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42" r:id="rId4"/>
    <p:sldId id="317" r:id="rId5"/>
    <p:sldId id="321" r:id="rId6"/>
    <p:sldId id="318" r:id="rId7"/>
    <p:sldId id="322" r:id="rId8"/>
    <p:sldId id="319" r:id="rId9"/>
    <p:sldId id="320" r:id="rId10"/>
    <p:sldId id="323" r:id="rId11"/>
    <p:sldId id="324" r:id="rId12"/>
    <p:sldId id="325" r:id="rId13"/>
    <p:sldId id="332" r:id="rId14"/>
    <p:sldId id="333" r:id="rId15"/>
    <p:sldId id="334" r:id="rId16"/>
    <p:sldId id="335" r:id="rId17"/>
    <p:sldId id="336" r:id="rId18"/>
    <p:sldId id="337" r:id="rId19"/>
    <p:sldId id="348" r:id="rId20"/>
    <p:sldId id="349" r:id="rId21"/>
    <p:sldId id="338" r:id="rId22"/>
    <p:sldId id="339" r:id="rId23"/>
    <p:sldId id="350" r:id="rId24"/>
    <p:sldId id="340" r:id="rId25"/>
    <p:sldId id="351" r:id="rId26"/>
    <p:sldId id="352" r:id="rId27"/>
    <p:sldId id="343" r:id="rId28"/>
    <p:sldId id="344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09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5295 0 0,'0'0'516'0'0,"0"-12"1410"0"0,1 2 2376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3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5 919 0 0,'0'0'10356'0'0,"1"-1"-9573"0"0,6-2-624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28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22 919 0 0,'0'0'1752'0'0,"0"-1"-1252"0"0,0-6-425 0 0,0 5 781 0 0,0 0-172 0 0,2-7 3848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29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 1375 0 0,'-9'-5'10410'0'0,"8"-2"-10582"0"0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31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10911 0 0,'0'0'987'0'0,"4"-13"-627"0"0,3-21 72 0 0,-6 32-515 0 0,-1 0 17 0 0,3-6 72 0 0,-3 6 865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09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5295 0 0,'0'0'516'0'0,"0"-12"1410"0"0,1 2 2376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30T14:40:3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5 919 0 0,'0'0'10356'0'0,"1"-1"-9573"0"0,6-2-624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9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05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79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8374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04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096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136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126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9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42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97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455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27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7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9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6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8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1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0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4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6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05.05.2024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0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customXml" Target="../ink/ink2.xml"/><Relationship Id="rId9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4 - EFFRS1-1234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0AECA-A560-4598-877D-9702A855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Struktura senatu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1597F1-6FBE-4EE3-8D62-660750CC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Marszałek Senatu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Prezydium Senatu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Konwent Seniorów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komisje senackie</a:t>
            </a:r>
          </a:p>
        </p:txBody>
      </p:sp>
    </p:spTree>
    <p:extLst>
      <p:ext uri="{BB962C8B-B14F-4D97-AF65-F5344CB8AC3E}">
        <p14:creationId xmlns:p14="http://schemas.microsoft.com/office/powerpoint/2010/main" val="5616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D2FF7-5CB4-4B43-8D01-14D6ACF5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Funkcje parlamentu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7B2CB-5FDA-40A8-9D38-28AE2C30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</a:t>
            </a:r>
            <a:r>
              <a:rPr lang="pl-PL" sz="1600" b="1" dirty="0" err="1"/>
              <a:t>ustrojodawcza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ustawodawcza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uchwałodawcza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kreacyjna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kontrolna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funkcja europejska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0169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167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Inicjatywa ustawodawcza</a:t>
            </a:r>
          </a:p>
          <a:p>
            <a:pPr marL="114300" indent="0" algn="ctr">
              <a:buNone/>
            </a:pPr>
            <a:r>
              <a:rPr lang="pl-PL" sz="1600" dirty="0"/>
              <a:t>grupa co najmniej 15 posłów</a:t>
            </a:r>
          </a:p>
          <a:p>
            <a:pPr marL="114300" indent="0" algn="ctr">
              <a:buNone/>
            </a:pPr>
            <a:r>
              <a:rPr lang="pl-PL" sz="1600" dirty="0"/>
              <a:t>komisja sejmowa</a:t>
            </a:r>
          </a:p>
          <a:p>
            <a:pPr marL="114300" indent="0" algn="ctr">
              <a:buNone/>
            </a:pPr>
            <a:r>
              <a:rPr lang="pl-PL" sz="1600" dirty="0"/>
              <a:t>Prezydent RP</a:t>
            </a:r>
          </a:p>
          <a:p>
            <a:pPr marL="114300" indent="0" algn="ctr">
              <a:buNone/>
            </a:pPr>
            <a:r>
              <a:rPr lang="pl-PL" sz="1600" dirty="0"/>
              <a:t>Rada Ministrów</a:t>
            </a:r>
          </a:p>
          <a:p>
            <a:pPr marL="114300" indent="0" algn="ctr">
              <a:buNone/>
            </a:pPr>
            <a:r>
              <a:rPr lang="pl-PL" sz="1600" dirty="0"/>
              <a:t>Senat</a:t>
            </a:r>
          </a:p>
          <a:p>
            <a:pPr marL="114300" indent="0" algn="ctr">
              <a:buNone/>
            </a:pPr>
            <a:r>
              <a:rPr lang="pl-PL" sz="1600" dirty="0"/>
              <a:t>grupa co najmniej 100 tys. obywateli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projekt ustawy z uzasadnieniem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Marszałek Sejmu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400" dirty="0"/>
              <a:t>Kieruje projekt do eksperta Kancelarii Sejmu w celu zaopiniowania pod kątem zgodności z prawem Unii Europejskiej; wyjątek – projekty RM i Prezydenta RP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6104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725144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8924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97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Marszałek Sejmu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I czytanie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posiedzenie plenarne Sejmu                                           komisja sejmowa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</a:t>
            </a:r>
            <a:r>
              <a:rPr lang="pl-PL" sz="1600" dirty="0"/>
              <a:t>Pierwsze czytanie obejmuje:</a:t>
            </a:r>
          </a:p>
          <a:p>
            <a:pPr marL="114300" indent="0" algn="ctr">
              <a:buNone/>
            </a:pPr>
            <a:r>
              <a:rPr lang="pl-PL" sz="1600" dirty="0"/>
              <a:t>przedstawienie projektu przez wnioskodawcę</a:t>
            </a:r>
          </a:p>
          <a:p>
            <a:pPr marL="114300" indent="0" algn="ctr">
              <a:buNone/>
            </a:pPr>
            <a:r>
              <a:rPr lang="pl-PL" sz="1600" dirty="0"/>
              <a:t>debatę nad założeniami projektu</a:t>
            </a:r>
          </a:p>
          <a:p>
            <a:pPr marL="114300" indent="0" algn="ctr">
              <a:buNone/>
            </a:pPr>
            <a:r>
              <a:rPr lang="pl-PL" sz="1600" dirty="0"/>
              <a:t>zgłaszanie poprawek (posłowie, wnioskodawca, RM)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                     komisja sejmowa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Prace w komisji obejmują szczegółowe rozpatrzenie projektu po I czytaniu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168008" y="206084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>
            <a:cxnSpLocks/>
          </p:cNvCxnSpPr>
          <p:nvPr/>
        </p:nvCxnSpPr>
        <p:spPr>
          <a:xfrm flipH="1">
            <a:off x="4744528" y="2636912"/>
            <a:ext cx="919424" cy="26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744072" y="263691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trzałka w dół 15"/>
          <p:cNvSpPr/>
          <p:nvPr/>
        </p:nvSpPr>
        <p:spPr>
          <a:xfrm>
            <a:off x="3143673" y="3284984"/>
            <a:ext cx="45719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Strzałka w dół 16"/>
          <p:cNvSpPr/>
          <p:nvPr/>
        </p:nvSpPr>
        <p:spPr>
          <a:xfrm>
            <a:off x="5951984" y="508518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4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1125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komisja sejmowa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sprawozdanie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II czytanie</a:t>
            </a:r>
          </a:p>
          <a:p>
            <a:pPr marL="114300" indent="0" algn="ctr">
              <a:buNone/>
            </a:pPr>
            <a:r>
              <a:rPr lang="pl-PL" sz="1600" dirty="0"/>
              <a:t>posiedzenie plenarne Sejmu</a:t>
            </a:r>
          </a:p>
          <a:p>
            <a:pPr marL="114300" indent="0" algn="ctr">
              <a:buNone/>
            </a:pPr>
            <a:r>
              <a:rPr lang="pl-PL" sz="1600" dirty="0"/>
              <a:t>Obejmuje:</a:t>
            </a:r>
          </a:p>
          <a:p>
            <a:pPr marL="114300" indent="0" algn="ctr">
              <a:buNone/>
            </a:pPr>
            <a:r>
              <a:rPr lang="pl-PL" sz="1600" dirty="0"/>
              <a:t>przedstawienie sprawozdania</a:t>
            </a:r>
          </a:p>
          <a:p>
            <a:pPr marL="114300" indent="0" algn="ctr">
              <a:buNone/>
            </a:pPr>
            <a:r>
              <a:rPr lang="pl-PL" sz="1600" dirty="0"/>
              <a:t>debatę</a:t>
            </a:r>
          </a:p>
          <a:p>
            <a:pPr marL="114300" indent="0" algn="ctr">
              <a:buNone/>
            </a:pPr>
            <a:r>
              <a:rPr lang="pl-PL" sz="1600" dirty="0"/>
              <a:t>zgłaszanie poprawek (grupa co najmniej 15 posłów, klub poselski, koło poselskie, Komisja ds. Petycji, wnioskodawca, RM)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brak zgłoszenia poprawek                            zgłoszenie poprawek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</a:t>
            </a:r>
            <a:r>
              <a:rPr lang="pl-PL" sz="1600" b="1" dirty="0"/>
              <a:t>III czytanie                                         komisja sejmowa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</a:t>
            </a:r>
            <a:r>
              <a:rPr lang="pl-PL" sz="1600" dirty="0"/>
              <a:t>dodatkowe sprawozdanie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852375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23992" y="242261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4367808" y="4725144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7095193" y="4772833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załka w dół 11"/>
          <p:cNvSpPr/>
          <p:nvPr/>
        </p:nvSpPr>
        <p:spPr>
          <a:xfrm>
            <a:off x="4327135" y="5373216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8085936" y="537321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8085936" y="5949311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0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III czytanie</a:t>
            </a:r>
          </a:p>
          <a:p>
            <a:pPr marL="114300" indent="0" algn="ctr">
              <a:buNone/>
            </a:pPr>
            <a:r>
              <a:rPr lang="pl-PL" sz="1600" dirty="0"/>
              <a:t>posiedzenie plenarne Sejmu</a:t>
            </a:r>
          </a:p>
          <a:p>
            <a:pPr marL="114300" indent="0" algn="ctr">
              <a:buNone/>
            </a:pPr>
            <a:r>
              <a:rPr lang="pl-PL" sz="1600" dirty="0"/>
              <a:t>Głosowanie:</a:t>
            </a:r>
          </a:p>
          <a:p>
            <a:pPr marL="114300" indent="0" algn="ctr">
              <a:buNone/>
            </a:pPr>
            <a:r>
              <a:rPr lang="pl-PL" sz="1600" dirty="0"/>
              <a:t>nad odrzuceniem projektu (jeśli zgłoszono taki wniosek w II czytaniu)</a:t>
            </a:r>
          </a:p>
          <a:p>
            <a:pPr marL="114300" indent="0" algn="ctr">
              <a:buNone/>
            </a:pPr>
            <a:r>
              <a:rPr lang="pl-PL" sz="1600" dirty="0"/>
              <a:t>nad przyjęciem poprawek zgłoszonych w II czytaniu</a:t>
            </a:r>
          </a:p>
          <a:p>
            <a:pPr marL="114300" indent="0" algn="ctr">
              <a:buNone/>
            </a:pPr>
            <a:r>
              <a:rPr lang="pl-PL" sz="1600" dirty="0"/>
              <a:t>nad całością projektu</a:t>
            </a:r>
          </a:p>
          <a:p>
            <a:pPr marL="114300" indent="0" algn="ctr">
              <a:buNone/>
            </a:pPr>
            <a:r>
              <a:rPr lang="pl-PL" sz="1600" b="1" dirty="0"/>
              <a:t>Uchwalenie ustawy: </a:t>
            </a:r>
            <a:r>
              <a:rPr lang="pl-PL" sz="1600" dirty="0"/>
              <a:t>zwykłą większością głosów w obecności co najmniej połowy ustawowej liczby posłów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Wyjątki:</a:t>
            </a:r>
          </a:p>
          <a:p>
            <a:pPr marL="114300" indent="0" algn="ctr">
              <a:buNone/>
            </a:pPr>
            <a:r>
              <a:rPr lang="pl-PL" sz="1600" dirty="0"/>
              <a:t>Ustawa o zmianie Konstytucji</a:t>
            </a:r>
          </a:p>
          <a:p>
            <a:pPr marL="114300" indent="0" algn="ctr">
              <a:buNone/>
            </a:pPr>
            <a:r>
              <a:rPr lang="pl-PL" sz="1600" dirty="0"/>
              <a:t>Ustawa w sprawie wyrażenia zgody na ratyfikację umowy o przekazaniu kompetencji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5517232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0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96855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Senat</a:t>
            </a:r>
          </a:p>
          <a:p>
            <a:pPr marL="114300" indent="0" algn="ctr">
              <a:buNone/>
            </a:pPr>
            <a:r>
              <a:rPr lang="pl-PL" sz="1600" dirty="0"/>
              <a:t>ma 30 dni na zajęcie stanowiska (co do zasady)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komisja senacka </a:t>
            </a:r>
          </a:p>
          <a:p>
            <a:pPr marL="114300" indent="0" algn="ctr">
              <a:buNone/>
            </a:pPr>
            <a:r>
              <a:rPr lang="pl-PL" sz="1600" dirty="0"/>
              <a:t>(właściwa merytorycznie)</a:t>
            </a:r>
          </a:p>
          <a:p>
            <a:pPr marL="114300" indent="0" algn="ctr">
              <a:buNone/>
            </a:pPr>
            <a:r>
              <a:rPr lang="pl-PL" sz="1600" dirty="0"/>
              <a:t>Prace obejmują:</a:t>
            </a:r>
          </a:p>
          <a:p>
            <a:pPr marL="114300" indent="0" algn="ctr">
              <a:buNone/>
            </a:pPr>
            <a:r>
              <a:rPr lang="pl-PL" sz="1600" dirty="0"/>
              <a:t>zapoznanie się z ustawą</a:t>
            </a:r>
          </a:p>
          <a:p>
            <a:pPr marL="114300" indent="0" algn="ctr">
              <a:buNone/>
            </a:pPr>
            <a:r>
              <a:rPr lang="pl-PL" sz="1600" dirty="0"/>
              <a:t>debatę</a:t>
            </a:r>
          </a:p>
          <a:p>
            <a:pPr marL="114300" indent="0" algn="ctr">
              <a:buNone/>
            </a:pPr>
            <a:r>
              <a:rPr lang="pl-PL" sz="1600" dirty="0"/>
              <a:t>zgłaszanie poprawek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sprawozdanie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posiedzenie plenarne Senatu</a:t>
            </a:r>
          </a:p>
          <a:p>
            <a:pPr marL="114300" indent="0" algn="ctr">
              <a:buNone/>
            </a:pPr>
            <a:r>
              <a:rPr lang="pl-PL" sz="1600" dirty="0"/>
              <a:t>przedstawienie sprawozdania</a:t>
            </a:r>
          </a:p>
          <a:p>
            <a:pPr marL="114300" indent="0" algn="ctr">
              <a:buNone/>
            </a:pPr>
            <a:r>
              <a:rPr lang="pl-PL" sz="1600" dirty="0"/>
              <a:t>debata</a:t>
            </a:r>
          </a:p>
          <a:p>
            <a:pPr marL="114300" indent="0" algn="ctr">
              <a:buNone/>
            </a:pPr>
            <a:r>
              <a:rPr lang="pl-PL" sz="1600" dirty="0"/>
              <a:t>zgłaszanie poprawek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96000" y="227687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96000" y="429309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96000" y="486916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02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1576362"/>
            <a:ext cx="8229600" cy="509299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posiedzenie plenarne Senatu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                           zgłoszenie poprawek                   brak zgłoszenia poprawek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</a:t>
            </a:r>
            <a:r>
              <a:rPr lang="pl-PL" sz="1600" b="1" dirty="0"/>
              <a:t>komisja senacka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</a:t>
            </a:r>
            <a:r>
              <a:rPr lang="pl-PL" sz="1600" dirty="0"/>
              <a:t>dodatkowe sprawozdanie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posiedzenie plenarne Senatu</a:t>
            </a:r>
          </a:p>
          <a:p>
            <a:pPr marL="114300" indent="0" algn="ctr">
              <a:buNone/>
            </a:pPr>
            <a:r>
              <a:rPr lang="pl-PL" sz="1600" b="1" dirty="0"/>
              <a:t>Głosowanie nad stanowiskiem Senatu</a:t>
            </a:r>
          </a:p>
          <a:p>
            <a:pPr marL="114300" indent="0" algn="ctr">
              <a:buNone/>
            </a:pPr>
            <a:r>
              <a:rPr lang="pl-PL" sz="1600" dirty="0"/>
              <a:t>odrzucenie ustawy przez Senat</a:t>
            </a:r>
          </a:p>
          <a:p>
            <a:pPr marL="114300" indent="0" algn="ctr">
              <a:buNone/>
            </a:pPr>
            <a:r>
              <a:rPr lang="pl-PL" sz="1600" dirty="0"/>
              <a:t>przyjęcie ustawy z poprawkami</a:t>
            </a:r>
          </a:p>
          <a:p>
            <a:pPr marL="114300" indent="0" algn="ctr">
              <a:buNone/>
            </a:pPr>
            <a:r>
              <a:rPr lang="pl-PL" sz="1600" dirty="0"/>
              <a:t>przyjęcie ustawy bez zastrzeżeń</a:t>
            </a:r>
          </a:p>
          <a:p>
            <a:pPr marL="114300" indent="0" algn="ctr">
              <a:buNone/>
            </a:pPr>
            <a:r>
              <a:rPr lang="pl-PL" sz="1600" b="1" dirty="0"/>
              <a:t>Uchwała w sprawie stanowiska Senatu: </a:t>
            </a:r>
            <a:r>
              <a:rPr lang="pl-PL" sz="1600" dirty="0"/>
              <a:t>podejmowana jest zwykłą większością głosów w obecności co najmniej połowy ustawowej liczby senatorów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Brak zajęcia stanowiska przez Senat = przyjęcie ustawy bez zastrzeżeń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511824" y="191683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176120" y="1916832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4511825" y="24928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4534684" y="306896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5159896" y="364502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Strzałka w dół 14"/>
          <p:cNvSpPr/>
          <p:nvPr/>
        </p:nvSpPr>
        <p:spPr>
          <a:xfrm>
            <a:off x="6960096" y="2492896"/>
            <a:ext cx="216024" cy="1260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9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5A130B-C4A1-4F72-96EA-7BB5E3F4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A857A1-C2F7-436A-8B75-5AD7B761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Stanowisko Senatu: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przez Senat  = ……………………………………………..…………………………………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Wyjątki: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tryb pilny: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budżetowa: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………………………………..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……………………………………………………..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65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017917-EF56-4852-9941-E9D5E205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8375-7764-4859-8D5A-0CD771316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wyjątki dotyczące stanowiska Senatu c.d.</a:t>
            </a: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o zmianie Konstytucji: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………………………………..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………………………………………………..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ustawa w sprawie wyrażenia zgody na ratyfikację umowy o przekazaniu kompetencji: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rozpatrzenie ustawy - ……………………………….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stanowiska Senatu - ……………………………………………………………………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zajęcia stanowiska przez Senat = …………………………………………………….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4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8986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F7484-9DA2-4488-85F1-A318916B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87DCC0-0778-4EDD-AFC1-85934E231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4149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Gwarancje wolnego wykonywania mandatu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immunitet </a:t>
            </a:r>
          </a:p>
          <a:p>
            <a:pPr marL="114300" indent="0" algn="just">
              <a:buNone/>
            </a:pPr>
            <a:r>
              <a:rPr lang="pl-PL" sz="1600" b="1" dirty="0"/>
              <a:t>Immunitet formalny</a:t>
            </a:r>
          </a:p>
          <a:p>
            <a:pPr marL="114300" indent="0" algn="just">
              <a:buNone/>
            </a:pPr>
            <a:r>
              <a:rPr lang="pl-PL" sz="1600" dirty="0"/>
              <a:t>chroni od ogłoszenia wyników wyborów do końca kadencji Sejmu; chroni przed odpowiedzialnością karną (stanowi przeszkodę w prowadzeniu postępowania karnego); wyrażenie zgody na ponoszenie odpowiedzialności – izba, której parlamentarzysta jest członkiem, lub sam parlamentarzysta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materialny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mandatu; wyłącza ponoszenie odpowiedzialności; za czyny wchodzące w zakres wykonywania mandatu – tylko odpowiedzialność regulaminowa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formalny chroniący przed odpowiedzialnością za czyny wchodzące w zakres wykonywania mandatu naruszające dobra osób trzecich 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 naruszające dobra osób trzecich; zgodę na ponoszenie przez parlamentarzystę odpowiedzialności może wyrazić tylko izba, której parlamentarzysta jest członkiem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ochrona przed pozbawieniem wolności</a:t>
            </a:r>
          </a:p>
          <a:p>
            <a:pPr marL="114300" indent="0" algn="just">
              <a:buNone/>
            </a:pPr>
            <a:r>
              <a:rPr lang="pl-PL" sz="1600" dirty="0"/>
              <a:t>poseł/senator nie może zostać zatrzymany lub aresztowany bez zgody Sejmu/Senatu, za wyjątkiem ujęcia go na gorącym uczynku przestępstwa, gdy jego zatrzymanie jest niezbędne do zabezpieczenia prawidłowego toku postępowania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604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96855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stanowisko Senatu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</a:t>
            </a:r>
            <a:r>
              <a:rPr lang="pl-PL" sz="1600" dirty="0"/>
              <a:t>przyjęcie ustawy bez zastrzeżeń                   odrzucenie ustawy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przyjęcie ustawy z poprawkami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</a:t>
            </a:r>
            <a:r>
              <a:rPr lang="pl-PL" sz="1600" b="1" dirty="0"/>
              <a:t>Sejm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odrzucenie stanowiska Senatu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</a:t>
            </a:r>
            <a:r>
              <a:rPr lang="pl-PL" sz="1600" dirty="0"/>
              <a:t>bezwzględną większością głosów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w obecności co najmniej połowy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ustawowej liczby posłów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 </a:t>
            </a:r>
            <a:r>
              <a:rPr lang="pl-PL" sz="1600" b="1" dirty="0"/>
              <a:t>Marszałek Sejmu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Prezydent</a:t>
            </a: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799856" y="198884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6816080" y="198884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7608168" y="285293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5303912" y="2549236"/>
            <a:ext cx="144016" cy="2326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6960096" y="4659613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Strzałka w dół 14"/>
          <p:cNvSpPr/>
          <p:nvPr/>
        </p:nvSpPr>
        <p:spPr>
          <a:xfrm>
            <a:off x="6096000" y="515719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23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5520" y="1628800"/>
            <a:ext cx="8640960" cy="50405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Prezydent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400" b="1" dirty="0"/>
              <a:t>                                wniosek                   podpisanie ustawy                     wniosek </a:t>
            </a:r>
          </a:p>
          <a:p>
            <a:pPr marL="114300" indent="0" algn="just">
              <a:buNone/>
            </a:pPr>
            <a:r>
              <a:rPr lang="pl-PL" sz="1400" b="1" dirty="0"/>
              <a:t>     do Trybunału Konstytucyjnego                                                   o ponowne rozpatrzenie ustawy</a:t>
            </a:r>
          </a:p>
          <a:p>
            <a:pPr marL="114300" indent="0" algn="just">
              <a:buNone/>
            </a:pPr>
            <a:r>
              <a:rPr lang="pl-PL" sz="1400" b="1" dirty="0"/>
              <a:t>                                                                                                                          (weto)</a:t>
            </a:r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   wyrok Trybunału Konstytucyjnego</a:t>
            </a:r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r>
              <a:rPr lang="pl-PL" sz="1400" dirty="0"/>
              <a:t>zgodna            częściowo zgodna      niezgodna                                           </a:t>
            </a:r>
            <a:r>
              <a:rPr lang="pl-PL" sz="1400" b="1" dirty="0"/>
              <a:t>Sejm</a:t>
            </a:r>
          </a:p>
          <a:p>
            <a:pPr marL="114300" indent="0" algn="just">
              <a:buNone/>
            </a:pPr>
            <a:r>
              <a:rPr lang="pl-PL" sz="1400" dirty="0"/>
              <a:t>z Konstytucją       z Konstytucją            z Konstytucją                        </a:t>
            </a:r>
            <a:r>
              <a:rPr lang="pl-PL" sz="1400" b="1" dirty="0"/>
              <a:t>Ponowne uchwalenie ustawy:</a:t>
            </a: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                                                                                                                  większością 3/5 głosów</a:t>
            </a:r>
          </a:p>
          <a:p>
            <a:pPr marL="114300" indent="0" algn="just">
              <a:buNone/>
            </a:pPr>
            <a:r>
              <a:rPr lang="pl-PL" sz="1400" b="1" dirty="0"/>
              <a:t>Prezydent            </a:t>
            </a:r>
            <a:r>
              <a:rPr lang="pl-PL" sz="1400" b="1" dirty="0" err="1"/>
              <a:t>Prezydent</a:t>
            </a:r>
            <a:r>
              <a:rPr lang="pl-PL" sz="1400" b="1" dirty="0"/>
              <a:t>                     </a:t>
            </a:r>
            <a:r>
              <a:rPr lang="pl-PL" sz="1400" b="1" dirty="0" err="1"/>
              <a:t>Prezydent</a:t>
            </a:r>
            <a:r>
              <a:rPr lang="pl-PL" sz="1400" b="1" dirty="0"/>
              <a:t>                          </a:t>
            </a:r>
            <a:r>
              <a:rPr lang="pl-PL" sz="1400" dirty="0"/>
              <a:t>w obecności co najmniej połowy</a:t>
            </a: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podpisuje                                                 nie podpisuje                       </a:t>
            </a:r>
            <a:r>
              <a:rPr lang="pl-PL" sz="1400" dirty="0"/>
              <a:t>ustawowej liczby posłów</a:t>
            </a: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ustawę                                                          ustawy</a:t>
            </a:r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Prezydent                                       </a:t>
            </a:r>
            <a:r>
              <a:rPr lang="pl-PL" sz="1400" b="1" dirty="0" err="1"/>
              <a:t>Prezydent</a:t>
            </a:r>
            <a:r>
              <a:rPr lang="pl-PL" sz="1400" b="1" dirty="0"/>
              <a:t>                                                 </a:t>
            </a:r>
            <a:r>
              <a:rPr lang="pl-PL" sz="1400" b="1" dirty="0" err="1"/>
              <a:t>Prezydent</a:t>
            </a:r>
            <a:endParaRPr lang="pl-PL" sz="1400" b="1" dirty="0"/>
          </a:p>
          <a:p>
            <a:pPr marL="114300" indent="0" algn="just">
              <a:buNone/>
            </a:pPr>
            <a:r>
              <a:rPr lang="pl-PL" sz="1400" b="1" dirty="0"/>
              <a:t>podpisuje ustawę               zwraca ustawę do Sejmu                           podpisuje ustawę</a:t>
            </a:r>
          </a:p>
          <a:p>
            <a:pPr marL="114300" indent="0" algn="just">
              <a:buNone/>
            </a:pPr>
            <a:r>
              <a:rPr lang="pl-PL" sz="1400" b="1" dirty="0"/>
              <a:t>z pominięciem                        w celu poprawienia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079776" y="1916832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6600056" y="1916832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trzałka w dół 8"/>
          <p:cNvSpPr/>
          <p:nvPr/>
        </p:nvSpPr>
        <p:spPr>
          <a:xfrm>
            <a:off x="6096000" y="1916832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3647728" y="278092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135560" y="3501008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871864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rzałka w dół 16"/>
          <p:cNvSpPr/>
          <p:nvPr/>
        </p:nvSpPr>
        <p:spPr>
          <a:xfrm>
            <a:off x="3683733" y="3501008"/>
            <a:ext cx="8172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Strzałka w dół 17"/>
          <p:cNvSpPr/>
          <p:nvPr/>
        </p:nvSpPr>
        <p:spPr>
          <a:xfrm>
            <a:off x="2135561" y="42930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9" name="Strzałka w dół 18"/>
          <p:cNvSpPr/>
          <p:nvPr/>
        </p:nvSpPr>
        <p:spPr>
          <a:xfrm>
            <a:off x="3724594" y="42930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Strzałka w dół 19"/>
          <p:cNvSpPr/>
          <p:nvPr/>
        </p:nvSpPr>
        <p:spPr>
          <a:xfrm>
            <a:off x="5663953" y="4293096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22" name="Łącznik prosty ze strzałką 21"/>
          <p:cNvCxnSpPr/>
          <p:nvPr/>
        </p:nvCxnSpPr>
        <p:spPr>
          <a:xfrm flipH="1">
            <a:off x="2783632" y="4869160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4079776" y="4869160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trzałka w dół 25"/>
          <p:cNvSpPr/>
          <p:nvPr/>
        </p:nvSpPr>
        <p:spPr>
          <a:xfrm>
            <a:off x="8328248" y="3068960"/>
            <a:ext cx="72008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7" name="Strzałka w dół 26"/>
          <p:cNvSpPr/>
          <p:nvPr/>
        </p:nvSpPr>
        <p:spPr>
          <a:xfrm>
            <a:off x="8400257" y="5085184"/>
            <a:ext cx="45719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1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8183D-71AA-4C9C-BF6D-CFB591D3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ustawodawcza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7B5BF8-9027-47D7-8BD1-41CD4B7A7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Prezydent: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podjęcie decyzji - 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decyzje - …………………………………………………………………………………………………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wyjątki: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tryb pilny: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podjęcie decyzji - 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decyzje - …………………………………………………………………………………….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podjęcie decyzji - 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możliwe decyzje - ……………………………………………………………………………………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9069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uchwałodawcza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Sejm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uchwały zwykłe, zwane okolicznościowymi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ustanowienia roku osoby lub wydarzenia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Regulaminu Sejmu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zarządzenia referendum przez Sejm w sprawie o szczególnym znaczeniu dla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 w sprawie powołania komisji śledczej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Senat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uchwały okolicznościowe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Regulaminu Senatu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wystąpienia przez Senat z inicjatywą ustawodawczą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ustanowienia roku rokiem osoby lub wydarzenia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związana z przypadającą rocznicą</a:t>
            </a:r>
          </a:p>
        </p:txBody>
      </p:sp>
    </p:spTree>
    <p:extLst>
      <p:ext uri="{BB962C8B-B14F-4D97-AF65-F5344CB8AC3E}">
        <p14:creationId xmlns:p14="http://schemas.microsoft.com/office/powerpoint/2010/main" val="3096026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F895FE-66EA-4F39-A5DA-D9EDBBF0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8532E26-CE05-4C18-ABF4-F36FBC059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33777"/>
              </p:ext>
            </p:extLst>
          </p:nvPr>
        </p:nvGraphicFramePr>
        <p:xfrm>
          <a:off x="1195773" y="2421953"/>
          <a:ext cx="8499894" cy="3953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1900">
                  <a:extLst>
                    <a:ext uri="{9D8B030D-6E8A-4147-A177-3AD203B41FA5}">
                      <a16:colId xmlns:a16="http://schemas.microsoft.com/office/drawing/2014/main" val="1396760225"/>
                    </a:ext>
                  </a:extLst>
                </a:gridCol>
                <a:gridCol w="3257994">
                  <a:extLst>
                    <a:ext uri="{9D8B030D-6E8A-4147-A177-3AD203B41FA5}">
                      <a16:colId xmlns:a16="http://schemas.microsoft.com/office/drawing/2014/main" val="3667084517"/>
                    </a:ext>
                  </a:extLst>
                </a:gridCol>
              </a:tblGrid>
              <a:tr h="423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organ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wybór dokonywany przez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2732431853"/>
                  </a:ext>
                </a:extLst>
              </a:tr>
              <a:tr h="853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Prezes RM oraz Rada Ministrów w tzw. pierwszej rezerwowej procedurze powołania RM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2389325041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Rzecznik Praw Dziecka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2520714419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Narodowego Banku Polskiego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1369309115"/>
                  </a:ext>
                </a:extLst>
              </a:tr>
              <a:tr h="56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 wiceprzewodniczących i 16 członków Trybunału Stanu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4194568296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 członków Rady Polityki Pieniężnej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3595378575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Rzecznik Praw Obywatelskich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111535233"/>
                  </a:ext>
                </a:extLst>
              </a:tr>
              <a:tr h="70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15 sędziów Trybunału Konstytucyjnego (wybór indywidualny)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3360006101"/>
                  </a:ext>
                </a:extLst>
              </a:tr>
              <a:tr h="280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 członków Rady Polityki Pieniężnej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6" marR="60576" marT="0" marB="0"/>
                </a:tc>
                <a:extLst>
                  <a:ext uri="{0D108BD9-81ED-4DB2-BD59-A6C34878D82A}">
                    <a16:rowId xmlns:a16="http://schemas.microsoft.com/office/drawing/2014/main" val="4026373420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02B11E44-5D3B-5D21-320E-B875C03B1C90}"/>
              </a:ext>
            </a:extLst>
          </p:cNvPr>
          <p:cNvSpPr txBox="1"/>
          <p:nvPr/>
        </p:nvSpPr>
        <p:spPr>
          <a:xfrm>
            <a:off x="568171" y="1817580"/>
            <a:ext cx="11100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wybór może być dokonywany: przez Sejm za zgodą Senatu, przez Sejm, przez Senat</a:t>
            </a:r>
          </a:p>
        </p:txBody>
      </p:sp>
    </p:spTree>
    <p:extLst>
      <p:ext uri="{BB962C8B-B14F-4D97-AF65-F5344CB8AC3E}">
        <p14:creationId xmlns:p14="http://schemas.microsoft.com/office/powerpoint/2010/main" val="133686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537743-6A3A-4130-9DC4-601E5378A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9FC24D7-70AB-4792-BE10-C89A5CAEF3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5683" y="1923499"/>
          <a:ext cx="9500559" cy="4005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9013">
                  <a:extLst>
                    <a:ext uri="{9D8B030D-6E8A-4147-A177-3AD203B41FA5}">
                      <a16:colId xmlns:a16="http://schemas.microsoft.com/office/drawing/2014/main" val="3722281112"/>
                    </a:ext>
                  </a:extLst>
                </a:gridCol>
                <a:gridCol w="3641546">
                  <a:extLst>
                    <a:ext uri="{9D8B030D-6E8A-4147-A177-3AD203B41FA5}">
                      <a16:colId xmlns:a16="http://schemas.microsoft.com/office/drawing/2014/main" val="960136192"/>
                    </a:ext>
                  </a:extLst>
                </a:gridCol>
              </a:tblGrid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Urzędu Ochrony Danych Osobowych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948027"/>
                  </a:ext>
                </a:extLst>
              </a:tr>
              <a:tr h="517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 członków Krajowej Rady Radiofonii i Telewizji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514452887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4 posłów będących członkami Krajowej Rady Sądownictwa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562146573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Urzędu Komunikacji Elektronicznej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750973573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1 członek Krajowej Rady Radiofonii i Telewizji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207791451"/>
                  </a:ext>
                </a:extLst>
              </a:tr>
              <a:tr h="38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 członków Rady Mediów Narodowych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902336659"/>
                  </a:ext>
                </a:extLst>
              </a:tr>
              <a:tr h="517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 senatorów będących członkami Krajowej Rady Sądownictwa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1730960417"/>
                  </a:ext>
                </a:extLst>
              </a:tr>
              <a:tr h="1039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 członków Kolegium Instytutu Pamięci Narodowej- Komisji Ścigania Zbrodni przeciwko Narodowi Polskiemu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9" marR="54559" marT="0" marB="0"/>
                </a:tc>
                <a:extLst>
                  <a:ext uri="{0D108BD9-81ED-4DB2-BD59-A6C34878D82A}">
                    <a16:rowId xmlns:a16="http://schemas.microsoft.com/office/drawing/2014/main" val="340843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33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35198B-703F-4BAC-B547-E5FA906E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EE7A4F4-02D6-414D-A6E4-EDEADFB9A1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676" y="2133154"/>
          <a:ext cx="10052648" cy="3911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9486">
                  <a:extLst>
                    <a:ext uri="{9D8B030D-6E8A-4147-A177-3AD203B41FA5}">
                      <a16:colId xmlns:a16="http://schemas.microsoft.com/office/drawing/2014/main" val="2762199807"/>
                    </a:ext>
                  </a:extLst>
                </a:gridCol>
                <a:gridCol w="3853162">
                  <a:extLst>
                    <a:ext uri="{9D8B030D-6E8A-4147-A177-3AD203B41FA5}">
                      <a16:colId xmlns:a16="http://schemas.microsoft.com/office/drawing/2014/main" val="376615954"/>
                    </a:ext>
                  </a:extLst>
                </a:gridCol>
              </a:tblGrid>
              <a:tr h="45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8 członków Komisji ds. reprywatyzacji nieruchomości warszawskich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363168"/>
                  </a:ext>
                </a:extLst>
              </a:tr>
              <a:tr h="343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7 członków Państwowej Komisji Wyborczej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3265785972"/>
                  </a:ext>
                </a:extLst>
              </a:tr>
              <a:tr h="227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Najwyższej Izby Kontroli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1502636498"/>
                  </a:ext>
                </a:extLst>
              </a:tr>
              <a:tr h="227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36 ławników Sądu Najwyższego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2434293306"/>
                  </a:ext>
                </a:extLst>
              </a:tr>
              <a:tr h="923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5 członków Kolegium Instytutu Pamięci Narodowej- Komisji Ścigania Zbrodni przeciwko Narodowi Polskiemu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2203452379"/>
                  </a:ext>
                </a:extLst>
              </a:tr>
              <a:tr h="1387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1 członek Państwowej Komisji ds. wyjaśniania przypadków czynności skierowanych przeciwko wolności seksualnej i obyczajności wobec małoletniego poniżej lat 15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1857767994"/>
                  </a:ext>
                </a:extLst>
              </a:tr>
              <a:tr h="343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15 sędziów członków Krajowej Rady Sądownictwa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9" marR="49629" marT="0" marB="0"/>
                </a:tc>
                <a:extLst>
                  <a:ext uri="{0D108BD9-81ED-4DB2-BD59-A6C34878D82A}">
                    <a16:rowId xmlns:a16="http://schemas.microsoft.com/office/drawing/2014/main" val="4291764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370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AC565A-768A-4E8D-AF94-F3FC24F4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kreacyjna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4F85A5-879D-456D-8AB8-9F2A648203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93630" y="2332830"/>
          <a:ext cx="10271185" cy="2325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4259">
                  <a:extLst>
                    <a:ext uri="{9D8B030D-6E8A-4147-A177-3AD203B41FA5}">
                      <a16:colId xmlns:a16="http://schemas.microsoft.com/office/drawing/2014/main" val="2590523134"/>
                    </a:ext>
                  </a:extLst>
                </a:gridCol>
                <a:gridCol w="3936926">
                  <a:extLst>
                    <a:ext uri="{9D8B030D-6E8A-4147-A177-3AD203B41FA5}">
                      <a16:colId xmlns:a16="http://schemas.microsoft.com/office/drawing/2014/main" val="2730598846"/>
                    </a:ext>
                  </a:extLst>
                </a:gridCol>
              </a:tblGrid>
              <a:tr h="1162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Prezes Instytutu Pamięci Narodowej - Komisji Ścigania Zbrodni przeciwko Narodowi Polskiemu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310359"/>
                  </a:ext>
                </a:extLst>
              </a:tr>
              <a:tr h="1162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3 członków Państwowej Komisji ds. wyjaśniania przypadków czynności skierowanych przeciwko wolności seksualnej i obyczajności wobec małoletniego poniżej lat 15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63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83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C4972-7F5A-42A3-A325-72CC3E69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47901-5738-4373-9180-E312C974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pociągnięcie do odpowiedzialności posła</a:t>
            </a:r>
          </a:p>
          <a:p>
            <a:pPr marL="114300" indent="0" algn="ctr">
              <a:buNone/>
            </a:pPr>
            <a:r>
              <a:rPr lang="pl-PL" sz="1600" dirty="0"/>
              <a:t>immunitet formalny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sam zainteresowany                                                                                                         Sejm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Komisja Regulaminowa, Spraw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Poselskich i Immunitetowych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sprawozdanie  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  uchwała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podjęcie: bezwzględną większością głosów 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ustawowej liczby posłów                                                                    </a:t>
            </a:r>
          </a:p>
          <a:p>
            <a:pPr marL="114300" indent="0">
              <a:buNone/>
            </a:pPr>
            <a:endParaRPr lang="pl-PL" sz="1600" dirty="0"/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B877AE36-4EDF-49AD-830F-C6DF1B3D6C08}"/>
              </a:ext>
            </a:extLst>
          </p:cNvPr>
          <p:cNvCxnSpPr/>
          <p:nvPr/>
        </p:nvCxnSpPr>
        <p:spPr>
          <a:xfrm flipH="1">
            <a:off x="2277374" y="2559170"/>
            <a:ext cx="1495245" cy="36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84843099-EC22-4D91-9F17-A8A410998989}"/>
              </a:ext>
            </a:extLst>
          </p:cNvPr>
          <p:cNvCxnSpPr/>
          <p:nvPr/>
        </p:nvCxnSpPr>
        <p:spPr>
          <a:xfrm>
            <a:off x="7896046" y="2559170"/>
            <a:ext cx="1357222" cy="402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84A81FD7-F9B5-42FF-B3D0-742754A3E518}"/>
              </a:ext>
            </a:extLst>
          </p:cNvPr>
          <p:cNvCxnSpPr/>
          <p:nvPr/>
        </p:nvCxnSpPr>
        <p:spPr>
          <a:xfrm>
            <a:off x="9293525" y="3260785"/>
            <a:ext cx="0" cy="24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D4D8C6B-A782-4BC2-BBDF-AC783810B64C}"/>
              </a:ext>
            </a:extLst>
          </p:cNvPr>
          <p:cNvCxnSpPr>
            <a:cxnSpLocks/>
          </p:cNvCxnSpPr>
          <p:nvPr/>
        </p:nvCxnSpPr>
        <p:spPr>
          <a:xfrm>
            <a:off x="9293525" y="4186687"/>
            <a:ext cx="0" cy="273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14:cNvPr>
              <p14:cNvContentPartPr/>
              <p14:nvPr/>
            </p14:nvContentPartPr>
            <p14:xfrm>
              <a:off x="10913896" y="4020894"/>
              <a:ext cx="1080" cy="8280"/>
            </p14:xfrm>
          </p:contentPart>
        </mc:Choice>
        <mc:Fallback xmlns=""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05256" y="4012254"/>
                <a:ext cx="187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14:cNvPr>
              <p14:cNvContentPartPr/>
              <p14:nvPr/>
            </p14:nvContentPartPr>
            <p14:xfrm>
              <a:off x="9273736" y="4262094"/>
              <a:ext cx="3240" cy="2160"/>
            </p14:xfrm>
          </p:contentPart>
        </mc:Choice>
        <mc:Fallback xmlns="">
          <p:pic>
            <p:nvPicPr>
              <p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65096" y="4253454"/>
                <a:ext cx="20880" cy="19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upa 29">
            <a:extLst>
              <a:ext uri="{FF2B5EF4-FFF2-40B4-BE49-F238E27FC236}">
                <a16:creationId xmlns:a16="http://schemas.microsoft.com/office/drawing/2014/main" id="{66E32A04-0612-48C5-803E-6AFFF88B1928}"/>
              </a:ext>
            </a:extLst>
          </p:cNvPr>
          <p:cNvGrpSpPr/>
          <p:nvPr/>
        </p:nvGrpSpPr>
        <p:grpSpPr>
          <a:xfrm>
            <a:off x="9261856" y="4459734"/>
            <a:ext cx="36000" cy="63360"/>
            <a:chOff x="9261856" y="4459734"/>
            <a:chExt cx="36000" cy="63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5" name="Pismo odręczne 24">
                  <a:extLst>
                    <a:ext uri="{FF2B5EF4-FFF2-40B4-BE49-F238E27FC236}">
                      <a16:creationId xmlns:a16="http://schemas.microsoft.com/office/drawing/2014/main" id="{16025F97-0ADF-4BA9-93BE-876015E5A255}"/>
                    </a:ext>
                  </a:extLst>
                </p14:cNvPr>
                <p14:cNvContentPartPr/>
                <p14:nvPr/>
              </p14:nvContentPartPr>
              <p14:xfrm>
                <a:off x="9280576" y="4477014"/>
                <a:ext cx="1080" cy="8280"/>
              </p14:xfrm>
            </p:contentPart>
          </mc:Choice>
          <mc:Fallback xmlns="">
            <p:pic>
              <p:nvPicPr>
                <p:cNvPr id="25" name="Pismo odręczne 24">
                  <a:extLst>
                    <a:ext uri="{FF2B5EF4-FFF2-40B4-BE49-F238E27FC236}">
                      <a16:creationId xmlns:a16="http://schemas.microsoft.com/office/drawing/2014/main" id="{16025F97-0ADF-4BA9-93BE-876015E5A25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271576" y="4468374"/>
                  <a:ext cx="187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6" name="Pismo odręczne 25">
                  <a:extLst>
                    <a:ext uri="{FF2B5EF4-FFF2-40B4-BE49-F238E27FC236}">
                      <a16:creationId xmlns:a16="http://schemas.microsoft.com/office/drawing/2014/main" id="{7D184C74-9918-4E40-8304-2945A839F718}"/>
                    </a:ext>
                  </a:extLst>
                </p14:cNvPr>
                <p14:cNvContentPartPr/>
                <p14:nvPr/>
              </p14:nvContentPartPr>
              <p14:xfrm>
                <a:off x="9261856" y="4459734"/>
                <a:ext cx="3960" cy="5040"/>
              </p14:xfrm>
            </p:contentPart>
          </mc:Choice>
          <mc:Fallback xmlns="">
            <p:pic>
              <p:nvPicPr>
                <p:cNvPr id="26" name="Pismo odręczne 25">
                  <a:extLst>
                    <a:ext uri="{FF2B5EF4-FFF2-40B4-BE49-F238E27FC236}">
                      <a16:creationId xmlns:a16="http://schemas.microsoft.com/office/drawing/2014/main" id="{7D184C74-9918-4E40-8304-2945A839F71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252856" y="4451094"/>
                  <a:ext cx="216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9" name="Pismo odręczne 28">
                  <a:extLst>
                    <a:ext uri="{FF2B5EF4-FFF2-40B4-BE49-F238E27FC236}">
                      <a16:creationId xmlns:a16="http://schemas.microsoft.com/office/drawing/2014/main" id="{197FABC2-05B7-4525-9EA2-3FEB8E565543}"/>
                    </a:ext>
                  </a:extLst>
                </p14:cNvPr>
                <p14:cNvContentPartPr/>
                <p14:nvPr/>
              </p14:nvContentPartPr>
              <p14:xfrm>
                <a:off x="9292096" y="4500774"/>
                <a:ext cx="5760" cy="22320"/>
              </p14:xfrm>
            </p:contentPart>
          </mc:Choice>
          <mc:Fallback xmlns="">
            <p:pic>
              <p:nvPicPr>
                <p:cNvPr id="29" name="Pismo odręczne 28">
                  <a:extLst>
                    <a:ext uri="{FF2B5EF4-FFF2-40B4-BE49-F238E27FC236}">
                      <a16:creationId xmlns:a16="http://schemas.microsoft.com/office/drawing/2014/main" id="{197FABC2-05B7-4525-9EA2-3FEB8E56554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283096" y="4491774"/>
                  <a:ext cx="23400" cy="3996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20853AE8-76C6-4386-965D-CFC090383A20}"/>
              </a:ext>
            </a:extLst>
          </p:cNvPr>
          <p:cNvCxnSpPr>
            <a:cxnSpLocks/>
          </p:cNvCxnSpPr>
          <p:nvPr/>
        </p:nvCxnSpPr>
        <p:spPr>
          <a:xfrm>
            <a:off x="9292096" y="4698521"/>
            <a:ext cx="0" cy="303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1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C4972-7F5A-42A3-A325-72CC3E69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147901-5738-4373-9180-E312C974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pociągnięcie do odpowiedzialności senatora</a:t>
            </a:r>
          </a:p>
          <a:p>
            <a:pPr marL="114300" indent="0" algn="ctr">
              <a:buNone/>
            </a:pPr>
            <a:r>
              <a:rPr lang="pl-PL" sz="1600" dirty="0"/>
              <a:t>immunitet formalny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sam zainteresowany                                                                                                         Senat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Komisja Regulaminowa, Etyki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i Spraw Senatorskich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sprawozdanie  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           uchwała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podjęcie: bezwzględną większością głosów 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                                                                                       ustawowej liczby senatorów                                                                    </a:t>
            </a:r>
          </a:p>
          <a:p>
            <a:pPr marL="114300" indent="0">
              <a:buNone/>
            </a:pPr>
            <a:endParaRPr lang="pl-PL" sz="1600" dirty="0"/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B877AE36-4EDF-49AD-830F-C6DF1B3D6C08}"/>
              </a:ext>
            </a:extLst>
          </p:cNvPr>
          <p:cNvCxnSpPr/>
          <p:nvPr/>
        </p:nvCxnSpPr>
        <p:spPr>
          <a:xfrm flipH="1">
            <a:off x="2277374" y="2559170"/>
            <a:ext cx="1495245" cy="36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84843099-EC22-4D91-9F17-A8A410998989}"/>
              </a:ext>
            </a:extLst>
          </p:cNvPr>
          <p:cNvCxnSpPr/>
          <p:nvPr/>
        </p:nvCxnSpPr>
        <p:spPr>
          <a:xfrm>
            <a:off x="7896046" y="2559170"/>
            <a:ext cx="1357222" cy="402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84A81FD7-F9B5-42FF-B3D0-742754A3E518}"/>
              </a:ext>
            </a:extLst>
          </p:cNvPr>
          <p:cNvCxnSpPr/>
          <p:nvPr/>
        </p:nvCxnSpPr>
        <p:spPr>
          <a:xfrm>
            <a:off x="9293525" y="3260785"/>
            <a:ext cx="0" cy="24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D4D8C6B-A782-4BC2-BBDF-AC783810B64C}"/>
              </a:ext>
            </a:extLst>
          </p:cNvPr>
          <p:cNvCxnSpPr>
            <a:cxnSpLocks/>
          </p:cNvCxnSpPr>
          <p:nvPr/>
        </p:nvCxnSpPr>
        <p:spPr>
          <a:xfrm>
            <a:off x="9293525" y="4186687"/>
            <a:ext cx="0" cy="273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14:cNvPr>
              <p14:cNvContentPartPr/>
              <p14:nvPr/>
            </p14:nvContentPartPr>
            <p14:xfrm>
              <a:off x="10913896" y="4020894"/>
              <a:ext cx="1080" cy="8280"/>
            </p14:xfrm>
          </p:contentPart>
        </mc:Choice>
        <mc:Fallback xmlns=""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id="{91776B45-4824-4604-B1D4-AA36D08E18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05256" y="4012254"/>
                <a:ext cx="1872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14:cNvPr>
              <p14:cNvContentPartPr/>
              <p14:nvPr/>
            </p14:nvContentPartPr>
            <p14:xfrm>
              <a:off x="9273736" y="4262094"/>
              <a:ext cx="3240" cy="2160"/>
            </p14:xfrm>
          </p:contentPart>
        </mc:Choice>
        <mc:Fallback xmlns="">
          <p:pic>
            <p:nvPicPr>
              <p:cNvPr id="28" name="Pismo odręczne 27">
                <a:extLst>
                  <a:ext uri="{FF2B5EF4-FFF2-40B4-BE49-F238E27FC236}">
                    <a16:creationId xmlns:a16="http://schemas.microsoft.com/office/drawing/2014/main" id="{E3D07C87-D6F6-4DBC-823F-2F0EE00BE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65096" y="4253454"/>
                <a:ext cx="20880" cy="19800"/>
              </a:xfrm>
              <a:prstGeom prst="rect">
                <a:avLst/>
              </a:prstGeom>
            </p:spPr>
          </p:pic>
        </mc:Fallback>
      </mc:AlternateContent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20853AE8-76C6-4386-965D-CFC090383A20}"/>
              </a:ext>
            </a:extLst>
          </p:cNvPr>
          <p:cNvCxnSpPr>
            <a:cxnSpLocks/>
          </p:cNvCxnSpPr>
          <p:nvPr/>
        </p:nvCxnSpPr>
        <p:spPr>
          <a:xfrm>
            <a:off x="9292096" y="4698521"/>
            <a:ext cx="0" cy="303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072F3-8FA5-4EDC-89AF-79594C6E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B682A-0348-4A8C-A844-3771FB9D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zatrzymanie/aresztowanie posła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Sejm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Komisja Regulaminowa, Spraw Poselskich</a:t>
            </a:r>
          </a:p>
          <a:p>
            <a:pPr marL="114300" indent="0" algn="ctr">
              <a:buNone/>
            </a:pPr>
            <a:r>
              <a:rPr lang="pl-PL" sz="1600" dirty="0"/>
              <a:t>i Immunitetowych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uchwała</a:t>
            </a:r>
          </a:p>
          <a:p>
            <a:pPr marL="114300" indent="0" algn="ctr">
              <a:buNone/>
            </a:pPr>
            <a:r>
              <a:rPr lang="pl-PL" sz="1600" dirty="0"/>
              <a:t>podjęcie: bezwzględną większością głosów </a:t>
            </a:r>
          </a:p>
          <a:p>
            <a:pPr marL="114300" indent="0" algn="ctr">
              <a:buNone/>
            </a:pPr>
            <a:r>
              <a:rPr lang="pl-PL" sz="1600" dirty="0"/>
              <a:t>ustawowej liczby posłów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131998EC-BAC0-4F3B-9161-95FA8A35690C}"/>
              </a:ext>
            </a:extLst>
          </p:cNvPr>
          <p:cNvCxnSpPr/>
          <p:nvPr/>
        </p:nvCxnSpPr>
        <p:spPr>
          <a:xfrm>
            <a:off x="6096000" y="2047336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63379291-2D0E-4953-ACEB-9A5099CBCCED}"/>
              </a:ext>
            </a:extLst>
          </p:cNvPr>
          <p:cNvCxnSpPr/>
          <p:nvPr/>
        </p:nvCxnSpPr>
        <p:spPr>
          <a:xfrm>
            <a:off x="6096000" y="2651185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3EC9BC2-70A6-49DE-9811-9015AE3A5731}"/>
              </a:ext>
            </a:extLst>
          </p:cNvPr>
          <p:cNvCxnSpPr/>
          <p:nvPr/>
        </p:nvCxnSpPr>
        <p:spPr>
          <a:xfrm>
            <a:off x="6096000" y="3571336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4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072F3-8FA5-4EDC-89AF-79594C6E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B682A-0348-4A8C-A844-3771FB9D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wyrażenie zgody na zatrzymanie/aresztowanie senatora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Senat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Komisja Regulaminowa, Etyki</a:t>
            </a:r>
          </a:p>
          <a:p>
            <a:pPr marL="114300" indent="0" algn="ctr">
              <a:buNone/>
            </a:pPr>
            <a:r>
              <a:rPr lang="pl-PL" sz="1600" dirty="0"/>
              <a:t>i Spraw Senatorskich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uchwała</a:t>
            </a:r>
          </a:p>
          <a:p>
            <a:pPr marL="114300" indent="0" algn="ctr">
              <a:buNone/>
            </a:pPr>
            <a:r>
              <a:rPr lang="pl-PL" sz="1600" dirty="0"/>
              <a:t>podjęcie: bezwzględną większością głosów </a:t>
            </a:r>
          </a:p>
          <a:p>
            <a:pPr marL="114300" indent="0" algn="ctr">
              <a:buNone/>
            </a:pPr>
            <a:r>
              <a:rPr lang="pl-PL" sz="1600" dirty="0"/>
              <a:t>ustawowej liczby senatorów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131998EC-BAC0-4F3B-9161-95FA8A35690C}"/>
              </a:ext>
            </a:extLst>
          </p:cNvPr>
          <p:cNvCxnSpPr/>
          <p:nvPr/>
        </p:nvCxnSpPr>
        <p:spPr>
          <a:xfrm>
            <a:off x="6096000" y="2047336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63379291-2D0E-4953-ACEB-9A5099CBCCED}"/>
              </a:ext>
            </a:extLst>
          </p:cNvPr>
          <p:cNvCxnSpPr/>
          <p:nvPr/>
        </p:nvCxnSpPr>
        <p:spPr>
          <a:xfrm>
            <a:off x="6096000" y="2651185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3EC9BC2-70A6-49DE-9811-9015AE3A5731}"/>
              </a:ext>
            </a:extLst>
          </p:cNvPr>
          <p:cNvCxnSpPr/>
          <p:nvPr/>
        </p:nvCxnSpPr>
        <p:spPr>
          <a:xfrm>
            <a:off x="6096000" y="3571336"/>
            <a:ext cx="0" cy="2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2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DD7B9B-4E65-4F9D-A015-4FAA4CE4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874444-3AEE-4909-9C93-E9916D00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Inne gwarancje wolnego wykonywania mandatu: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gwarancje finansowe</a:t>
            </a:r>
          </a:p>
          <a:p>
            <a:pPr marL="114300" indent="0" algn="just">
              <a:buNone/>
            </a:pPr>
            <a:r>
              <a:rPr lang="pl-PL" sz="1600" dirty="0"/>
              <a:t>uposażenie</a:t>
            </a:r>
          </a:p>
          <a:p>
            <a:pPr marL="114300" indent="0" algn="just">
              <a:buNone/>
            </a:pPr>
            <a:r>
              <a:rPr lang="pl-PL" sz="1600" dirty="0"/>
              <a:t>dieta parlamentarna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ryczałt na prowadzenie biura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urlop bezpłatny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zakaz prowadzenia działalności gospodarczej z czerpaniem korzyści z majątku Skarbu Państwa lub mienia komunalnego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2157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22B17-AA2F-4A2D-8B45-E905B8E6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624C75-0738-4E27-949D-7F8A25C86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Prawa i obowiązki parlamentarzystów: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obecność i czynny udział w pracach izby oraz jej organów, do których parlamentarzysta został wybrany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opinii, wniosków i postulatów wyborców, spotkania z wyborcami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uczestniczenie w sesjach organów samorządu terytorialnego w okręgu, w którym parlamentarzysta został wybrany lub ma biuro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prawo do interwencji – możliwość zwrócenia się do organów administracji publicznej, organów organizacji społecznej o załatwienie sprawy w imieniu własnym lub wyborcy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urlop od wykonywania obowiązków parlamentarnych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oświadczeń majątkowych oraz o uzyskanych w trakcie kadencji korzyściach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obowiązek zgłaszania podjęcia dodatkowego zajęcia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8352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668BF-21B1-47E7-8425-8B2311F7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Organy sejmu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0C8A3-A6ED-45A8-BA66-489747615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Marszałek Sejmu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Prezydium Sejmu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Konwent Seniorów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komisje sejmowe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stałe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nadzwyczajne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resortowe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 err="1"/>
              <a:t>pozaresortowe</a:t>
            </a:r>
            <a:endParaRPr lang="pl-PL" sz="1600" b="1" dirty="0"/>
          </a:p>
          <a:p>
            <a:pPr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*komisja śledcza</a:t>
            </a:r>
          </a:p>
        </p:txBody>
      </p:sp>
    </p:spTree>
    <p:extLst>
      <p:ext uri="{BB962C8B-B14F-4D97-AF65-F5344CB8AC3E}">
        <p14:creationId xmlns:p14="http://schemas.microsoft.com/office/powerpoint/2010/main" val="12545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1524</Words>
  <Application>Microsoft Office PowerPoint</Application>
  <PresentationFormat>Panoramiczny</PresentationFormat>
  <Paragraphs>358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1_Apteka</vt:lpstr>
      <vt:lpstr>Podstawy prawa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Status parlamentarzysty</vt:lpstr>
      <vt:lpstr>Organy sejmu</vt:lpstr>
      <vt:lpstr>Struktura senatu</vt:lpstr>
      <vt:lpstr>Funkcje parlamentu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ustawodawcza </vt:lpstr>
      <vt:lpstr>Władza ustawodawcza c.d. funkcja uchwałodawcza</vt:lpstr>
      <vt:lpstr>Władza ustawodawcza c.d. funkcja kreacyjna</vt:lpstr>
      <vt:lpstr>Władza ustawodawcza c.d. funkcja kreacyjna</vt:lpstr>
      <vt:lpstr>Władza ustawodawcza c.d. funkcja kreacyjna</vt:lpstr>
      <vt:lpstr>Władza ustawodawcza c.d. funkcja kreacyjna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2024-05-05T12:37:30Z</dcterms:created>
  <dcterms:modified xsi:type="dcterms:W3CDTF">2024-05-05T12:40:52Z</dcterms:modified>
</cp:coreProperties>
</file>