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6" r:id="rId4"/>
    <p:sldId id="271" r:id="rId5"/>
    <p:sldId id="267" r:id="rId6"/>
    <p:sldId id="268" r:id="rId7"/>
    <p:sldId id="269" r:id="rId8"/>
    <p:sldId id="258" r:id="rId9"/>
    <p:sldId id="276" r:id="rId10"/>
    <p:sldId id="275" r:id="rId11"/>
    <p:sldId id="278" r:id="rId12"/>
    <p:sldId id="274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268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1580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804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4514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081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9572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382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3259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088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720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00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24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413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132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335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98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83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DDF1EBF-D2DF-453D-A815-AB2BB7EB9AC5}" type="datetimeFigureOut">
              <a:rPr lang="pl-PL" smtClean="0"/>
              <a:t>12.10.2025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5AB63-CB3B-45D6-A51C-67B9D234C3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578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achk@uek.krakow.pl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5400" b="1" i="0" dirty="0">
                <a:solidFill>
                  <a:schemeClr val="tx1"/>
                </a:solidFill>
                <a:effectLst/>
              </a:rPr>
              <a:t>Wprowadzenie do zarządzania finansami przedsiębiorstw w ujęciu międzynarodowym</a:t>
            </a:r>
            <a:endParaRPr lang="pl-PL" sz="5400" b="1" dirty="0">
              <a:solidFill>
                <a:schemeClr val="tx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A55CC83-8AB5-D4EF-D892-17E3BFD14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b">
            <a:normAutofit/>
          </a:bodyPr>
          <a:lstStyle/>
          <a:p>
            <a:r>
              <a:rPr lang="pl-PL" sz="3200" b="1" dirty="0">
                <a:solidFill>
                  <a:srgbClr val="FF0000"/>
                </a:solidFill>
              </a:rPr>
              <a:t>ACCA F9 FINANCIAL MANAGEMENT</a:t>
            </a:r>
          </a:p>
        </p:txBody>
      </p:sp>
    </p:spTree>
    <p:extLst>
      <p:ext uri="{BB962C8B-B14F-4D97-AF65-F5344CB8AC3E}">
        <p14:creationId xmlns:p14="http://schemas.microsoft.com/office/powerpoint/2010/main" val="32400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1311" y="178398"/>
            <a:ext cx="11251249" cy="1304962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2. przedmiot w 4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Zarządzanie finansami jednostek gospodarczych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BE6CD91-DE7E-D6DF-D6A9-3EBDF54E6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2111" y="1483360"/>
            <a:ext cx="5703889" cy="1217850"/>
          </a:xfrm>
        </p:spPr>
        <p:txBody>
          <a:bodyPr/>
          <a:lstStyle/>
          <a:p>
            <a:r>
              <a:rPr lang="pl-PL" sz="3600" b="1" dirty="0"/>
              <a:t>Part C. Zarządzanie kapitałem obrotowym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548640" y="2788322"/>
            <a:ext cx="4757971" cy="2886038"/>
          </a:xfrm>
        </p:spPr>
        <p:txBody>
          <a:bodyPr>
            <a:normAutofit/>
          </a:bodyPr>
          <a:lstStyle/>
          <a:p>
            <a:r>
              <a:rPr lang="pl-PL" sz="2800" dirty="0"/>
              <a:t>Kapitał obrotowy</a:t>
            </a:r>
          </a:p>
          <a:p>
            <a:r>
              <a:rPr lang="pl-PL" sz="2800" dirty="0"/>
              <a:t>Zarządzanie kapitałem obrotowym</a:t>
            </a:r>
          </a:p>
          <a:p>
            <a:r>
              <a:rPr lang="pl-PL" sz="2800" dirty="0"/>
              <a:t>Finansowanie kapitału obrotowego</a:t>
            </a:r>
          </a:p>
          <a:p>
            <a:pPr marL="0" indent="0">
              <a:buNone/>
            </a:pPr>
            <a:endParaRPr lang="pl-PL" sz="3600" b="1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9E0F3BA-99F1-0450-B327-083DEC74C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8911" y="1597224"/>
            <a:ext cx="5865408" cy="783192"/>
          </a:xfrm>
        </p:spPr>
        <p:txBody>
          <a:bodyPr/>
          <a:lstStyle/>
          <a:p>
            <a:r>
              <a:rPr lang="pl-PL" sz="3600" b="1" dirty="0"/>
              <a:t>Part D. Ocena inwestycji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153F3DF-84C1-E5FC-A4D0-39A18449F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8911" y="2701210"/>
            <a:ext cx="6349998" cy="3180080"/>
          </a:xfrm>
        </p:spPr>
        <p:txBody>
          <a:bodyPr>
            <a:normAutofit/>
          </a:bodyPr>
          <a:lstStyle/>
          <a:p>
            <a:r>
              <a:rPr lang="pl-PL" sz="2800" dirty="0"/>
              <a:t>Decyzje inwestycyjne</a:t>
            </a:r>
          </a:p>
          <a:p>
            <a:r>
              <a:rPr lang="pl-PL" sz="2800" dirty="0"/>
              <a:t>Ocena inwestycji metodami DCF</a:t>
            </a:r>
          </a:p>
          <a:p>
            <a:r>
              <a:rPr lang="pl-PL" sz="2800" dirty="0"/>
              <a:t>Uwzględnianie inflacji i podatków</a:t>
            </a:r>
          </a:p>
          <a:p>
            <a:r>
              <a:rPr lang="pl-PL" sz="2800" dirty="0"/>
              <a:t>Ocena inwestycji a ryzyko</a:t>
            </a:r>
          </a:p>
          <a:p>
            <a:r>
              <a:rPr lang="pl-PL" sz="2800" dirty="0"/>
              <a:t>Specyficzne decyzje inwestycyjne</a:t>
            </a:r>
            <a:endParaRPr lang="pl-PL" sz="2800" b="1" dirty="0"/>
          </a:p>
          <a:p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72E4CD6-BD41-6CFA-81A8-99969C63C21D}"/>
              </a:ext>
            </a:extLst>
          </p:cNvPr>
          <p:cNvSpPr txBox="1"/>
          <p:nvPr/>
        </p:nvSpPr>
        <p:spPr>
          <a:xfrm>
            <a:off x="142240" y="5761472"/>
            <a:ext cx="904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Plus inne zagadnienia wymagane przez PIBR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55DF028-C82F-2CDB-BFE6-3AC86BDF1D44}"/>
              </a:ext>
            </a:extLst>
          </p:cNvPr>
          <p:cNvSpPr txBox="1"/>
          <p:nvPr/>
        </p:nvSpPr>
        <p:spPr>
          <a:xfrm>
            <a:off x="8361680" y="6202084"/>
            <a:ext cx="3827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srgbClr val="FF0000"/>
                </a:solidFill>
              </a:rPr>
              <a:t>Konwersatorium 30 g</a:t>
            </a:r>
          </a:p>
        </p:txBody>
      </p:sp>
    </p:spTree>
    <p:extLst>
      <p:ext uri="{BB962C8B-B14F-4D97-AF65-F5344CB8AC3E}">
        <p14:creationId xmlns:p14="http://schemas.microsoft.com/office/powerpoint/2010/main" val="365288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031" y="249518"/>
            <a:ext cx="9404723" cy="1400530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2. przedmiot w 4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Zarządzanie finansami jednostek gospodarczych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BE6CD91-DE7E-D6DF-D6A9-3EBDF54E6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32" y="2306320"/>
            <a:ext cx="9535822" cy="3942079"/>
          </a:xfrm>
        </p:spPr>
        <p:txBody>
          <a:bodyPr/>
          <a:lstStyle/>
          <a:p>
            <a:pPr marL="0" indent="0">
              <a:buNone/>
            </a:pPr>
            <a:r>
              <a:rPr lang="pl-PL" sz="3600" b="1" dirty="0"/>
              <a:t>Egzamin:</a:t>
            </a:r>
          </a:p>
          <a:p>
            <a:r>
              <a:rPr lang="pl-PL" sz="3600" b="1" dirty="0"/>
              <a:t>10 pytań typu A       (10 pkt)</a:t>
            </a:r>
          </a:p>
          <a:p>
            <a:r>
              <a:rPr lang="pl-PL" sz="3600" b="1" dirty="0"/>
              <a:t>1 pytanie typu B    (10 pkt)</a:t>
            </a:r>
          </a:p>
          <a:p>
            <a:r>
              <a:rPr lang="pl-PL" sz="3600" b="1" dirty="0"/>
              <a:t>1 pytanie typu C    (20 pkt)</a:t>
            </a:r>
          </a:p>
        </p:txBody>
      </p:sp>
    </p:spTree>
    <p:extLst>
      <p:ext uri="{BB962C8B-B14F-4D97-AF65-F5344CB8AC3E}">
        <p14:creationId xmlns:p14="http://schemas.microsoft.com/office/powerpoint/2010/main" val="2195426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801" y="172720"/>
            <a:ext cx="9746034" cy="1680528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3. przedmiot w 5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Zarządzanie finansami przedsiębiorstw 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w ujęciu międzynarodowym F9 ACCA II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1680" y="2133600"/>
            <a:ext cx="9308173" cy="4114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dirty="0"/>
              <a:t>Part B. Środowisko (otoczenie) zarządzania finansami</a:t>
            </a:r>
          </a:p>
          <a:p>
            <a:pPr marL="0" indent="0">
              <a:buNone/>
            </a:pPr>
            <a:r>
              <a:rPr lang="pl-PL" sz="3600" b="1" dirty="0"/>
              <a:t>Part F. Wycena przedsiębiorstw</a:t>
            </a:r>
          </a:p>
          <a:p>
            <a:pPr lvl="1"/>
            <a:r>
              <a:rPr lang="pl-PL" sz="3400" dirty="0"/>
              <a:t>Wycena przedsiębiorstw</a:t>
            </a:r>
          </a:p>
          <a:p>
            <a:pPr lvl="1"/>
            <a:r>
              <a:rPr lang="pl-PL" sz="3400" dirty="0"/>
              <a:t>Efektywność rynku</a:t>
            </a:r>
          </a:p>
          <a:p>
            <a:pPr marL="0" indent="0">
              <a:buNone/>
            </a:pPr>
            <a:r>
              <a:rPr lang="pl-PL" sz="3600" b="1" dirty="0"/>
              <a:t>Part G. Zarządzanie ryzykiem</a:t>
            </a:r>
          </a:p>
          <a:p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1ECC376-51C8-C516-0BC2-2850B736A619}"/>
              </a:ext>
            </a:extLst>
          </p:cNvPr>
          <p:cNvSpPr txBox="1"/>
          <p:nvPr/>
        </p:nvSpPr>
        <p:spPr>
          <a:xfrm>
            <a:off x="8209280" y="4606984"/>
            <a:ext cx="3901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FF0000"/>
                </a:solidFill>
              </a:rPr>
              <a:t>Wykład 15 g </a:t>
            </a:r>
          </a:p>
          <a:p>
            <a:r>
              <a:rPr lang="pl-PL" sz="3200" b="1" dirty="0">
                <a:solidFill>
                  <a:srgbClr val="FF0000"/>
                </a:solidFill>
              </a:rPr>
              <a:t>Musicie go Państwo wybrać!!!</a:t>
            </a:r>
          </a:p>
        </p:txBody>
      </p:sp>
    </p:spTree>
    <p:extLst>
      <p:ext uri="{BB962C8B-B14F-4D97-AF65-F5344CB8AC3E}">
        <p14:creationId xmlns:p14="http://schemas.microsoft.com/office/powerpoint/2010/main" val="519725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801" y="172720"/>
            <a:ext cx="9746034" cy="1680528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3. przedmiot w 5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Zarządzanie finansami przedsiębiorstw 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w ujęciu międzynarodowym F9 ACCA II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1680" y="2133600"/>
            <a:ext cx="9308173" cy="4114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dirty="0"/>
              <a:t>Egzamin:</a:t>
            </a:r>
          </a:p>
          <a:p>
            <a:r>
              <a:rPr lang="pl-PL" sz="3600" b="1"/>
              <a:t>10 </a:t>
            </a:r>
            <a:r>
              <a:rPr lang="pl-PL" sz="3600" b="1" dirty="0"/>
              <a:t>pytań typu </a:t>
            </a:r>
            <a:r>
              <a:rPr lang="pl-PL" sz="3600" b="1"/>
              <a:t>A    </a:t>
            </a:r>
            <a:r>
              <a:rPr lang="pl-PL" sz="3600" b="1" dirty="0"/>
              <a:t>(10 pkt)</a:t>
            </a:r>
          </a:p>
          <a:p>
            <a:r>
              <a:rPr lang="pl-PL" sz="3600" b="1" dirty="0"/>
              <a:t>1 pytanie typu B    (10 pkt)</a:t>
            </a:r>
          </a:p>
          <a:p>
            <a:endParaRPr lang="pl-PL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solidFill>
                  <a:srgbClr val="FF0000"/>
                </a:solidFill>
              </a:rPr>
              <a:t>Katarzyna Łach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sz="2800" dirty="0"/>
              <a:t>Katedra Finansów Przedsiębiorstw</a:t>
            </a:r>
          </a:p>
          <a:p>
            <a:r>
              <a:rPr lang="pl-PL" sz="2800" dirty="0"/>
              <a:t>Pokój 611F</a:t>
            </a:r>
          </a:p>
          <a:p>
            <a:r>
              <a:rPr lang="pl-PL" sz="2800" dirty="0">
                <a:hlinkClick r:id="rId2"/>
              </a:rPr>
              <a:t>lachk@uek.krakow.pl</a:t>
            </a:r>
            <a:endParaRPr lang="pl-PL" sz="2800" dirty="0"/>
          </a:p>
          <a:p>
            <a:r>
              <a:rPr lang="pl-PL" sz="2800" dirty="0"/>
              <a:t>Konsultacje: ? Jeszcze podam, najlepiej kontakt mailowy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276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713" y="173338"/>
            <a:ext cx="10364451" cy="771542"/>
          </a:xfrm>
        </p:spPr>
        <p:txBody>
          <a:bodyPr/>
          <a:lstStyle/>
          <a:p>
            <a:r>
              <a:rPr lang="pl-PL" sz="4800" b="1" dirty="0">
                <a:solidFill>
                  <a:srgbClr val="FF0000"/>
                </a:solidFill>
              </a:rPr>
              <a:t>Literatura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76518" y="1422401"/>
            <a:ext cx="10801082" cy="4643548"/>
          </a:xfrm>
        </p:spPr>
        <p:txBody>
          <a:bodyPr>
            <a:norm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</a:rPr>
              <a:t>PODRĘCZNIK</a:t>
            </a:r>
            <a:r>
              <a:rPr lang="pl-PL" sz="2800" cap="none" dirty="0"/>
              <a:t>: </a:t>
            </a:r>
            <a:r>
              <a:rPr lang="pl-PL" sz="2800" dirty="0"/>
              <a:t>ACCA </a:t>
            </a:r>
            <a:r>
              <a:rPr lang="pl-PL" sz="2800" cap="none" dirty="0" err="1"/>
              <a:t>Approved</a:t>
            </a:r>
            <a:r>
              <a:rPr lang="pl-PL" sz="2800" cap="none" dirty="0"/>
              <a:t> </a:t>
            </a:r>
            <a:r>
              <a:rPr lang="pl-PL" sz="2800" cap="none" dirty="0" err="1"/>
              <a:t>Study</a:t>
            </a:r>
            <a:r>
              <a:rPr lang="pl-PL" sz="2800" cap="none" dirty="0"/>
              <a:t> </a:t>
            </a:r>
            <a:r>
              <a:rPr lang="pl-PL" sz="2800" cap="none" dirty="0" err="1"/>
              <a:t>Text</a:t>
            </a:r>
            <a:r>
              <a:rPr lang="pl-PL" sz="2800" cap="none" dirty="0"/>
              <a:t> P</a:t>
            </a:r>
            <a:r>
              <a:rPr lang="pl-PL" sz="2800" dirty="0"/>
              <a:t>aper F9, </a:t>
            </a:r>
            <a:r>
              <a:rPr lang="pl-PL" sz="2800" cap="none" dirty="0"/>
              <a:t>Financial Management. </a:t>
            </a:r>
            <a:r>
              <a:rPr lang="en-US" sz="2800" cap="none" dirty="0"/>
              <a:t>For </a:t>
            </a:r>
            <a:r>
              <a:rPr lang="pl-PL" sz="2800" cap="none" dirty="0"/>
              <a:t>e</a:t>
            </a:r>
            <a:r>
              <a:rPr lang="en-US" sz="2800" cap="none" dirty="0" err="1"/>
              <a:t>xams</a:t>
            </a:r>
            <a:r>
              <a:rPr lang="en-US" sz="2800" cap="none" dirty="0"/>
              <a:t> </a:t>
            </a:r>
            <a:r>
              <a:rPr lang="pl-PL" sz="2800" cap="none" dirty="0"/>
              <a:t>i</a:t>
            </a:r>
            <a:r>
              <a:rPr lang="en-US" sz="2800" cap="none" dirty="0"/>
              <a:t>n September 2016, December</a:t>
            </a:r>
            <a:r>
              <a:rPr lang="pl-PL" sz="2800" cap="none" dirty="0"/>
              <a:t>, </a:t>
            </a:r>
            <a:r>
              <a:rPr lang="en-US" sz="2800" cap="none" dirty="0"/>
              <a:t>2016, March 2017 </a:t>
            </a:r>
            <a:r>
              <a:rPr lang="pl-PL" sz="2800" cap="none" dirty="0"/>
              <a:t>a</a:t>
            </a:r>
            <a:r>
              <a:rPr lang="en-US" sz="2800" cap="none" dirty="0" err="1"/>
              <a:t>nd</a:t>
            </a:r>
            <a:r>
              <a:rPr lang="en-US" sz="2800" cap="none" dirty="0"/>
              <a:t> June 2017</a:t>
            </a:r>
            <a:r>
              <a:rPr lang="pl-PL" sz="2800" cap="none" dirty="0"/>
              <a:t> </a:t>
            </a:r>
            <a:r>
              <a:rPr lang="pl-PL" sz="2800" cap="none" dirty="0">
                <a:solidFill>
                  <a:srgbClr val="FF0000"/>
                </a:solidFill>
              </a:rPr>
              <a:t>dostępny na </a:t>
            </a:r>
            <a:r>
              <a:rPr lang="pl-PL" sz="2800" cap="none" dirty="0" err="1">
                <a:solidFill>
                  <a:srgbClr val="FF0000"/>
                </a:solidFill>
              </a:rPr>
              <a:t>Moodle</a:t>
            </a:r>
            <a:endParaRPr lang="pl-PL" sz="2800" cap="none" dirty="0"/>
          </a:p>
          <a:p>
            <a:r>
              <a:rPr lang="pl-PL" sz="2800" b="1" dirty="0">
                <a:solidFill>
                  <a:srgbClr val="FF0000"/>
                </a:solidFill>
              </a:rPr>
              <a:t>ZBIÓR ZADAŃ</a:t>
            </a:r>
            <a:r>
              <a:rPr lang="pl-PL" sz="2800" dirty="0"/>
              <a:t>: ACCA </a:t>
            </a:r>
            <a:r>
              <a:rPr lang="pl-PL" sz="2800" cap="none" dirty="0" err="1"/>
              <a:t>Approved</a:t>
            </a:r>
            <a:r>
              <a:rPr lang="pl-PL" sz="2800" cap="none" dirty="0"/>
              <a:t> </a:t>
            </a:r>
            <a:r>
              <a:rPr lang="pl-PL" sz="2800" cap="none" dirty="0" err="1"/>
              <a:t>Practice</a:t>
            </a:r>
            <a:r>
              <a:rPr lang="pl-PL" sz="2800" cap="none" dirty="0"/>
              <a:t> &amp; </a:t>
            </a:r>
            <a:r>
              <a:rPr lang="pl-PL" sz="2800" cap="none" dirty="0" err="1"/>
              <a:t>Revision</a:t>
            </a:r>
            <a:r>
              <a:rPr lang="pl-PL" sz="2800" cap="none" dirty="0"/>
              <a:t> Kit, Financial Management (FM). </a:t>
            </a:r>
            <a:r>
              <a:rPr lang="en-US" sz="2800" cap="none" dirty="0"/>
              <a:t>For exams in September 2020,</a:t>
            </a:r>
            <a:r>
              <a:rPr lang="pl-PL" sz="2800" cap="none" dirty="0"/>
              <a:t> </a:t>
            </a:r>
            <a:r>
              <a:rPr lang="en-US" sz="2800" cap="none" dirty="0"/>
              <a:t>December 2020, March 2021 and June 2021</a:t>
            </a:r>
            <a:r>
              <a:rPr lang="pl-PL" sz="2800" cap="none" dirty="0">
                <a:solidFill>
                  <a:srgbClr val="FF0000"/>
                </a:solidFill>
              </a:rPr>
              <a:t> dostępny na </a:t>
            </a:r>
            <a:r>
              <a:rPr lang="pl-PL" sz="2800" cap="none" dirty="0" err="1">
                <a:solidFill>
                  <a:srgbClr val="FF0000"/>
                </a:solidFill>
              </a:rPr>
              <a:t>Moodle</a:t>
            </a:r>
            <a:endParaRPr lang="pl-PL" sz="2800" cap="none" dirty="0"/>
          </a:p>
          <a:p>
            <a:r>
              <a:rPr lang="pl-PL" sz="2800" b="1" cap="none" dirty="0">
                <a:solidFill>
                  <a:srgbClr val="FF0000"/>
                </a:solidFill>
              </a:rPr>
              <a:t>Plus</a:t>
            </a:r>
            <a:r>
              <a:rPr lang="pl-PL" sz="2800" cap="none" dirty="0"/>
              <a:t> inne książki/sprawdzone źródła internetowe o tematyce ZARZĄDZANIA FINANSAMI PRZEDSIĘBIORSTW</a:t>
            </a:r>
          </a:p>
        </p:txBody>
      </p:sp>
    </p:spTree>
    <p:extLst>
      <p:ext uri="{BB962C8B-B14F-4D97-AF65-F5344CB8AC3E}">
        <p14:creationId xmlns:p14="http://schemas.microsoft.com/office/powerpoint/2010/main" val="403785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62A0A8-0207-4813-A923-A5F7EA5C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524" y="285143"/>
            <a:ext cx="10364451" cy="934058"/>
          </a:xfrm>
        </p:spPr>
        <p:txBody>
          <a:bodyPr>
            <a:normAutofit/>
          </a:bodyPr>
          <a:lstStyle/>
          <a:p>
            <a:r>
              <a:rPr lang="pl-PL" sz="4400" b="1" dirty="0">
                <a:solidFill>
                  <a:srgbClr val="FF0000"/>
                </a:solidFill>
              </a:rPr>
              <a:t>Program nauczania ACCA F9</a:t>
            </a:r>
            <a:endParaRPr lang="pl-PL" sz="4400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42925D56-A3FB-4D4F-99B0-3E4C8B59E4D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69381810"/>
              </p:ext>
            </p:extLst>
          </p:nvPr>
        </p:nvGraphicFramePr>
        <p:xfrm>
          <a:off x="366965" y="1336664"/>
          <a:ext cx="11455568" cy="5236193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5699760">
                  <a:extLst>
                    <a:ext uri="{9D8B030D-6E8A-4147-A177-3AD203B41FA5}">
                      <a16:colId xmlns:a16="http://schemas.microsoft.com/office/drawing/2014/main" val="3222052740"/>
                    </a:ext>
                  </a:extLst>
                </a:gridCol>
                <a:gridCol w="5755808">
                  <a:extLst>
                    <a:ext uri="{9D8B030D-6E8A-4147-A177-3AD203B41FA5}">
                      <a16:colId xmlns:a16="http://schemas.microsoft.com/office/drawing/2014/main" val="2823587539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A. Financial management </a:t>
                      </a:r>
                      <a:r>
                        <a:rPr lang="pl-PL" sz="2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function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A. Funkcje zarządzania finansami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0814629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B. Financial management environment</a:t>
                      </a:r>
                      <a:endParaRPr lang="fr-FR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B. Środowisko (otoczenie) zarządzania finansami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17796187"/>
                  </a:ext>
                </a:extLst>
              </a:tr>
              <a:tr h="4913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C. Working capital management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C. Zarządzanie kapitałem obrotowym</a:t>
                      </a:r>
                      <a:endParaRPr lang="pl-PL" sz="2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6314401"/>
                  </a:ext>
                </a:extLst>
              </a:tr>
              <a:tr h="47053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D. Investment </a:t>
                      </a:r>
                      <a:r>
                        <a:rPr lang="pl-PL" sz="2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appraisal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D. Ocena inwestycji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7922926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E. Business </a:t>
                      </a:r>
                      <a:r>
                        <a:rPr lang="pl-PL" sz="2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finance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E. Finansowanie przedsiębiorstw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68779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F. Business </a:t>
                      </a:r>
                      <a:r>
                        <a:rPr lang="pl-PL" sz="2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valuations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F. Wyceny biznesowe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6449535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G. </a:t>
                      </a:r>
                      <a:r>
                        <a:rPr lang="pl-PL" sz="2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Risk</a:t>
                      </a: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management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G. Zarządzanie ryzykiem</a:t>
                      </a:r>
                      <a:endParaRPr lang="pl-PL" sz="2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2199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81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149" y="314021"/>
            <a:ext cx="10364451" cy="991208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rgbClr val="FF0000"/>
                </a:solidFill>
              </a:rPr>
              <a:t>ZALICZENIE przedmiotu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913774" y="1305230"/>
            <a:ext cx="10363826" cy="4981270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pl-PL" sz="3500" b="0" i="0" u="none" strike="noStrike" cap="none" baseline="0" dirty="0"/>
              <a:t>…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8976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6569" y="155120"/>
            <a:ext cx="10364451" cy="785280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FF0000"/>
                </a:solidFill>
              </a:rPr>
              <a:t>Egzamin końcowy z całego ACCA F9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6569" y="1011521"/>
            <a:ext cx="11178862" cy="54480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cap="none" dirty="0"/>
              <a:t>Czas trwania: </a:t>
            </a:r>
            <a:r>
              <a:rPr lang="pl-PL" altLang="pl-PL" sz="2800" b="1" cap="none" dirty="0"/>
              <a:t>3 godziny</a:t>
            </a:r>
            <a:r>
              <a:rPr lang="pl-PL" altLang="pl-PL" sz="2800" cap="none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cap="none" dirty="0"/>
              <a:t>Egzamin będzie </a:t>
            </a:r>
            <a:r>
              <a:rPr lang="pl-PL" altLang="pl-PL" sz="2800" b="1" cap="none" dirty="0"/>
              <a:t>w języku polskim</a:t>
            </a:r>
            <a:r>
              <a:rPr lang="pl-PL" altLang="pl-PL" sz="2800" cap="none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cap="none" dirty="0"/>
              <a:t>Praca egzaminacyjna podzielona jest na trzy części</a:t>
            </a:r>
            <a:r>
              <a:rPr lang="pl-PL" sz="2800" dirty="0"/>
              <a:t> A, B, C.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b="1" cap="none" dirty="0"/>
              <a:t>Część A </a:t>
            </a:r>
            <a:r>
              <a:rPr lang="pl-PL" altLang="pl-PL" sz="2800" cap="none" dirty="0"/>
              <a:t>składa się z 15 pytań po dwa punkty za każde.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b="1" cap="none" dirty="0"/>
              <a:t>Część B</a:t>
            </a:r>
            <a:r>
              <a:rPr lang="pl-PL" altLang="pl-PL" sz="2800" cap="none" dirty="0"/>
              <a:t> składa się z pytań opartych na 3 mini scenariuszach. Do każdego jest po 5 pytań, z których każde warte jest dwa punkty.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b="1" cap="none" dirty="0"/>
              <a:t>Część C</a:t>
            </a:r>
            <a:r>
              <a:rPr lang="pl-PL" altLang="pl-PL" sz="2800" cap="none" dirty="0"/>
              <a:t> składa się z 2 zadań po 20 punktów, a odpowiedzi na pytania będą wymagały i obliczeń, i dyskusji.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altLang="pl-PL" sz="2800" cap="none" dirty="0"/>
              <a:t>Do zdania egzaminu wymagana jest </a:t>
            </a:r>
            <a:r>
              <a:rPr lang="pl-PL" altLang="pl-PL" sz="2800" b="1" cap="none" dirty="0">
                <a:solidFill>
                  <a:srgbClr val="FF0000"/>
                </a:solidFill>
              </a:rPr>
              <a:t>połowa</a:t>
            </a:r>
            <a:r>
              <a:rPr lang="pl-PL" altLang="pl-PL" sz="2800" cap="none" dirty="0"/>
              <a:t> możliwych do zdobycia punktów </a:t>
            </a:r>
            <a:r>
              <a:rPr lang="pl-PL" altLang="pl-PL" sz="2800" b="1" cap="none" dirty="0">
                <a:solidFill>
                  <a:srgbClr val="FF0000"/>
                </a:solidFill>
              </a:rPr>
              <a:t>+1pkt</a:t>
            </a:r>
            <a:r>
              <a:rPr lang="pl-PL" altLang="pl-PL" sz="2800" b="1" cap="none" dirty="0"/>
              <a:t>, </a:t>
            </a:r>
            <a:r>
              <a:rPr lang="pl-PL" altLang="pl-PL" sz="2800" cap="none" dirty="0"/>
              <a:t>czyli </a:t>
            </a:r>
            <a:r>
              <a:rPr lang="pl-PL" altLang="pl-PL" sz="2800" b="1" cap="none" dirty="0">
                <a:solidFill>
                  <a:srgbClr val="FF0000"/>
                </a:solidFill>
              </a:rPr>
              <a:t>51 pkt.</a:t>
            </a:r>
            <a:endParaRPr lang="pl-PL" altLang="pl-PL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3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775" y="386366"/>
            <a:ext cx="10364451" cy="1017432"/>
          </a:xfrm>
        </p:spPr>
        <p:txBody>
          <a:bodyPr>
            <a:normAutofit/>
          </a:bodyPr>
          <a:lstStyle/>
          <a:p>
            <a:r>
              <a:rPr lang="pl-PL" sz="4400" b="1" dirty="0"/>
              <a:t>Egzamin końcowy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61219" y="1403798"/>
            <a:ext cx="11469561" cy="472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55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801" y="172720"/>
            <a:ext cx="9746034" cy="1680528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1. przedmiot w 3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Wprowadzenie do zarządzania finansami w ujęciu międzynarodowym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1680" y="2194560"/>
            <a:ext cx="10810240" cy="40538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3600" b="1" dirty="0"/>
              <a:t>Part A. Funkcje zarządzania finansami</a:t>
            </a:r>
          </a:p>
          <a:p>
            <a:pPr marL="0" indent="0">
              <a:buNone/>
            </a:pPr>
            <a:r>
              <a:rPr lang="pl-PL" sz="3600" b="1" dirty="0"/>
              <a:t>Part E. Finansowanie działalności</a:t>
            </a:r>
          </a:p>
          <a:p>
            <a:pPr lvl="2"/>
            <a:r>
              <a:rPr lang="pl-PL" sz="3200" dirty="0"/>
              <a:t>Źródła finansowania</a:t>
            </a:r>
          </a:p>
          <a:p>
            <a:pPr lvl="2"/>
            <a:r>
              <a:rPr lang="pl-PL" sz="3200" dirty="0"/>
              <a:t>Polityka dywidendy</a:t>
            </a:r>
          </a:p>
          <a:p>
            <a:pPr lvl="2"/>
            <a:r>
              <a:rPr lang="pl-PL" sz="3200" dirty="0"/>
              <a:t>Zadłużenie i finansowanie MSP</a:t>
            </a:r>
          </a:p>
          <a:p>
            <a:pPr lvl="2"/>
            <a:r>
              <a:rPr lang="pl-PL" sz="3200" dirty="0"/>
              <a:t>Koszt kapitału</a:t>
            </a:r>
          </a:p>
          <a:p>
            <a:pPr lvl="2"/>
            <a:r>
              <a:rPr lang="pl-PL" sz="3200" dirty="0"/>
              <a:t>Struktura kapitału</a:t>
            </a:r>
            <a:endParaRPr lang="pl-PL" sz="3600" b="1" dirty="0">
              <a:solidFill>
                <a:srgbClr val="FF0000"/>
              </a:solidFill>
            </a:endParaRPr>
          </a:p>
          <a:p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EC3DF8C-B946-ABD7-0E28-3E04225AB8FD}"/>
              </a:ext>
            </a:extLst>
          </p:cNvPr>
          <p:cNvSpPr txBox="1"/>
          <p:nvPr/>
        </p:nvSpPr>
        <p:spPr>
          <a:xfrm>
            <a:off x="8703653" y="5663624"/>
            <a:ext cx="269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rgbClr val="FF0000"/>
                </a:solidFill>
              </a:rPr>
              <a:t>Wykład 15 g</a:t>
            </a:r>
          </a:p>
        </p:txBody>
      </p:sp>
    </p:spTree>
    <p:extLst>
      <p:ext uri="{BB962C8B-B14F-4D97-AF65-F5344CB8AC3E}">
        <p14:creationId xmlns:p14="http://schemas.microsoft.com/office/powerpoint/2010/main" val="3500951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801" y="172720"/>
            <a:ext cx="9746034" cy="1680528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1. przedmiot w 3 semestrze:</a:t>
            </a:r>
            <a:br>
              <a:rPr lang="pl-PL" sz="3600" b="1" dirty="0">
                <a:solidFill>
                  <a:srgbClr val="FF0000"/>
                </a:solidFill>
              </a:rPr>
            </a:br>
            <a:r>
              <a:rPr lang="pl-PL" sz="3600" b="1" dirty="0">
                <a:solidFill>
                  <a:srgbClr val="FF0000"/>
                </a:solidFill>
              </a:rPr>
              <a:t>Wprowadzenie do zarządzania finansami w ujęciu międzynarodowym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1680" y="2194560"/>
            <a:ext cx="10241280" cy="40538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dirty="0"/>
              <a:t>Egzamin:</a:t>
            </a:r>
          </a:p>
          <a:p>
            <a:r>
              <a:rPr lang="pl-PL" sz="3600" b="1" dirty="0"/>
              <a:t>10 pytań typu A       (20 pkt) ze wszystkiego</a:t>
            </a:r>
          </a:p>
          <a:p>
            <a:r>
              <a:rPr lang="pl-PL" sz="3600" b="1" dirty="0"/>
              <a:t>1 pytanie typu B    (10 pkt) z Part A.</a:t>
            </a:r>
          </a:p>
          <a:p>
            <a:r>
              <a:rPr lang="pl-PL" sz="3600" b="1" dirty="0"/>
              <a:t>1 pytanie typu C    (20 pkt) z Part E.</a:t>
            </a:r>
          </a:p>
          <a:p>
            <a:endParaRPr lang="pl-PL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49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5098</TotalTime>
  <Words>570</Words>
  <Application>Microsoft Office PowerPoint</Application>
  <PresentationFormat>Panoramiczny</PresentationFormat>
  <Paragraphs>81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Jon</vt:lpstr>
      <vt:lpstr>Wprowadzenie do zarządzania finansami przedsiębiorstw w ujęciu międzynarodowym</vt:lpstr>
      <vt:lpstr>Katarzyna Łach</vt:lpstr>
      <vt:lpstr>Literatura</vt:lpstr>
      <vt:lpstr>Program nauczania ACCA F9</vt:lpstr>
      <vt:lpstr>ZALICZENIE przedmiotu</vt:lpstr>
      <vt:lpstr>Egzamin końcowy z całego ACCA F9</vt:lpstr>
      <vt:lpstr>Egzamin końcowy</vt:lpstr>
      <vt:lpstr>1. przedmiot w 3 semestrze: Wprowadzenie do zarządzania finansami w ujęciu międzynarodowym</vt:lpstr>
      <vt:lpstr>1. przedmiot w 3 semestrze: Wprowadzenie do zarządzania finansami w ujęciu międzynarodowym</vt:lpstr>
      <vt:lpstr>2. przedmiot w 4 semestrze: Zarządzanie finansami jednostek gospodarczych</vt:lpstr>
      <vt:lpstr>2. przedmiot w 4 semestrze: Zarządzanie finansami jednostek gospodarczych</vt:lpstr>
      <vt:lpstr>3. przedmiot w 5 semestrze: Zarządzanie finansami przedsiębiorstw  w ujęciu międzynarodowym F9 ACCA II</vt:lpstr>
      <vt:lpstr>3. przedmiot w 5 semestrze: Zarządzanie finansami przedsiębiorstw  w ujęciu międzynarodowym F9 ACCA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 ACCA F9</dc:title>
  <dc:creator>Katarzyna Łach</dc:creator>
  <cp:lastModifiedBy>Joanna Wyrobek</cp:lastModifiedBy>
  <cp:revision>22</cp:revision>
  <dcterms:created xsi:type="dcterms:W3CDTF">2021-02-16T13:40:06Z</dcterms:created>
  <dcterms:modified xsi:type="dcterms:W3CDTF">2025-10-12T21:09:54Z</dcterms:modified>
</cp:coreProperties>
</file>