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85" r:id="rId4"/>
    <p:sldId id="271" r:id="rId5"/>
    <p:sldId id="272" r:id="rId6"/>
    <p:sldId id="273" r:id="rId7"/>
    <p:sldId id="274" r:id="rId8"/>
    <p:sldId id="287" r:id="rId9"/>
    <p:sldId id="286" r:id="rId10"/>
    <p:sldId id="280" r:id="rId11"/>
    <p:sldId id="283" r:id="rId12"/>
    <p:sldId id="259" r:id="rId13"/>
    <p:sldId id="260" r:id="rId14"/>
    <p:sldId id="261" r:id="rId15"/>
    <p:sldId id="277" r:id="rId16"/>
    <p:sldId id="262" r:id="rId17"/>
    <p:sldId id="278" r:id="rId18"/>
    <p:sldId id="263" r:id="rId19"/>
    <p:sldId id="264" r:id="rId20"/>
    <p:sldId id="279" r:id="rId21"/>
    <p:sldId id="281" r:id="rId22"/>
    <p:sldId id="282" r:id="rId23"/>
    <p:sldId id="265" r:id="rId24"/>
    <p:sldId id="266" r:id="rId25"/>
    <p:sldId id="267" r:id="rId26"/>
    <p:sldId id="268" r:id="rId27"/>
    <p:sldId id="269" r:id="rId28"/>
    <p:sldId id="270" r:id="rId29"/>
    <p:sldId id="284" r:id="rId30"/>
    <p:sldId id="276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68"/>
    <p:restoredTop sz="95820"/>
  </p:normalViewPr>
  <p:slideViewPr>
    <p:cSldViewPr snapToGrid="0">
      <p:cViewPr varScale="1">
        <p:scale>
          <a:sx n="58" d="100"/>
          <a:sy n="58" d="100"/>
        </p:scale>
        <p:origin x="224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C2FEFA-E90A-4800-BEFC-D3A54E14698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7DFF73-AED6-4D43-8014-545669F96ED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Państwowe fundusze celowe</a:t>
          </a:r>
          <a:endParaRPr lang="en-US" dirty="0"/>
        </a:p>
      </dgm:t>
    </dgm:pt>
    <dgm:pt modelId="{1F3D18D9-7286-4DCA-8A6B-E491B22A07F6}" type="parTrans" cxnId="{C60F4036-D55B-4FA3-BCBD-F9C0F04A854F}">
      <dgm:prSet/>
      <dgm:spPr/>
      <dgm:t>
        <a:bodyPr/>
        <a:lstStyle/>
        <a:p>
          <a:endParaRPr lang="en-US"/>
        </a:p>
      </dgm:t>
    </dgm:pt>
    <dgm:pt modelId="{E9FF1913-0236-43B8-8672-A38DE5C290BE}" type="sibTrans" cxnId="{C60F4036-D55B-4FA3-BCBD-F9C0F04A854F}">
      <dgm:prSet/>
      <dgm:spPr/>
      <dgm:t>
        <a:bodyPr/>
        <a:lstStyle/>
        <a:p>
          <a:endParaRPr lang="en-US"/>
        </a:p>
      </dgm:t>
    </dgm:pt>
    <dgm:pt modelId="{1BC3610E-ECC6-49F9-8976-B4235CF304AB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Samorządowe fundusze celowe </a:t>
          </a:r>
          <a:endParaRPr lang="en-US" dirty="0"/>
        </a:p>
      </dgm:t>
    </dgm:pt>
    <dgm:pt modelId="{39103F96-CDD3-46C6-B6B3-C8AE30A3A9C8}" type="parTrans" cxnId="{D9F4300B-E200-4CAC-AA0C-30DB162FA881}">
      <dgm:prSet/>
      <dgm:spPr/>
      <dgm:t>
        <a:bodyPr/>
        <a:lstStyle/>
        <a:p>
          <a:endParaRPr lang="en-US"/>
        </a:p>
      </dgm:t>
    </dgm:pt>
    <dgm:pt modelId="{CB4083B0-990A-4CC6-A0CC-FF1408D03E4F}" type="sibTrans" cxnId="{D9F4300B-E200-4CAC-AA0C-30DB162FA881}">
      <dgm:prSet/>
      <dgm:spPr/>
      <dgm:t>
        <a:bodyPr/>
        <a:lstStyle/>
        <a:p>
          <a:endParaRPr lang="en-US"/>
        </a:p>
      </dgm:t>
    </dgm:pt>
    <dgm:pt modelId="{CDEBC92C-D9B1-4583-9657-5D615EEEE526}" type="pres">
      <dgm:prSet presAssocID="{AFC2FEFA-E90A-4800-BEFC-D3A54E146988}" presName="root" presStyleCnt="0">
        <dgm:presLayoutVars>
          <dgm:dir/>
          <dgm:resizeHandles val="exact"/>
        </dgm:presLayoutVars>
      </dgm:prSet>
      <dgm:spPr/>
    </dgm:pt>
    <dgm:pt modelId="{E8242573-73B2-453B-A83F-2B0A04153DB5}" type="pres">
      <dgm:prSet presAssocID="{1F7DFF73-AED6-4D43-8014-545669F96ED3}" presName="compNode" presStyleCnt="0"/>
      <dgm:spPr/>
    </dgm:pt>
    <dgm:pt modelId="{ED0AA4E9-D5E5-410A-ADF7-3827EF977B32}" type="pres">
      <dgm:prSet presAssocID="{1F7DFF73-AED6-4D43-8014-545669F96ED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eniądze"/>
        </a:ext>
      </dgm:extLst>
    </dgm:pt>
    <dgm:pt modelId="{59BD5E20-3FCD-42F4-A1BF-C34C4E16F982}" type="pres">
      <dgm:prSet presAssocID="{1F7DFF73-AED6-4D43-8014-545669F96ED3}" presName="spaceRect" presStyleCnt="0"/>
      <dgm:spPr/>
    </dgm:pt>
    <dgm:pt modelId="{C2E135A2-7A09-4A72-A318-06B2AED82FFA}" type="pres">
      <dgm:prSet presAssocID="{1F7DFF73-AED6-4D43-8014-545669F96ED3}" presName="textRect" presStyleLbl="revTx" presStyleIdx="0" presStyleCnt="2">
        <dgm:presLayoutVars>
          <dgm:chMax val="1"/>
          <dgm:chPref val="1"/>
        </dgm:presLayoutVars>
      </dgm:prSet>
      <dgm:spPr/>
    </dgm:pt>
    <dgm:pt modelId="{75639945-42A2-4710-B4A8-6BD45299FD09}" type="pres">
      <dgm:prSet presAssocID="{E9FF1913-0236-43B8-8672-A38DE5C290BE}" presName="sibTrans" presStyleCnt="0"/>
      <dgm:spPr/>
    </dgm:pt>
    <dgm:pt modelId="{19DEF01E-2348-42FD-A50E-B5A1BD5584E0}" type="pres">
      <dgm:prSet presAssocID="{1BC3610E-ECC6-49F9-8976-B4235CF304AB}" presName="compNode" presStyleCnt="0"/>
      <dgm:spPr/>
    </dgm:pt>
    <dgm:pt modelId="{86487295-BB9B-4CFC-9F0F-9A03BA048E0C}" type="pres">
      <dgm:prSet presAssocID="{1BC3610E-ECC6-49F9-8976-B4235CF304A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9B681F8F-4274-4508-AA72-CDE5F8F20C1A}" type="pres">
      <dgm:prSet presAssocID="{1BC3610E-ECC6-49F9-8976-B4235CF304AB}" presName="spaceRect" presStyleCnt="0"/>
      <dgm:spPr/>
    </dgm:pt>
    <dgm:pt modelId="{EF4E0E18-8C64-444B-8371-34386D29423F}" type="pres">
      <dgm:prSet presAssocID="{1BC3610E-ECC6-49F9-8976-B4235CF304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9F4300B-E200-4CAC-AA0C-30DB162FA881}" srcId="{AFC2FEFA-E90A-4800-BEFC-D3A54E146988}" destId="{1BC3610E-ECC6-49F9-8976-B4235CF304AB}" srcOrd="1" destOrd="0" parTransId="{39103F96-CDD3-46C6-B6B3-C8AE30A3A9C8}" sibTransId="{CB4083B0-990A-4CC6-A0CC-FF1408D03E4F}"/>
    <dgm:cxn modelId="{D1145718-EA41-45B7-BD3C-954B2BD72D8F}" type="presOf" srcId="{AFC2FEFA-E90A-4800-BEFC-D3A54E146988}" destId="{CDEBC92C-D9B1-4583-9657-5D615EEEE526}" srcOrd="0" destOrd="0" presId="urn:microsoft.com/office/officeart/2018/2/layout/IconLabelList"/>
    <dgm:cxn modelId="{1F5D961A-F7BF-4682-A328-0D1ED89F5DE8}" type="presOf" srcId="{1F7DFF73-AED6-4D43-8014-545669F96ED3}" destId="{C2E135A2-7A09-4A72-A318-06B2AED82FFA}" srcOrd="0" destOrd="0" presId="urn:microsoft.com/office/officeart/2018/2/layout/IconLabelList"/>
    <dgm:cxn modelId="{C60F4036-D55B-4FA3-BCBD-F9C0F04A854F}" srcId="{AFC2FEFA-E90A-4800-BEFC-D3A54E146988}" destId="{1F7DFF73-AED6-4D43-8014-545669F96ED3}" srcOrd="0" destOrd="0" parTransId="{1F3D18D9-7286-4DCA-8A6B-E491B22A07F6}" sibTransId="{E9FF1913-0236-43B8-8672-A38DE5C290BE}"/>
    <dgm:cxn modelId="{E2973F53-B245-4BEA-948D-028FC27C5A67}" type="presOf" srcId="{1BC3610E-ECC6-49F9-8976-B4235CF304AB}" destId="{EF4E0E18-8C64-444B-8371-34386D29423F}" srcOrd="0" destOrd="0" presId="urn:microsoft.com/office/officeart/2018/2/layout/IconLabelList"/>
    <dgm:cxn modelId="{008794F2-4B02-4020-AD02-0FCC3A61F72A}" type="presParOf" srcId="{CDEBC92C-D9B1-4583-9657-5D615EEEE526}" destId="{E8242573-73B2-453B-A83F-2B0A04153DB5}" srcOrd="0" destOrd="0" presId="urn:microsoft.com/office/officeart/2018/2/layout/IconLabelList"/>
    <dgm:cxn modelId="{1B6B0F71-C67E-4D6B-A05F-77D20392D3B7}" type="presParOf" srcId="{E8242573-73B2-453B-A83F-2B0A04153DB5}" destId="{ED0AA4E9-D5E5-410A-ADF7-3827EF977B32}" srcOrd="0" destOrd="0" presId="urn:microsoft.com/office/officeart/2018/2/layout/IconLabelList"/>
    <dgm:cxn modelId="{CFC1C2D8-6BE7-445D-BC96-32F6B694C510}" type="presParOf" srcId="{E8242573-73B2-453B-A83F-2B0A04153DB5}" destId="{59BD5E20-3FCD-42F4-A1BF-C34C4E16F982}" srcOrd="1" destOrd="0" presId="urn:microsoft.com/office/officeart/2018/2/layout/IconLabelList"/>
    <dgm:cxn modelId="{37D32E5B-B65F-4A01-B4CD-1E107EA9467D}" type="presParOf" srcId="{E8242573-73B2-453B-A83F-2B0A04153DB5}" destId="{C2E135A2-7A09-4A72-A318-06B2AED82FFA}" srcOrd="2" destOrd="0" presId="urn:microsoft.com/office/officeart/2018/2/layout/IconLabelList"/>
    <dgm:cxn modelId="{1950BB5A-90C9-4DDF-994C-40ED2AC7B281}" type="presParOf" srcId="{CDEBC92C-D9B1-4583-9657-5D615EEEE526}" destId="{75639945-42A2-4710-B4A8-6BD45299FD09}" srcOrd="1" destOrd="0" presId="urn:microsoft.com/office/officeart/2018/2/layout/IconLabelList"/>
    <dgm:cxn modelId="{2826153B-24B9-4C30-9B05-755859B3523E}" type="presParOf" srcId="{CDEBC92C-D9B1-4583-9657-5D615EEEE526}" destId="{19DEF01E-2348-42FD-A50E-B5A1BD5584E0}" srcOrd="2" destOrd="0" presId="urn:microsoft.com/office/officeart/2018/2/layout/IconLabelList"/>
    <dgm:cxn modelId="{7CE7B74E-0998-4891-9518-07C12EEA786E}" type="presParOf" srcId="{19DEF01E-2348-42FD-A50E-B5A1BD5584E0}" destId="{86487295-BB9B-4CFC-9F0F-9A03BA048E0C}" srcOrd="0" destOrd="0" presId="urn:microsoft.com/office/officeart/2018/2/layout/IconLabelList"/>
    <dgm:cxn modelId="{2EE38007-00C8-4B90-9E7E-01C1FBFEE28D}" type="presParOf" srcId="{19DEF01E-2348-42FD-A50E-B5A1BD5584E0}" destId="{9B681F8F-4274-4508-AA72-CDE5F8F20C1A}" srcOrd="1" destOrd="0" presId="urn:microsoft.com/office/officeart/2018/2/layout/IconLabelList"/>
    <dgm:cxn modelId="{3FA24AEF-BE92-4CED-98A6-E268CF686F71}" type="presParOf" srcId="{19DEF01E-2348-42FD-A50E-B5A1BD5584E0}" destId="{EF4E0E18-8C64-444B-8371-34386D29423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6005D-0D7B-4646-A84F-10B471F3B8CC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667E3013-A4CF-DE47-A780-4779EDB343BA}">
      <dgm:prSet phldrT="[Tekst]"/>
      <dgm:spPr/>
      <dgm:t>
        <a:bodyPr/>
        <a:lstStyle/>
        <a:p>
          <a:r>
            <a:rPr lang="pl-PL" dirty="0"/>
            <a:t>Rząd</a:t>
          </a:r>
        </a:p>
      </dgm:t>
    </dgm:pt>
    <dgm:pt modelId="{6664778D-EE42-9E44-A536-A1693F1576B3}" type="parTrans" cxnId="{466FFA6A-0541-454E-8192-623DF6731ED4}">
      <dgm:prSet/>
      <dgm:spPr/>
      <dgm:t>
        <a:bodyPr/>
        <a:lstStyle/>
        <a:p>
          <a:endParaRPr lang="pl-PL"/>
        </a:p>
      </dgm:t>
    </dgm:pt>
    <dgm:pt modelId="{F01B16B0-9900-0A46-ADEC-4296FBFEB2DC}" type="sibTrans" cxnId="{466FFA6A-0541-454E-8192-623DF6731ED4}">
      <dgm:prSet/>
      <dgm:spPr/>
      <dgm:t>
        <a:bodyPr/>
        <a:lstStyle/>
        <a:p>
          <a:endParaRPr lang="pl-PL"/>
        </a:p>
      </dgm:t>
    </dgm:pt>
    <dgm:pt modelId="{D4F169E9-5A18-F946-9552-7AF96FC68591}">
      <dgm:prSet phldrT="[Tekst]"/>
      <dgm:spPr/>
      <dgm:t>
        <a:bodyPr/>
        <a:lstStyle/>
        <a:p>
          <a:r>
            <a:rPr lang="pl-PL" dirty="0"/>
            <a:t>Fundusz celowy</a:t>
          </a:r>
        </a:p>
      </dgm:t>
    </dgm:pt>
    <dgm:pt modelId="{739EB9AE-8317-6C45-930C-D852A1308BD2}" type="parTrans" cxnId="{39113487-FBFE-A94A-9BDA-BA90FE14D229}">
      <dgm:prSet/>
      <dgm:spPr/>
      <dgm:t>
        <a:bodyPr/>
        <a:lstStyle/>
        <a:p>
          <a:endParaRPr lang="pl-PL"/>
        </a:p>
      </dgm:t>
    </dgm:pt>
    <dgm:pt modelId="{7F6B756E-F99C-0047-8C17-DFFE49F7B1EF}" type="sibTrans" cxnId="{39113487-FBFE-A94A-9BDA-BA90FE14D229}">
      <dgm:prSet/>
      <dgm:spPr/>
      <dgm:t>
        <a:bodyPr/>
        <a:lstStyle/>
        <a:p>
          <a:endParaRPr lang="pl-PL"/>
        </a:p>
      </dgm:t>
    </dgm:pt>
    <dgm:pt modelId="{C3B856A3-9B46-0143-826A-8D3F564BF27B}">
      <dgm:prSet phldrT="[Tekst]"/>
      <dgm:spPr/>
      <dgm:t>
        <a:bodyPr/>
        <a:lstStyle/>
        <a:p>
          <a:r>
            <a:rPr lang="pl-PL" dirty="0"/>
            <a:t>Samorząd</a:t>
          </a:r>
        </a:p>
      </dgm:t>
    </dgm:pt>
    <dgm:pt modelId="{9DF9FB5A-723E-9543-84DE-7682C519A0D0}" type="parTrans" cxnId="{A84EF2BC-5175-3242-A5EE-AD6AEFFCD79A}">
      <dgm:prSet/>
      <dgm:spPr/>
      <dgm:t>
        <a:bodyPr/>
        <a:lstStyle/>
        <a:p>
          <a:endParaRPr lang="pl-PL"/>
        </a:p>
      </dgm:t>
    </dgm:pt>
    <dgm:pt modelId="{AD95FED4-002B-8B4E-B057-D73787EBA850}" type="sibTrans" cxnId="{A84EF2BC-5175-3242-A5EE-AD6AEFFCD79A}">
      <dgm:prSet/>
      <dgm:spPr/>
      <dgm:t>
        <a:bodyPr/>
        <a:lstStyle/>
        <a:p>
          <a:endParaRPr lang="pl-PL"/>
        </a:p>
      </dgm:t>
    </dgm:pt>
    <dgm:pt modelId="{32AA7066-973F-3F4E-B122-FBA0EA961477}" type="pres">
      <dgm:prSet presAssocID="{AFC6005D-0D7B-4646-A84F-10B471F3B8CC}" presName="cycle" presStyleCnt="0">
        <dgm:presLayoutVars>
          <dgm:dir/>
          <dgm:resizeHandles val="exact"/>
        </dgm:presLayoutVars>
      </dgm:prSet>
      <dgm:spPr/>
    </dgm:pt>
    <dgm:pt modelId="{D78FA346-6CD8-B14A-91FC-B139D97B5753}" type="pres">
      <dgm:prSet presAssocID="{667E3013-A4CF-DE47-A780-4779EDB343BA}" presName="node" presStyleLbl="node1" presStyleIdx="0" presStyleCnt="3">
        <dgm:presLayoutVars>
          <dgm:bulletEnabled val="1"/>
        </dgm:presLayoutVars>
      </dgm:prSet>
      <dgm:spPr/>
    </dgm:pt>
    <dgm:pt modelId="{F6CCC642-243A-4946-A307-EE70AD2028AB}" type="pres">
      <dgm:prSet presAssocID="{F01B16B0-9900-0A46-ADEC-4296FBFEB2DC}" presName="sibTrans" presStyleLbl="sibTrans2D1" presStyleIdx="0" presStyleCnt="3"/>
      <dgm:spPr/>
    </dgm:pt>
    <dgm:pt modelId="{BE8EC992-10DA-B54B-9238-9310DB8689C2}" type="pres">
      <dgm:prSet presAssocID="{F01B16B0-9900-0A46-ADEC-4296FBFEB2DC}" presName="connectorText" presStyleLbl="sibTrans2D1" presStyleIdx="0" presStyleCnt="3"/>
      <dgm:spPr/>
    </dgm:pt>
    <dgm:pt modelId="{21968748-C6BA-514C-8E36-9AD303AD208B}" type="pres">
      <dgm:prSet presAssocID="{D4F169E9-5A18-F946-9552-7AF96FC68591}" presName="node" presStyleLbl="node1" presStyleIdx="1" presStyleCnt="3">
        <dgm:presLayoutVars>
          <dgm:bulletEnabled val="1"/>
        </dgm:presLayoutVars>
      </dgm:prSet>
      <dgm:spPr/>
    </dgm:pt>
    <dgm:pt modelId="{9E32581A-999E-0844-A9F1-A1E9A774C2A3}" type="pres">
      <dgm:prSet presAssocID="{7F6B756E-F99C-0047-8C17-DFFE49F7B1EF}" presName="sibTrans" presStyleLbl="sibTrans2D1" presStyleIdx="1" presStyleCnt="3"/>
      <dgm:spPr/>
    </dgm:pt>
    <dgm:pt modelId="{79D437F3-4CFD-1349-8548-6B87E7034D8F}" type="pres">
      <dgm:prSet presAssocID="{7F6B756E-F99C-0047-8C17-DFFE49F7B1EF}" presName="connectorText" presStyleLbl="sibTrans2D1" presStyleIdx="1" presStyleCnt="3"/>
      <dgm:spPr/>
    </dgm:pt>
    <dgm:pt modelId="{4AE56F98-EADE-8448-9838-40DF913F1A7D}" type="pres">
      <dgm:prSet presAssocID="{C3B856A3-9B46-0143-826A-8D3F564BF27B}" presName="node" presStyleLbl="node1" presStyleIdx="2" presStyleCnt="3">
        <dgm:presLayoutVars>
          <dgm:bulletEnabled val="1"/>
        </dgm:presLayoutVars>
      </dgm:prSet>
      <dgm:spPr/>
    </dgm:pt>
    <dgm:pt modelId="{50FBEB98-F250-104F-8A37-267C453A79B5}" type="pres">
      <dgm:prSet presAssocID="{AD95FED4-002B-8B4E-B057-D73787EBA850}" presName="sibTrans" presStyleLbl="sibTrans2D1" presStyleIdx="2" presStyleCnt="3"/>
      <dgm:spPr/>
    </dgm:pt>
    <dgm:pt modelId="{8DCFB8D9-07F7-E242-9132-40E263448D71}" type="pres">
      <dgm:prSet presAssocID="{AD95FED4-002B-8B4E-B057-D73787EBA850}" presName="connectorText" presStyleLbl="sibTrans2D1" presStyleIdx="2" presStyleCnt="3"/>
      <dgm:spPr/>
    </dgm:pt>
  </dgm:ptLst>
  <dgm:cxnLst>
    <dgm:cxn modelId="{D0CEC907-E0B0-5046-933C-D52CF765FD76}" type="presOf" srcId="{AD95FED4-002B-8B4E-B057-D73787EBA850}" destId="{8DCFB8D9-07F7-E242-9132-40E263448D71}" srcOrd="1" destOrd="0" presId="urn:microsoft.com/office/officeart/2005/8/layout/cycle2"/>
    <dgm:cxn modelId="{FECB133B-44DF-0E4B-A7FC-F0EA556268AA}" type="presOf" srcId="{C3B856A3-9B46-0143-826A-8D3F564BF27B}" destId="{4AE56F98-EADE-8448-9838-40DF913F1A7D}" srcOrd="0" destOrd="0" presId="urn:microsoft.com/office/officeart/2005/8/layout/cycle2"/>
    <dgm:cxn modelId="{C0675565-9B28-6D4A-AB17-EBED5F0A6A2D}" type="presOf" srcId="{F01B16B0-9900-0A46-ADEC-4296FBFEB2DC}" destId="{F6CCC642-243A-4946-A307-EE70AD2028AB}" srcOrd="0" destOrd="0" presId="urn:microsoft.com/office/officeart/2005/8/layout/cycle2"/>
    <dgm:cxn modelId="{E0B90E69-72CF-1D48-89B7-F33EEF521BEA}" type="presOf" srcId="{7F6B756E-F99C-0047-8C17-DFFE49F7B1EF}" destId="{9E32581A-999E-0844-A9F1-A1E9A774C2A3}" srcOrd="0" destOrd="0" presId="urn:microsoft.com/office/officeart/2005/8/layout/cycle2"/>
    <dgm:cxn modelId="{466FFA6A-0541-454E-8192-623DF6731ED4}" srcId="{AFC6005D-0D7B-4646-A84F-10B471F3B8CC}" destId="{667E3013-A4CF-DE47-A780-4779EDB343BA}" srcOrd="0" destOrd="0" parTransId="{6664778D-EE42-9E44-A536-A1693F1576B3}" sibTransId="{F01B16B0-9900-0A46-ADEC-4296FBFEB2DC}"/>
    <dgm:cxn modelId="{CB89C270-29FA-984C-A624-E0A6C67A75B2}" type="presOf" srcId="{7F6B756E-F99C-0047-8C17-DFFE49F7B1EF}" destId="{79D437F3-4CFD-1349-8548-6B87E7034D8F}" srcOrd="1" destOrd="0" presId="urn:microsoft.com/office/officeart/2005/8/layout/cycle2"/>
    <dgm:cxn modelId="{39113487-FBFE-A94A-9BDA-BA90FE14D229}" srcId="{AFC6005D-0D7B-4646-A84F-10B471F3B8CC}" destId="{D4F169E9-5A18-F946-9552-7AF96FC68591}" srcOrd="1" destOrd="0" parTransId="{739EB9AE-8317-6C45-930C-D852A1308BD2}" sibTransId="{7F6B756E-F99C-0047-8C17-DFFE49F7B1EF}"/>
    <dgm:cxn modelId="{F7123899-BC9B-254C-837B-7AD8CE2BAB3D}" type="presOf" srcId="{F01B16B0-9900-0A46-ADEC-4296FBFEB2DC}" destId="{BE8EC992-10DA-B54B-9238-9310DB8689C2}" srcOrd="1" destOrd="0" presId="urn:microsoft.com/office/officeart/2005/8/layout/cycle2"/>
    <dgm:cxn modelId="{A84EF2BC-5175-3242-A5EE-AD6AEFFCD79A}" srcId="{AFC6005D-0D7B-4646-A84F-10B471F3B8CC}" destId="{C3B856A3-9B46-0143-826A-8D3F564BF27B}" srcOrd="2" destOrd="0" parTransId="{9DF9FB5A-723E-9543-84DE-7682C519A0D0}" sibTransId="{AD95FED4-002B-8B4E-B057-D73787EBA850}"/>
    <dgm:cxn modelId="{287708C0-5E25-E942-B606-9A6E521854A8}" type="presOf" srcId="{AFC6005D-0D7B-4646-A84F-10B471F3B8CC}" destId="{32AA7066-973F-3F4E-B122-FBA0EA961477}" srcOrd="0" destOrd="0" presId="urn:microsoft.com/office/officeart/2005/8/layout/cycle2"/>
    <dgm:cxn modelId="{E70C72D5-867A-AE46-BD44-916CF0306BF4}" type="presOf" srcId="{D4F169E9-5A18-F946-9552-7AF96FC68591}" destId="{21968748-C6BA-514C-8E36-9AD303AD208B}" srcOrd="0" destOrd="0" presId="urn:microsoft.com/office/officeart/2005/8/layout/cycle2"/>
    <dgm:cxn modelId="{370BCEDC-21B1-E541-8F95-D44E7C28BF3C}" type="presOf" srcId="{AD95FED4-002B-8B4E-B057-D73787EBA850}" destId="{50FBEB98-F250-104F-8A37-267C453A79B5}" srcOrd="0" destOrd="0" presId="urn:microsoft.com/office/officeart/2005/8/layout/cycle2"/>
    <dgm:cxn modelId="{FCF872E7-F83C-4841-98B2-FDA81148E6FD}" type="presOf" srcId="{667E3013-A4CF-DE47-A780-4779EDB343BA}" destId="{D78FA346-6CD8-B14A-91FC-B139D97B5753}" srcOrd="0" destOrd="0" presId="urn:microsoft.com/office/officeart/2005/8/layout/cycle2"/>
    <dgm:cxn modelId="{6903A9DF-A786-7746-BBF0-AA4B10F2579D}" type="presParOf" srcId="{32AA7066-973F-3F4E-B122-FBA0EA961477}" destId="{D78FA346-6CD8-B14A-91FC-B139D97B5753}" srcOrd="0" destOrd="0" presId="urn:microsoft.com/office/officeart/2005/8/layout/cycle2"/>
    <dgm:cxn modelId="{58339AE9-D6C8-3B40-9150-11842532EFBB}" type="presParOf" srcId="{32AA7066-973F-3F4E-B122-FBA0EA961477}" destId="{F6CCC642-243A-4946-A307-EE70AD2028AB}" srcOrd="1" destOrd="0" presId="urn:microsoft.com/office/officeart/2005/8/layout/cycle2"/>
    <dgm:cxn modelId="{B7014A8B-0C39-D944-BBA4-331ADB9AB01D}" type="presParOf" srcId="{F6CCC642-243A-4946-A307-EE70AD2028AB}" destId="{BE8EC992-10DA-B54B-9238-9310DB8689C2}" srcOrd="0" destOrd="0" presId="urn:microsoft.com/office/officeart/2005/8/layout/cycle2"/>
    <dgm:cxn modelId="{78F7EAF3-2DF3-D645-A47D-9FB14D1F9525}" type="presParOf" srcId="{32AA7066-973F-3F4E-B122-FBA0EA961477}" destId="{21968748-C6BA-514C-8E36-9AD303AD208B}" srcOrd="2" destOrd="0" presId="urn:microsoft.com/office/officeart/2005/8/layout/cycle2"/>
    <dgm:cxn modelId="{87417C48-5D4D-5A4F-91F0-867D0937536F}" type="presParOf" srcId="{32AA7066-973F-3F4E-B122-FBA0EA961477}" destId="{9E32581A-999E-0844-A9F1-A1E9A774C2A3}" srcOrd="3" destOrd="0" presId="urn:microsoft.com/office/officeart/2005/8/layout/cycle2"/>
    <dgm:cxn modelId="{7E3506DD-CF78-C241-9069-8C586622A02E}" type="presParOf" srcId="{9E32581A-999E-0844-A9F1-A1E9A774C2A3}" destId="{79D437F3-4CFD-1349-8548-6B87E7034D8F}" srcOrd="0" destOrd="0" presId="urn:microsoft.com/office/officeart/2005/8/layout/cycle2"/>
    <dgm:cxn modelId="{7FF212DE-57D9-A641-93C3-9F5AAA6B629E}" type="presParOf" srcId="{32AA7066-973F-3F4E-B122-FBA0EA961477}" destId="{4AE56F98-EADE-8448-9838-40DF913F1A7D}" srcOrd="4" destOrd="0" presId="urn:microsoft.com/office/officeart/2005/8/layout/cycle2"/>
    <dgm:cxn modelId="{0799AD22-E229-D148-BC38-40DE4641251F}" type="presParOf" srcId="{32AA7066-973F-3F4E-B122-FBA0EA961477}" destId="{50FBEB98-F250-104F-8A37-267C453A79B5}" srcOrd="5" destOrd="0" presId="urn:microsoft.com/office/officeart/2005/8/layout/cycle2"/>
    <dgm:cxn modelId="{09D5500D-B301-2C4A-A7D4-05F10A84D7CD}" type="presParOf" srcId="{50FBEB98-F250-104F-8A37-267C453A79B5}" destId="{8DCFB8D9-07F7-E242-9132-40E263448D7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AA4E9-D5E5-410A-ADF7-3827EF977B32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135A2-7A09-4A72-A318-06B2AED82FFA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Państwowe fundusze celowe</a:t>
          </a:r>
          <a:endParaRPr lang="en-US" sz="2600" kern="1200" dirty="0"/>
        </a:p>
      </dsp:txBody>
      <dsp:txXfrm>
        <a:off x="559800" y="3022743"/>
        <a:ext cx="4320000" cy="720000"/>
      </dsp:txXfrm>
    </dsp:sp>
    <dsp:sp modelId="{86487295-BB9B-4CFC-9F0F-9A03BA048E0C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E0E18-8C64-444B-8371-34386D29423F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Samorządowe fundusze celowe </a:t>
          </a:r>
          <a:endParaRPr lang="en-US" sz="2600" kern="1200" dirty="0"/>
        </a:p>
      </dsp:txBody>
      <dsp:txXfrm>
        <a:off x="5635800" y="3022743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FA346-6CD8-B14A-91FC-B139D97B5753}">
      <dsp:nvSpPr>
        <dsp:cNvPr id="0" name=""/>
        <dsp:cNvSpPr/>
      </dsp:nvSpPr>
      <dsp:spPr>
        <a:xfrm>
          <a:off x="4313039" y="1108"/>
          <a:ext cx="1889521" cy="18895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Rząd</a:t>
          </a:r>
        </a:p>
      </dsp:txBody>
      <dsp:txXfrm>
        <a:off x="4589753" y="277822"/>
        <a:ext cx="1336093" cy="1336093"/>
      </dsp:txXfrm>
    </dsp:sp>
    <dsp:sp modelId="{F6CCC642-243A-4946-A307-EE70AD2028AB}">
      <dsp:nvSpPr>
        <dsp:cNvPr id="0" name=""/>
        <dsp:cNvSpPr/>
      </dsp:nvSpPr>
      <dsp:spPr>
        <a:xfrm rot="3600000">
          <a:off x="5708792" y="1844463"/>
          <a:ext cx="503807" cy="637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/>
        </a:p>
      </dsp:txBody>
      <dsp:txXfrm>
        <a:off x="5746578" y="1906560"/>
        <a:ext cx="352665" cy="382627"/>
      </dsp:txXfrm>
    </dsp:sp>
    <dsp:sp modelId="{21968748-C6BA-514C-8E36-9AD303AD208B}">
      <dsp:nvSpPr>
        <dsp:cNvPr id="0" name=""/>
        <dsp:cNvSpPr/>
      </dsp:nvSpPr>
      <dsp:spPr>
        <a:xfrm>
          <a:off x="5733089" y="2460707"/>
          <a:ext cx="1889521" cy="18895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Fundusz celowy</a:t>
          </a:r>
        </a:p>
      </dsp:txBody>
      <dsp:txXfrm>
        <a:off x="6009803" y="2737421"/>
        <a:ext cx="1336093" cy="1336093"/>
      </dsp:txXfrm>
    </dsp:sp>
    <dsp:sp modelId="{9E32581A-999E-0844-A9F1-A1E9A774C2A3}">
      <dsp:nvSpPr>
        <dsp:cNvPr id="0" name=""/>
        <dsp:cNvSpPr/>
      </dsp:nvSpPr>
      <dsp:spPr>
        <a:xfrm rot="10800000">
          <a:off x="5020155" y="3086612"/>
          <a:ext cx="503807" cy="637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/>
        </a:p>
      </dsp:txBody>
      <dsp:txXfrm rot="10800000">
        <a:off x="5171297" y="3214155"/>
        <a:ext cx="352665" cy="382627"/>
      </dsp:txXfrm>
    </dsp:sp>
    <dsp:sp modelId="{4AE56F98-EADE-8448-9838-40DF913F1A7D}">
      <dsp:nvSpPr>
        <dsp:cNvPr id="0" name=""/>
        <dsp:cNvSpPr/>
      </dsp:nvSpPr>
      <dsp:spPr>
        <a:xfrm>
          <a:off x="2892988" y="2460707"/>
          <a:ext cx="1889521" cy="18895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Samorząd</a:t>
          </a:r>
        </a:p>
      </dsp:txBody>
      <dsp:txXfrm>
        <a:off x="3169702" y="2737421"/>
        <a:ext cx="1336093" cy="1336093"/>
      </dsp:txXfrm>
    </dsp:sp>
    <dsp:sp modelId="{50FBEB98-F250-104F-8A37-267C453A79B5}">
      <dsp:nvSpPr>
        <dsp:cNvPr id="0" name=""/>
        <dsp:cNvSpPr/>
      </dsp:nvSpPr>
      <dsp:spPr>
        <a:xfrm rot="18000000">
          <a:off x="4288741" y="1869160"/>
          <a:ext cx="503807" cy="637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/>
        </a:p>
      </dsp:txBody>
      <dsp:txXfrm>
        <a:off x="4326527" y="2062149"/>
        <a:ext cx="352665" cy="382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2728AD-5F87-D38A-08E0-1BDFAA168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4366DCE-6C19-71FC-6B69-C90B62253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70606F-7E79-3574-1B18-9365DA56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E2C54B-178B-34B7-AAD7-A77D8D10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092242-2C75-6209-1DA8-1E13A2A3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19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E90F8C-5178-03D5-5C3F-3E3490EB1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9AE1D6F-9DA4-438B-D6BD-05C5BF414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728FCE-405F-5C63-124E-DEA35FB3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6227E8-5265-4CC1-3103-27E10F3C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6EE6D0-AA14-CEFF-D27F-EE659B00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95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4E829C4-8AE6-20F6-961A-1A727789F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F45A603-7975-1E33-F7CD-9B0028E1F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C8017F-97C4-F53E-2F12-9F89080F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6FC589-6C45-7414-8283-29BBF8FF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9E33D5-2094-1CC1-AC94-775ED540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586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0F0495-1421-3651-84AA-828B0768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78EAA4-67A1-58C2-8359-F4F4CB0DE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844F18-2E42-0210-51DE-CE07BD6C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E23F60-1508-6308-AC51-FDC85841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23A002-0E41-2A70-29FE-5ABF0F86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43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C33C28-EF93-D86B-C0E8-F1C889049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333DD2-57C3-C7E7-E168-6DD4BD84D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E3E273-4FEB-F643-04AA-BF151E1E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D0A995-C805-DA13-C19A-48559AE8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6F8081-21EA-79C2-8C8D-E653B829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78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4D598F-7EA9-48EE-14EB-06AB82A9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EF9AD0-5C8B-392D-14E0-945E3D09C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5D7FEF-458D-75D3-5C3B-156EA833C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7FA06C3-9CEA-DD81-EDDC-3175EF7A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986BCAE-90A7-D3A8-A239-8AF4C3D1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162AE4-84F2-E71A-6C58-F8636CE6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0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49184F-A8CF-38F4-C79B-D6EA40EF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4D368A-F87A-C7FC-8D5B-9544B4B62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42334C-9370-DEBC-085F-DDA782762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02DE2B8-D806-A935-9C90-AF8604A9F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532A227-F3BC-E694-7715-6720764A8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AC46BC3-FDE3-5FDF-178F-F034708E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47C9769-5CEB-2D94-28B9-43D691CC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0EA7771-5ADC-3EBC-6F2D-3A6AC45F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85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8254A6-D772-4E33-4CFF-DF0ED4E5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7C71147-9190-76F6-5986-F4411451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5C24E5D-E5D9-3C96-C8CC-5C0F4DBD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7A5E101-C4EA-CE63-7103-86300632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84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81CB560-87FB-BAEB-D97E-F15F9566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F0D11F6-41A4-3015-1E90-2E628859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23B631-F656-3222-9CFC-21069979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AD402F-1D57-65A3-1003-5DE5815B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B43C75-C2C9-F0AF-0819-15E33EA0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30CFA7-067B-4D4A-20C3-25A034582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08537FC-DE6C-591B-CB8B-224914CE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BB69D5D-ECC6-0546-F9FF-FFCDF8A1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D452611-0663-2565-ED3C-64F8D98F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849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CB290F-C661-6933-9843-87446EEC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10066BF-E0D7-33FF-6A7D-902354477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76DC16-66E8-A6A5-0C43-366904CD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F376F9B-7794-88DF-79A9-98F2F2E6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090-59CC-634B-BE98-2EDF089385D4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A592B9E-E909-A163-8C66-169376D0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34B4478-CB34-FACF-1110-7FF0CE60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76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7D2FC98-FCC4-BCD9-7D24-BCDC2BA4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8CC5A22-4498-A7CF-B8D9-7BE6F7A25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8EBEE4-6164-7A7E-15E8-BE820AC43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B090-59CC-634B-BE98-2EDF089385D4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4B2E0A-D790-B675-BA3E-FB3D7B0F4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8CD34C-44F5-000E-17F1-4F9A7C79D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D289-E94D-9E43-A9A2-2A68149BC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43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re Wrinkled dłoni z niektórymi monetami">
            <a:extLst>
              <a:ext uri="{FF2B5EF4-FFF2-40B4-BE49-F238E27FC236}">
                <a16:creationId xmlns:a16="http://schemas.microsoft.com/office/drawing/2014/main" id="{0846219D-517E-9B3C-6472-B1962313A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35" r="9091" b="825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F7F356-83F9-E5D2-1FED-23119A638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 dirty="0">
                <a:solidFill>
                  <a:schemeClr val="bg1"/>
                </a:solidFill>
              </a:rPr>
              <a:t>Fundusze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3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0EE329-1771-2EA1-D2AE-3AE8BB33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Fundusze celowe – przykłady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150570-58BE-E369-A663-85413712D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 ustawie budżetowej na 2021 rok wymieniono prawie 40 państwowych funduszy celowych (dla porównania w 2003 r. było ich zaledwie 13);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 ramach Polskiego Ładu powstało 9 nowych specjalnych funduszy;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 ramach Krajowego Planu Odbudowy powstało 6 nowych specjalnych funduszy;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Łącznie po ich wprowadzeniu funkcjonowało ponad 50 funduszy celowych. </a:t>
            </a:r>
          </a:p>
        </p:txBody>
      </p:sp>
    </p:spTree>
    <p:extLst>
      <p:ext uri="{BB962C8B-B14F-4D97-AF65-F5344CB8AC3E}">
        <p14:creationId xmlns:p14="http://schemas.microsoft.com/office/powerpoint/2010/main" val="331069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na wolnym powietrzu, niebo, droga, biały&#10;&#10;Opis wygenerowany automatycznie">
            <a:extLst>
              <a:ext uri="{FF2B5EF4-FFF2-40B4-BE49-F238E27FC236}">
                <a16:creationId xmlns:a16="http://schemas.microsoft.com/office/drawing/2014/main" id="{5AFAC5BB-DDAF-160B-E488-55F3FF5CD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96" r="178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0" name="Rectangle 2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AE2594-E4F2-6A80-90A0-B9675C33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dirty="0"/>
              <a:t>Fundusz Odbudowy Zamku Królewskiego</a:t>
            </a:r>
          </a:p>
        </p:txBody>
      </p:sp>
    </p:spTree>
    <p:extLst>
      <p:ext uri="{BB962C8B-B14F-4D97-AF65-F5344CB8AC3E}">
        <p14:creationId xmlns:p14="http://schemas.microsoft.com/office/powerpoint/2010/main" val="2392063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1C877E-4C28-83D8-DFA9-DD99A2B6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Rządowy Fundusz Inwestycji Lokalnych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E8CAD1-0AF7-6E4D-073D-068BABBB1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utworzony na mocy uchwały nr 102 Rady Ministrów z dnia 23 lipca 2020 r. w sprawie wsparcia na realizację zadań inwestycyjnych przez JST;</a:t>
            </a:r>
          </a:p>
          <a:p>
            <a:r>
              <a:rPr lang="pl-PL" dirty="0"/>
              <a:t>wsparcie finansowe RFIL wypłacano ze środków Funduszu Przeciwdziałania COVID-19 umiejscowionego w Banku Gospodarstwa Krajowego;</a:t>
            </a:r>
          </a:p>
          <a:p>
            <a:r>
              <a:rPr lang="pl-PL" dirty="0"/>
              <a:t>RFIL nie ma statusu państwowego funduszu celowego;</a:t>
            </a:r>
          </a:p>
          <a:p>
            <a:r>
              <a:rPr lang="pl-PL" dirty="0"/>
              <a:t>całkowitą wysokość wsparcia ustalono na 12 mld zł, z której: – 5 mld zł miało przypaść gminom, w tym miastom na prawach powiatu, – 1 mld zł – powiatom, – 6 mld zł – wszystkim jednostkom samorządu terytorialnego.</a:t>
            </a:r>
          </a:p>
        </p:txBody>
      </p:sp>
    </p:spTree>
    <p:extLst>
      <p:ext uri="{BB962C8B-B14F-4D97-AF65-F5344CB8AC3E}">
        <p14:creationId xmlns:p14="http://schemas.microsoft.com/office/powerpoint/2010/main" val="390001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EC1624-1D1C-AA9F-D944-73CA26F2C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Rządowy Fundusz Inwestycji Lokalnych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3A0E33-DCA4-2370-A749-C3B288CD2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wsparcie wyłącznie wydatków majątkowych;</a:t>
            </a:r>
          </a:p>
          <a:p>
            <a:r>
              <a:rPr lang="pl-PL" dirty="0"/>
              <a:t>pierwsza transza wypłat z RFIL (niemal 6 mld zł dla gmin i powiatów) została przekazana na podstawie niepublikowanego algorytmu;</a:t>
            </a:r>
          </a:p>
          <a:p>
            <a:r>
              <a:rPr lang="pl-PL" dirty="0"/>
              <a:t>uchwała zakładała, że będą ogłoszone co najmniej dwa terminy naboru wniosków. Termin składania wniosków na pierwszy konkurs wyznaczono w dniach od 24 sierpnia do 30 września 2020 r. Środki przyznane w ramach tego naboru (4,35 mld zł) wpłynęły na rachunki budżetowe JST w grudniu 2020 r.;</a:t>
            </a:r>
          </a:p>
        </p:txBody>
      </p:sp>
    </p:spTree>
    <p:extLst>
      <p:ext uri="{BB962C8B-B14F-4D97-AF65-F5344CB8AC3E}">
        <p14:creationId xmlns:p14="http://schemas.microsoft.com/office/powerpoint/2010/main" val="159773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AEEBF-D0CF-F925-5953-44E19C35F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PFR Fundusz Inwestycji Samorządowych FIZAN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DB9507-2412-2198-3DA4-C980E1641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9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celem Funduszu jest wzmocnienie rozwoju w skali kraju przez unowocześnianie bazy infrastrukturalnej na poziomie lokalnym lub regionalnym;</a:t>
            </a:r>
          </a:p>
          <a:p>
            <a:r>
              <a:rPr lang="pl-PL" dirty="0"/>
              <a:t>współfinansowanie projektów tworzonych przez JST, inne jednostki administracji publicznej lub podległe im spółki, a także partnerów w projektach PPP;</a:t>
            </a:r>
          </a:p>
          <a:p>
            <a:r>
              <a:rPr lang="pl-PL" dirty="0"/>
              <a:t>środki pozyskane z funduszu pozwalają samorządom realizować projekty związane z potrzebami społeczności lokalnych;</a:t>
            </a:r>
          </a:p>
          <a:p>
            <a:r>
              <a:rPr lang="pl-PL" dirty="0"/>
              <a:t>JST lub jednostki administracji publicznej mogą pozyskać środki z Funduszu, przekazując mu udziały lub akcje w podległych sobie spółkach lub zaciągając od Funduszu dług w formie obligacji lub pożyczek. </a:t>
            </a:r>
          </a:p>
        </p:txBody>
      </p:sp>
    </p:spTree>
    <p:extLst>
      <p:ext uri="{BB962C8B-B14F-4D97-AF65-F5344CB8AC3E}">
        <p14:creationId xmlns:p14="http://schemas.microsoft.com/office/powerpoint/2010/main" val="3894241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BAC13C-14E8-183F-1810-4ED3A0B5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PFR Fundusz Inwestycji Samorządowych FIZAN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7EA3EBC0-2F07-20C2-9DE1-073773E9A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772" y="1825625"/>
            <a:ext cx="8196455" cy="4351338"/>
          </a:xfrm>
        </p:spPr>
      </p:pic>
    </p:spTree>
    <p:extLst>
      <p:ext uri="{BB962C8B-B14F-4D97-AF65-F5344CB8AC3E}">
        <p14:creationId xmlns:p14="http://schemas.microsoft.com/office/powerpoint/2010/main" val="160025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B2E86D-5771-D4FF-1FE7-5ADFE8179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PFR Fundusz Inwestycji Samorządowych FIZAN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1ED4CE-C2F8-47BD-34F2-DCD6CFD94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32300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samorząd może też przekazać w użytkowanie lub wydzierżawić Funduszowi akcje czy udziały spółek komunalnych;</a:t>
            </a:r>
          </a:p>
          <a:p>
            <a:r>
              <a:rPr lang="pl-PL" dirty="0"/>
              <a:t>fundusz może zaangażować się we współfinansowanie w modelu PPP;</a:t>
            </a:r>
          </a:p>
          <a:p>
            <a:pPr algn="just" fontAlgn="base"/>
            <a:r>
              <a:rPr lang="pl-PL" dirty="0"/>
              <a:t>zakres współfinansowania projektów obejmuje takie obszary, jak:</a:t>
            </a:r>
          </a:p>
          <a:p>
            <a:pPr lvl="0" algn="just" fontAlgn="base">
              <a:buSzPts val="1000"/>
              <a:buFontTx/>
              <a:buChar char="-"/>
              <a:tabLst>
                <a:tab pos="457200" algn="l"/>
              </a:tabLst>
            </a:pPr>
            <a:r>
              <a:rPr lang="pl-PL" dirty="0"/>
              <a:t>wodociągi i kanalizacja,</a:t>
            </a:r>
          </a:p>
          <a:p>
            <a:pPr lvl="0" algn="just" fontAlgn="base">
              <a:buSzPts val="1000"/>
              <a:buFontTx/>
              <a:buChar char="-"/>
              <a:tabLst>
                <a:tab pos="457200" algn="l"/>
              </a:tabLst>
            </a:pPr>
            <a:r>
              <a:rPr lang="pl-PL" dirty="0"/>
              <a:t>sektor ciepłowniczy,</a:t>
            </a:r>
          </a:p>
          <a:p>
            <a:pPr lvl="0" algn="just" fontAlgn="base">
              <a:buSzPts val="1000"/>
              <a:buFontTx/>
              <a:buChar char="-"/>
              <a:tabLst>
                <a:tab pos="457200" algn="l"/>
              </a:tabLst>
            </a:pPr>
            <a:r>
              <a:rPr lang="pl-PL" dirty="0"/>
              <a:t>gospodarka odpadami,</a:t>
            </a:r>
          </a:p>
          <a:p>
            <a:pPr lvl="0" algn="just" fontAlgn="base">
              <a:buSzPts val="1000"/>
              <a:buFontTx/>
              <a:buChar char="-"/>
              <a:tabLst>
                <a:tab pos="457200" algn="l"/>
              </a:tabLst>
            </a:pPr>
            <a:r>
              <a:rPr lang="pl-PL" dirty="0"/>
              <a:t>lotniska regionalne,</a:t>
            </a:r>
          </a:p>
          <a:p>
            <a:pPr lvl="0" algn="just" fontAlgn="base">
              <a:buSzPts val="1000"/>
              <a:buFontTx/>
              <a:buChar char="-"/>
              <a:tabLst>
                <a:tab pos="457200" algn="l"/>
              </a:tabLst>
            </a:pPr>
            <a:r>
              <a:rPr lang="pl-PL" dirty="0"/>
              <a:t>transport miejski,</a:t>
            </a:r>
          </a:p>
          <a:p>
            <a:pPr lvl="0" algn="just" fontAlgn="base">
              <a:buSzPts val="1000"/>
              <a:buFontTx/>
              <a:buChar char="-"/>
              <a:tabLst>
                <a:tab pos="457200" algn="l"/>
              </a:tabLst>
            </a:pPr>
            <a:r>
              <a:rPr lang="pl-PL" dirty="0"/>
              <a:t>kolejowe przewozy regionalne,</a:t>
            </a:r>
          </a:p>
          <a:p>
            <a:pPr lvl="0" algn="just" fontAlgn="base">
              <a:buSzPts val="1000"/>
              <a:buFontTx/>
              <a:buChar char="-"/>
              <a:tabLst>
                <a:tab pos="457200" algn="l"/>
              </a:tabLst>
            </a:pPr>
            <a:r>
              <a:rPr lang="pl-PL" dirty="0"/>
              <a:t>infrastruktura drogowa,</a:t>
            </a:r>
          </a:p>
          <a:p>
            <a:pPr lvl="0" algn="just" fontAlgn="base">
              <a:buSzPts val="1000"/>
              <a:buFontTx/>
              <a:buChar char="-"/>
              <a:tabLst>
                <a:tab pos="457200" algn="l"/>
              </a:tabLst>
            </a:pPr>
            <a:r>
              <a:rPr lang="pl-PL" dirty="0"/>
              <a:t>infrastruktura społeczna.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3401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932A2F-BDF2-A939-85BB-3CE2D0CE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PFR Fundusz Inwestycji Samorządowych FIZAN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704476-63E5-7772-E480-74CAC1093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Polski Fundusz Rozwoju S.A. oferuje następujące instrumenty finansowe:</a:t>
            </a:r>
          </a:p>
          <a:p>
            <a:r>
              <a:rPr lang="pl-PL" dirty="0"/>
              <a:t>kapitał wspólnika/akcjonariusza;</a:t>
            </a:r>
          </a:p>
          <a:p>
            <a:r>
              <a:rPr lang="pl-PL" dirty="0"/>
              <a:t>pożyczka wspólnika/akcjonariusza;</a:t>
            </a:r>
          </a:p>
          <a:p>
            <a:r>
              <a:rPr lang="pl-PL" dirty="0"/>
              <a:t>dług podporządkowany względem finansowania bankowego (</a:t>
            </a:r>
            <a:r>
              <a:rPr lang="pl-PL" dirty="0" err="1"/>
              <a:t>mezzanine</a:t>
            </a:r>
            <a:r>
              <a:rPr lang="pl-PL" dirty="0"/>
              <a:t>, </a:t>
            </a: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lien</a:t>
            </a:r>
            <a:r>
              <a:rPr lang="pl-PL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Samorządy dokonują wyboru funduszu jako wspólnika w trybie procedur konkurencyjnych.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Preferowany okres inwestycji: 15-20 lat.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Zaangażowanie (wartościowo): min. 10 mln PLN, maks.120 mln PLN.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0979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3C2C9E-69D0-B47E-DA64-23A135C8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Program Inwestycji Strategicznych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80CD3D-09DF-9DF3-690E-AAE0516F3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celem programu miała być rekompensacja skutków Polskiego Ładu;</a:t>
            </a:r>
          </a:p>
          <a:p>
            <a:r>
              <a:rPr lang="pl-PL" sz="2400" dirty="0"/>
              <a:t>ze środków tego funduszu mają być finansowane dotacje dla samorządów na inwestycje i rozwój; </a:t>
            </a:r>
          </a:p>
          <a:p>
            <a:r>
              <a:rPr lang="pl-PL" sz="2400" dirty="0"/>
              <a:t>dotacje mają trafić do niemal 2,8 tys. gmin. Bank Gospodarstwa Krajowego szacuje obecnie, że pula do podziału między samorządy w drugiej turze naboru wniosków zamknie się w kwocie 10 mld złotych. W pierwszej turze pula środków natomiast wyniosła 23 mld złotych;</a:t>
            </a:r>
          </a:p>
          <a:p>
            <a:r>
              <a:rPr lang="pl-PL" sz="2400" dirty="0"/>
              <a:t>samorząd mógł zgłosić maksymalnie trzy wnioski o dofinansowanie, w wysokości do 65 mln zł, 30 mln zł oraz do 5 mln zł;</a:t>
            </a:r>
          </a:p>
          <a:p>
            <a:r>
              <a:rPr lang="pl-PL" sz="2400" dirty="0"/>
              <a:t>około 25% gmin podpisało umowy z wykonawcami;</a:t>
            </a:r>
          </a:p>
          <a:p>
            <a:r>
              <a:rPr lang="pl-PL" sz="2400" dirty="0"/>
              <a:t>podstawą do otrzymania dotacji jest poprawnie złożony wniosek, który jest weryfikowany przez BGK</a:t>
            </a:r>
            <a:r>
              <a:rPr lang="pl-PL" sz="2400" dirty="0">
                <a:effectLst/>
              </a:rPr>
              <a:t>. </a:t>
            </a:r>
            <a:br>
              <a:rPr lang="pl-PL" sz="2400" dirty="0">
                <a:effectLst/>
              </a:rPr>
            </a:br>
            <a:endParaRPr lang="pl-PL" sz="2400" dirty="0">
              <a:effectLst/>
            </a:endParaRP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65357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CD9E0162-2656-C1DD-0892-94CDED96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141654"/>
            <a:ext cx="6934200" cy="3556000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6472502D-C077-29EF-0D8C-6167BC37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Program Inwestycji Strategicznych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782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2FB139-8A84-FC05-BA54-72810DD74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Plan zajęć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F71CEB-2E3B-E09C-5195-114B6D50E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Czym jest fundusz?</a:t>
            </a:r>
          </a:p>
          <a:p>
            <a:pPr marL="514350" indent="-514350">
              <a:buAutoNum type="arabicPeriod"/>
            </a:pPr>
            <a:r>
              <a:rPr lang="pl-PL" dirty="0"/>
              <a:t>Rodzaje funduszy.</a:t>
            </a:r>
          </a:p>
          <a:p>
            <a:pPr marL="514350" indent="-514350">
              <a:buAutoNum type="arabicPeriod"/>
            </a:pPr>
            <a:r>
              <a:rPr lang="pl-PL" dirty="0"/>
              <a:t>Fundusze funkcjonujące w Polsce.</a:t>
            </a:r>
          </a:p>
          <a:p>
            <a:pPr marL="514350" indent="-514350">
              <a:buAutoNum type="arabicPeriod"/>
            </a:pPr>
            <a:r>
              <a:rPr lang="pl-PL" dirty="0"/>
              <a:t>Problemy korzystania z funduszy.</a:t>
            </a:r>
          </a:p>
          <a:p>
            <a:pPr marL="514350" indent="-514350">
              <a:buAutoNum type="arabicPeriod"/>
            </a:pPr>
            <a:r>
              <a:rPr lang="pl-PL" dirty="0"/>
              <a:t>Ocena.</a:t>
            </a:r>
          </a:p>
        </p:txBody>
      </p:sp>
    </p:spTree>
    <p:extLst>
      <p:ext uri="{BB962C8B-B14F-4D97-AF65-F5344CB8AC3E}">
        <p14:creationId xmlns:p14="http://schemas.microsoft.com/office/powerpoint/2010/main" val="919324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551885-9E85-E46A-7279-F7F3783C2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Program Inwestycji Strategicznych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7A83E3-FB0E-F281-D885-200932FC6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 ramach Programu Inwestycji Strategicznych samorządy będą mogły ubiegać się o bezzwrotne dofinansowanie w wysokości do 95 proc. na inwestycje, m.in. w: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infrastrukturę wodno-kanalizacyjną;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modernizację źródeł ciepła na zeroemisyjne;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gospodarowanie odpadami.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9571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53FEA0-29BF-1068-E4D6-A4186F70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Ocena Programu Inwestycji Strategicznych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FDEA15-84B6-D738-0045-C3105ECAC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spadek wysokości nadwyżek operacyjnych;</a:t>
            </a:r>
          </a:p>
          <a:p>
            <a:r>
              <a:rPr lang="pl-PL" dirty="0"/>
              <a:t>przyznanie promes;</a:t>
            </a:r>
          </a:p>
          <a:p>
            <a:r>
              <a:rPr lang="pl-PL" dirty="0"/>
              <a:t>przerzucenie odpowiedzialności na wykonawców;</a:t>
            </a:r>
          </a:p>
          <a:p>
            <a:r>
              <a:rPr lang="pl-PL" dirty="0"/>
              <a:t>płatność po zrealizowaniu inwestycji;</a:t>
            </a:r>
          </a:p>
          <a:p>
            <a:r>
              <a:rPr lang="pl-PL" dirty="0"/>
              <a:t>eliminacja małych przedsiębiorstw;</a:t>
            </a:r>
          </a:p>
          <a:p>
            <a:r>
              <a:rPr lang="pl-PL" dirty="0"/>
              <a:t>zwrot środków;</a:t>
            </a:r>
          </a:p>
          <a:p>
            <a:r>
              <a:rPr lang="pl-PL" dirty="0"/>
              <a:t>uruchomienie środków w tym samym czasie;</a:t>
            </a:r>
          </a:p>
          <a:p>
            <a:r>
              <a:rPr lang="pl-PL" dirty="0"/>
              <a:t>wyższe ceny; </a:t>
            </a:r>
          </a:p>
          <a:p>
            <a:r>
              <a:rPr lang="pl-PL" dirty="0"/>
              <a:t>sposób realizacji promesy;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3705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BE2FD9-E297-A87F-5879-194B40CA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Ocena Programu Inwestycji Strategicznych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D68CE8-10AD-02BF-DEFD-4AC85459F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możliwość rozłożenia kosztów;</a:t>
            </a:r>
          </a:p>
          <a:p>
            <a:r>
              <a:rPr lang="pl-PL" dirty="0"/>
              <a:t>promocja dużych wykonawców;</a:t>
            </a:r>
          </a:p>
          <a:p>
            <a:r>
              <a:rPr lang="pl-PL" dirty="0"/>
              <a:t>brak możliwości aktualizowania cen;</a:t>
            </a:r>
          </a:p>
          <a:p>
            <a:r>
              <a:rPr lang="pl-PL" dirty="0"/>
              <a:t>zadłużenie wykonawców;</a:t>
            </a:r>
          </a:p>
          <a:p>
            <a:r>
              <a:rPr lang="pl-PL" dirty="0"/>
              <a:t>uprzywilejowana pozycja rządu.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9412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06A2A4-BD60-4D6E-9FAB-986E4045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Rządowy Fundusz Rozwoju Dróg </a:t>
            </a:r>
            <a:br>
              <a:rPr lang="pl-PL" dirty="0"/>
            </a:br>
            <a:r>
              <a:rPr lang="pl-PL" dirty="0"/>
              <a:t>(dawniej FDS)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B9B28A-7DDE-7CE4-98EB-810410751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ustawą z 23 października 2018 r. o Rządowym Funduszu Rozwoju Dróg  (Dz. U. z 2020 r. poz. 1430, z </a:t>
            </a:r>
            <a:r>
              <a:rPr lang="pl-PL" dirty="0" err="1"/>
              <a:t>późn</a:t>
            </a:r>
            <a:r>
              <a:rPr lang="pl-PL" dirty="0"/>
              <a:t>. zm.) powołany został nowy mechanizm wsparcia dla jednostek samorządu terytorialnego, realizujących inwestycje na drogach samorządowych;</a:t>
            </a:r>
          </a:p>
          <a:p>
            <a:r>
              <a:rPr lang="pl-PL" dirty="0"/>
              <a:t>RFRD stanowi kompleksowy instrument wsparcia realizacji zadań na drogach zarządzanych przez jednostki samorządu terytorialnego;</a:t>
            </a:r>
          </a:p>
          <a:p>
            <a:r>
              <a:rPr lang="pl-PL" dirty="0"/>
              <a:t>jego celem jest przyspieszenie powstawania nowoczesnej i bezpiecznej infrastruktury drogowej na szczeblu lokalnym, stanowiącej ważny element prawidłowego funkcjonowania i rozwoju gospodarki oraz przyczyniającej się do poprawy poziomu życia obywateli.</a:t>
            </a:r>
          </a:p>
          <a:p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180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5287E5-D669-4EE6-11E3-B3C0B01F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Rządowy Fundusz Rozwoju Dróg </a:t>
            </a:r>
            <a:br>
              <a:rPr lang="pl-PL" dirty="0"/>
            </a:br>
            <a:r>
              <a:rPr lang="pl-PL" dirty="0"/>
              <a:t>(dawniej FDS)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21E09B-891D-6823-D523-2F0AC52C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fundusz ma również na celu poprawę bezpieczeństwa ruchu drogowego i parametrów technicznych lokalnej sieci drogowej, a także poprawę oraz zwiększenie atrakcyjności i dostępności terenów inwestycyjnych;</a:t>
            </a:r>
          </a:p>
          <a:p>
            <a:pPr fontAlgn="base"/>
            <a:r>
              <a:rPr lang="pl-PL" dirty="0"/>
              <a:t>rozwój lokalnej infrastruktury drogowej stanowi przy tym działanie komplementarne do inicjatyw podejmowanych na szczeblu krajowym w odniesieniu do budowy systemu autostrad i dróg ekspresowych, przyczyniając się do stworzenia spójnego i zintegrowanego systemu transportowego;</a:t>
            </a:r>
          </a:p>
          <a:p>
            <a:pPr algn="just" fontAlgn="base"/>
            <a:r>
              <a:rPr lang="pl-PL" dirty="0"/>
              <a:t>źródła finansowania FRD to wpłaty pochodzące z NFOŚiGW, dotacje z budżetu państwa, Państwowego Gospodarstwa Leśnego Lasy Państwowe oraz z zysku jednoosobowych spółek Skarbu Państwa i spółek, w których wszystkie akcje (udziały) są własnością Skarbu Państwa.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9247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E822-BD29-67EF-A1DA-7FC4A83D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Rządowy Fundusz Rozwoju Dróg </a:t>
            </a:r>
            <a:br>
              <a:rPr lang="pl-PL" dirty="0"/>
            </a:br>
            <a:r>
              <a:rPr lang="pl-PL" dirty="0"/>
              <a:t>(dawniej FDS)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97A832-60FB-9C94-B715-DC3295296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fundusz może zostać zasilony środkami pochodzącymi z przekazania skarbowych papierów wartościowych, a także dobrowolnych wpłat na rzecz Funduszu np. przez spółki, w których udziały albo akcje posiada Skarb Państwa;</a:t>
            </a:r>
          </a:p>
          <a:p>
            <a:r>
              <a:rPr lang="pl-PL" dirty="0"/>
              <a:t>środki przekazywane przez Ministra Obrony Narodowej będą w pierwszej kolejności przeznaczane na realizacje inwestycji na drogach istotnych dla obronności Państwa.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3580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A6A43C-06A5-A98A-FF03-1507030F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Rządowy Fundusz Rozwoju Dróg </a:t>
            </a:r>
            <a:br>
              <a:rPr lang="pl-PL" dirty="0"/>
            </a:br>
            <a:r>
              <a:rPr lang="pl-PL" dirty="0"/>
              <a:t>(dawniej FDS)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8AEFD1-73A1-3E45-E755-766B03592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514350" indent="-514350" fontAlgn="base">
              <a:lnSpc>
                <a:spcPct val="100000"/>
              </a:lnSpc>
              <a:buAutoNum type="arabicPeriod"/>
            </a:pPr>
            <a:r>
              <a:rPr lang="pl-PL" sz="1800" dirty="0"/>
              <a:t>W 2019 roku po raz pierwszy realizowano zadania w ramach FRD, w tym na:</a:t>
            </a:r>
          </a:p>
          <a:p>
            <a:pPr fontAlgn="base">
              <a:lnSpc>
                <a:spcPct val="100000"/>
              </a:lnSpc>
            </a:pPr>
            <a:r>
              <a:rPr lang="pl-PL" sz="1800" dirty="0"/>
              <a:t>dofinansowanie budowy, przebudowy i remontu dróg powiatowych i dróg gminnych;</a:t>
            </a:r>
          </a:p>
          <a:p>
            <a:pPr fontAlgn="base">
              <a:lnSpc>
                <a:spcPct val="100000"/>
              </a:lnSpc>
            </a:pPr>
            <a:r>
              <a:rPr lang="pl-PL" sz="1800" dirty="0"/>
              <a:t>dofinansowania budowy mostów lokalizowanych w ciągach dróg wojewódzkich, powiatowych i gminnych;</a:t>
            </a:r>
          </a:p>
          <a:p>
            <a:pPr fontAlgn="base">
              <a:lnSpc>
                <a:spcPct val="100000"/>
              </a:lnSpc>
            </a:pPr>
            <a:r>
              <a:rPr lang="pl-PL" sz="1800" dirty="0"/>
              <a:t>finansowanie budowy, przebudowy i remontu dróg wojewódzkich, powiatowych i gminnych o znaczeniu obronnym;</a:t>
            </a:r>
          </a:p>
          <a:p>
            <a:pPr fontAlgn="base">
              <a:lnSpc>
                <a:spcPct val="100000"/>
              </a:lnSpc>
            </a:pPr>
            <a:r>
              <a:rPr lang="pl-PL" sz="1800" dirty="0"/>
              <a:t>dofinansowanie zadań mających na celu wyłącznie poprawę bezpieczeństwa ruchu pieszych w obszarze oddziaływania przejść dla pieszych w rozumieniu art. 2 pkt 11 ustawy z dnia 20 czerwca 1997 r. Prawo o ruchu drogowym – w ramach zadań powiatowych i gminnych;</a:t>
            </a:r>
          </a:p>
          <a:p>
            <a:pPr fontAlgn="base">
              <a:lnSpc>
                <a:spcPct val="100000"/>
              </a:lnSpc>
            </a:pPr>
            <a:r>
              <a:rPr lang="pl-PL" sz="1800" dirty="0"/>
              <a:t>dofinansowanie budowy obwodnic lokalizowanych w ciągach dróg wojewódzkich;</a:t>
            </a:r>
          </a:p>
          <a:p>
            <a:pPr fontAlgn="base">
              <a:lnSpc>
                <a:spcPct val="100000"/>
              </a:lnSpc>
            </a:pPr>
            <a:r>
              <a:rPr lang="pl-PL" sz="1800" dirty="0"/>
              <a:t>dofinansowanie budowy, przebudowy lub remontu dróg wojewódzkich, dróg powiatowych lub dróg gminnych, zarządzanych przez prezydenta miasta na prawach powiatu będącego siedzibą wojewody lub sejmiku województwa.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pl-PL" sz="1800" dirty="0"/>
              <a:t>Ostatnie trzy rodzaje zadań zostały wprowadzone ustawą z dnia 19 listopada 2020 r. o zmianie ustawy o Funduszu Dróg Samorządowych oraz niektórych innych ustaw (Dz. U. poz. 2338). </a:t>
            </a:r>
          </a:p>
        </p:txBody>
      </p:sp>
    </p:spTree>
    <p:extLst>
      <p:ext uri="{BB962C8B-B14F-4D97-AF65-F5344CB8AC3E}">
        <p14:creationId xmlns:p14="http://schemas.microsoft.com/office/powerpoint/2010/main" val="2102991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1D710-0804-7E89-8357-976A16BE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Rządowy Fundusz Rozwoju Dróg </a:t>
            </a:r>
            <a:br>
              <a:rPr lang="pl-PL" dirty="0"/>
            </a:br>
            <a:r>
              <a:rPr lang="pl-PL" dirty="0"/>
              <a:t>(dawniej FDS)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5EE22E-141D-7D76-63B9-AEB48AFA0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w ramach FRD środki przekazywane są na zasadach konkursowych, głównie na dofinansowanie budowy, przebudowy i remontu dróg powiatowych i gminnych;</a:t>
            </a:r>
          </a:p>
          <a:p>
            <a:r>
              <a:rPr lang="pl-PL" dirty="0"/>
              <a:t>wsparcie będzie przyznawane na podstawie wniosków o dofinansowanie, składanych przez jednostki samorządu terytorialnego w ramach naborów przeprowadzanych na terenie każdego województwa;</a:t>
            </a:r>
          </a:p>
          <a:p>
            <a:r>
              <a:rPr lang="pl-PL" dirty="0"/>
              <a:t>za przeprowadzenie naboru oraz późniejszą ocenę wniosków o dofinansowanie będą odpowiadać wojewodowie;</a:t>
            </a:r>
          </a:p>
          <a:p>
            <a:r>
              <a:rPr lang="pl-PL" dirty="0"/>
              <a:t>wysokość dofinansowania ze środków RFRD na zadania powiatowe i gminne jest uzależniona od dochodów danej </a:t>
            </a:r>
            <a:r>
              <a:rPr lang="pl-PL" dirty="0" err="1"/>
              <a:t>jst</a:t>
            </a:r>
            <a:r>
              <a:rPr lang="pl-PL" dirty="0"/>
              <a:t>: im niższy dochód podatkowy jednostek samorządu terytorialnego, tym większa wartość dofinansowania, przy czym maksymalne dofinansowanie będzie mogło wynieść aż do 80% kosztów realizacji zadania.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8441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0465D7-7E51-AE28-6475-E094C6E8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Rządowy Fundusz Rozwoju Dróg </a:t>
            </a:r>
            <a:br>
              <a:rPr lang="pl-PL" dirty="0"/>
            </a:br>
            <a:r>
              <a:rPr lang="pl-PL" dirty="0"/>
              <a:t>(dawniej FDS)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E655B3-0AE3-9CD9-0D26-E1C5DCED4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Zadania mostowe.</a:t>
            </a:r>
          </a:p>
          <a:p>
            <a:pPr marL="514350" indent="-514350">
              <a:buAutoNum type="arabicPeriod"/>
            </a:pPr>
            <a:r>
              <a:rPr lang="pl-PL" dirty="0"/>
              <a:t>Zadania obronne.</a:t>
            </a:r>
          </a:p>
          <a:p>
            <a:pPr marL="514350" indent="-514350">
              <a:buAutoNum type="arabicPeriod"/>
            </a:pPr>
            <a:r>
              <a:rPr lang="pl-PL" dirty="0"/>
              <a:t>Poprawa bezpieczeństwa ruchu pieszych w obszarze oddziaływania przejść dla pieszych.</a:t>
            </a:r>
          </a:p>
          <a:p>
            <a:pPr marL="514350" indent="-514350">
              <a:buAutoNum type="arabicPeriod"/>
            </a:pPr>
            <a:r>
              <a:rPr lang="pl-PL" dirty="0"/>
              <a:t>Zadania miejskie.</a:t>
            </a:r>
          </a:p>
          <a:p>
            <a:pPr marL="514350" indent="-514350">
              <a:buAutoNum type="arabicPeriod"/>
            </a:pPr>
            <a:r>
              <a:rPr lang="pl-PL" dirty="0"/>
              <a:t>Zadania </a:t>
            </a:r>
            <a:r>
              <a:rPr lang="pl-PL" dirty="0" err="1"/>
              <a:t>obwodnicowe</a:t>
            </a:r>
            <a:r>
              <a:rPr lang="pl-PL" dirty="0"/>
              <a:t>.</a:t>
            </a:r>
          </a:p>
          <a:p>
            <a:pPr marL="514350" indent="-514350">
              <a:buAutoNum type="arabicPeriod"/>
            </a:pPr>
            <a:r>
              <a:rPr lang="pl-PL" dirty="0"/>
              <a:t>Tablica informacyjna.</a:t>
            </a:r>
          </a:p>
        </p:txBody>
      </p:sp>
    </p:spTree>
    <p:extLst>
      <p:ext uri="{BB962C8B-B14F-4D97-AF65-F5344CB8AC3E}">
        <p14:creationId xmlns:p14="http://schemas.microsoft.com/office/powerpoint/2010/main" val="4031287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6EA4C4-09D0-FD9B-7932-66EBFC0F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Krajowy Plan Odbudowy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691993-796F-C2B9-BB55-61E283BB4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krajowy Plan Odbudowy to 158,5 mld zł, z czego 106,9 mld zł w formie dotacji i 51,6 mld zł w postaci preferencyjnych pożyczek – do wydania do 2026 r. Ponad 30 proc. z tej puli, czyli przeszło 50 mld zł, to środki adresowane do samorządów;</a:t>
            </a:r>
          </a:p>
          <a:p>
            <a:r>
              <a:rPr lang="pl-PL" dirty="0"/>
              <a:t>największą część programu, bo aż 42,7 proc., będą stanowić fundusze na zieloną transformację, czyli m.in. na odnawialne źródła energii i proekologiczny, </a:t>
            </a:r>
            <a:r>
              <a:rPr lang="pl-PL" dirty="0" err="1"/>
              <a:t>bezemisyjny</a:t>
            </a:r>
            <a:r>
              <a:rPr lang="pl-PL" dirty="0"/>
              <a:t> transport.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21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7A56CE30-0D44-B462-F80E-1DF42B375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174" y="1154407"/>
            <a:ext cx="8017652" cy="26904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sz="50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Skąd pochodzą przychody i na co ponoszone są wydatki?</a:t>
            </a:r>
          </a:p>
        </p:txBody>
      </p:sp>
    </p:spTree>
    <p:extLst>
      <p:ext uri="{BB962C8B-B14F-4D97-AF65-F5344CB8AC3E}">
        <p14:creationId xmlns:p14="http://schemas.microsoft.com/office/powerpoint/2010/main" val="4080253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1B3480-9442-4E9C-D8D9-41BD48377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pl-PL" sz="5200" dirty="0"/>
              <a:t>Państwowe fundusze celowe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7131D70-95AD-98C0-C669-A13DF0A65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8318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69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4A25EC-A08B-7052-7913-552AC791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Państwowy fundusz celowy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6E7ADB-0682-A8BA-B500-A82B71327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pl-PL" dirty="0">
                <a:solidFill>
                  <a:srgbClr val="3A3A3A"/>
                </a:solidFill>
                <a:latin typeface="tahoma" panose="020B0604030504040204" pitchFamily="34" charset="0"/>
              </a:rPr>
              <a:t>F</a:t>
            </a:r>
            <a:r>
              <a:rPr lang="pl-PL" b="0" i="0" u="none" strike="noStrike" dirty="0">
                <a:solidFill>
                  <a:srgbClr val="3A3A3A"/>
                </a:solidFill>
                <a:effectLst/>
                <a:latin typeface="tahoma" panose="020B0604030504040204" pitchFamily="34" charset="0"/>
              </a:rPr>
              <a:t>orma organizacyjna sektora finansów publicznych tworzona na podstawie odrębnej ustawy, którego przychody pochodzą ze środków publicznych, a wydatki są ponoszone na realizację wyodrębnionych zadań państwowych;</a:t>
            </a:r>
          </a:p>
          <a:p>
            <a:pPr marL="514350" indent="-514350">
              <a:buAutoNum type="arabicPeriod"/>
            </a:pPr>
            <a:r>
              <a:rPr lang="pl-PL" b="0" i="0" u="none" strike="noStrike" dirty="0">
                <a:solidFill>
                  <a:srgbClr val="3A3A3A"/>
                </a:solidFill>
                <a:effectLst/>
                <a:latin typeface="tahoma" panose="020B0604030504040204" pitchFamily="34" charset="0"/>
              </a:rPr>
              <a:t>Państwowe fundusze celowe nie posiadają osobowości prawnej;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>
                <a:solidFill>
                  <a:srgbClr val="3A3A3A"/>
                </a:solidFill>
                <a:latin typeface="tahoma" panose="020B0604030504040204" pitchFamily="34" charset="0"/>
              </a:rPr>
              <a:t>Czas działania funduszu jest z reguły nieokreślony;</a:t>
            </a:r>
          </a:p>
          <a:p>
            <a:pPr marL="514350" indent="-514350">
              <a:buAutoNum type="arabicPeriod"/>
            </a:pPr>
            <a:r>
              <a:rPr lang="pl-PL" b="0" i="0" u="none" strike="noStrike" dirty="0">
                <a:solidFill>
                  <a:srgbClr val="3A3A3A"/>
                </a:solidFill>
                <a:effectLst/>
                <a:latin typeface="tahoma" panose="020B0604030504040204" pitchFamily="34" charset="0"/>
              </a:rPr>
              <a:t>Są to rachunki bankowe, którymi dysponują odpowiedni ministrowie wskazani w ustawie tworzącej fundusz;</a:t>
            </a:r>
          </a:p>
          <a:p>
            <a:pPr marL="514350" indent="-514350">
              <a:buAutoNum type="arabicPeriod"/>
            </a:pPr>
            <a:r>
              <a:rPr lang="pl-PL" b="0" i="0" u="none" strike="noStrike" dirty="0">
                <a:solidFill>
                  <a:srgbClr val="3A3A3A"/>
                </a:solidFill>
                <a:effectLst/>
                <a:latin typeface="tahoma" panose="020B0604030504040204" pitchFamily="34" charset="0"/>
              </a:rPr>
              <a:t>Do państwowych funduszy celowych nie zalicza się funduszy, których jedynym źródłem przychodów, z wyłączeniem odsetek od rachunku bankowego i darowizn, jest dotacja z budżetu państwa.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743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F268AB-338B-10FC-7072-3D60A196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Państwowy fundusz celowy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F25653-6D93-769F-696F-32C11C9DB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2600" dirty="0">
                <a:solidFill>
                  <a:srgbClr val="3A3A3A"/>
                </a:solidFill>
                <a:latin typeface="tahoma" panose="020B0604030504040204" pitchFamily="34" charset="0"/>
              </a:rPr>
              <a:t>Fundusz celowy to fundusz stworzony z myślą o realizacji konkretnych, wyodrębnionych celów państwowych lub samorządowych, które mogłyby być finansowane z budżetu państwa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98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4F1AC3-5FAB-FDD2-ECFF-DF969182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Fundusze celowe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BFEB789-ADF2-347F-89E5-72640B203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4425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295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5DC110-F6F1-E7C7-07F1-E3475D48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Publiczne fundusze celowe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365A61-BFF7-E606-CF67-FA310D2C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dirty="0"/>
              <a:t>Gospodarka finansowa funduszu celowego jest oparta na metodzie budżetowania netto;</a:t>
            </a:r>
          </a:p>
          <a:p>
            <a:pPr marL="514350" indent="-514350">
              <a:buAutoNum type="arabicPeriod"/>
            </a:pPr>
            <a:r>
              <a:rPr lang="pl-PL" dirty="0"/>
              <a:t>Wydatki funduszu są dokonywane tylko w ramach posiadanych środków finansowych obejmujących bieżące przychody, w tym również dotacje z budżetu państwa oraz pozostałości środków z poprzednich okresów;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Fundusze celowe mogą zaciągać kredyty i pożyczki, jeżeli ustawa tworząca fundusz na to pozwala.</a:t>
            </a:r>
          </a:p>
          <a:p>
            <a:pPr marL="0" indent="0">
              <a:buNone/>
            </a:pPr>
            <a:br>
              <a:rPr lang="pl-PL" dirty="0">
                <a:effectLst/>
                <a:latin typeface="DM Sans" panose="020F0502020204030204" pitchFamily="34" charset="0"/>
              </a:rPr>
            </a:br>
            <a:endParaRPr lang="pl-PL" dirty="0">
              <a:effectLst/>
              <a:latin typeface="DM Sans" panose="020F0502020204030204" pitchFamily="34" charset="0"/>
            </a:endParaRPr>
          </a:p>
          <a:p>
            <a:pPr marL="514350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895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96E90B8-5505-409B-2CDB-29589B95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5200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Funkcje funduszu celowego</a:t>
            </a:r>
          </a:p>
        </p:txBody>
      </p:sp>
    </p:spTree>
    <p:extLst>
      <p:ext uri="{BB962C8B-B14F-4D97-AF65-F5344CB8AC3E}">
        <p14:creationId xmlns:p14="http://schemas.microsoft.com/office/powerpoint/2010/main" val="183498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2BAA1D-6D79-26ED-FD23-80C4E4D9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Funkcje funduszu celowego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F4A6EF-14F7-60A8-3561-7851A5ED7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funkcja alokacyjna;</a:t>
            </a:r>
          </a:p>
          <a:p>
            <a:r>
              <a:rPr lang="pl-PL" dirty="0"/>
              <a:t>funkcja redystrybucyjna;</a:t>
            </a:r>
          </a:p>
          <a:p>
            <a:r>
              <a:rPr lang="pl-PL" dirty="0"/>
              <a:t>funkcja mobilizacyjna;</a:t>
            </a:r>
          </a:p>
          <a:p>
            <a:r>
              <a:rPr lang="pl-PL" dirty="0"/>
              <a:t>funkcja racjonalizowania wydatków publicznych.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26671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3950</TotalTime>
  <Words>1645</Words>
  <Application>Microsoft Macintosh PowerPoint</Application>
  <PresentationFormat>Panoramiczny</PresentationFormat>
  <Paragraphs>139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DM Sans</vt:lpstr>
      <vt:lpstr>tahoma</vt:lpstr>
      <vt:lpstr>Motyw pakietu Office</vt:lpstr>
      <vt:lpstr>Fundusze</vt:lpstr>
      <vt:lpstr>Plan zajęć</vt:lpstr>
      <vt:lpstr>Skąd pochodzą przychody i na co ponoszone są wydatki?</vt:lpstr>
      <vt:lpstr>Państwowy fundusz celowy</vt:lpstr>
      <vt:lpstr>Państwowy fundusz celowy</vt:lpstr>
      <vt:lpstr>Fundusze celowe</vt:lpstr>
      <vt:lpstr>Publiczne fundusze celowe</vt:lpstr>
      <vt:lpstr>Funkcje funduszu celowego</vt:lpstr>
      <vt:lpstr>Funkcje funduszu celowego</vt:lpstr>
      <vt:lpstr>Fundusze celowe – przykłady </vt:lpstr>
      <vt:lpstr>Fundusz Odbudowy Zamku Królewskiego</vt:lpstr>
      <vt:lpstr>Rządowy Fundusz Inwestycji Lokalnych</vt:lpstr>
      <vt:lpstr>Rządowy Fundusz Inwestycji Lokalnych</vt:lpstr>
      <vt:lpstr>PFR Fundusz Inwestycji Samorządowych FIZAN</vt:lpstr>
      <vt:lpstr>PFR Fundusz Inwestycji Samorządowych FIZAN</vt:lpstr>
      <vt:lpstr>PFR Fundusz Inwestycji Samorządowych FIZAN</vt:lpstr>
      <vt:lpstr>PFR Fundusz Inwestycji Samorządowych FIZAN</vt:lpstr>
      <vt:lpstr>Program Inwestycji Strategicznych</vt:lpstr>
      <vt:lpstr>Program Inwestycji Strategicznych</vt:lpstr>
      <vt:lpstr>Program Inwestycji Strategicznych</vt:lpstr>
      <vt:lpstr>Ocena Programu Inwestycji Strategicznych</vt:lpstr>
      <vt:lpstr>Ocena Programu Inwestycji Strategicznych</vt:lpstr>
      <vt:lpstr>Rządowy Fundusz Rozwoju Dróg  (dawniej FDS)</vt:lpstr>
      <vt:lpstr>Rządowy Fundusz Rozwoju Dróg  (dawniej FDS)</vt:lpstr>
      <vt:lpstr>Rządowy Fundusz Rozwoju Dróg  (dawniej FDS)</vt:lpstr>
      <vt:lpstr>Rządowy Fundusz Rozwoju Dróg  (dawniej FDS)</vt:lpstr>
      <vt:lpstr>Rządowy Fundusz Rozwoju Dróg  (dawniej FDS)</vt:lpstr>
      <vt:lpstr>Rządowy Fundusz Rozwoju Dróg  (dawniej FDS)</vt:lpstr>
      <vt:lpstr>Krajowy Plan Odbudowy</vt:lpstr>
      <vt:lpstr>Państwowe fundusze celowe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Finansowanie przedsięwzięć publicznych</dc:title>
  <dc:creator>Katarzyna Baran</dc:creator>
  <cp:lastModifiedBy>Katarzyna Baran</cp:lastModifiedBy>
  <cp:revision>7</cp:revision>
  <dcterms:created xsi:type="dcterms:W3CDTF">2023-02-27T06:06:02Z</dcterms:created>
  <dcterms:modified xsi:type="dcterms:W3CDTF">2024-11-12T08:34:33Z</dcterms:modified>
</cp:coreProperties>
</file>