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comments/comment1.xml" ContentType="application/vnd.openxmlformats-officedocument.presentationml.comments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05" r:id="rId3"/>
    <p:sldId id="314" r:id="rId4"/>
    <p:sldId id="298" r:id="rId5"/>
    <p:sldId id="300" r:id="rId6"/>
    <p:sldId id="263" r:id="rId7"/>
    <p:sldId id="267" r:id="rId8"/>
    <p:sldId id="268" r:id="rId9"/>
    <p:sldId id="270" r:id="rId10"/>
    <p:sldId id="282" r:id="rId11"/>
    <p:sldId id="272" r:id="rId12"/>
    <p:sldId id="308" r:id="rId13"/>
    <p:sldId id="307" r:id="rId14"/>
    <p:sldId id="317" r:id="rId15"/>
    <p:sldId id="318" r:id="rId16"/>
    <p:sldId id="313" r:id="rId17"/>
    <p:sldId id="315" r:id="rId18"/>
    <p:sldId id="296" r:id="rId19"/>
    <p:sldId id="293" r:id="rId20"/>
    <p:sldId id="304" r:id="rId21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razyna" initials="G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4921" autoAdjust="0"/>
    <p:restoredTop sz="94660"/>
  </p:normalViewPr>
  <p:slideViewPr>
    <p:cSldViewPr>
      <p:cViewPr>
        <p:scale>
          <a:sx n="75" d="100"/>
          <a:sy n="75" d="100"/>
        </p:scale>
        <p:origin x="-1506" y="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20-02-16T12:44:24.747" idx="1">
    <p:pos x="5316" y="144"/>
    <p:text/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852DFB39-112B-4A44-8D55-D5D7061D5598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noProof="0" smtClean="0"/>
              <a:t>Kliknij, aby edytować style wzorca tekstu</a:t>
            </a:r>
          </a:p>
          <a:p>
            <a:pPr lvl="1"/>
            <a:r>
              <a:rPr lang="pl-PL" noProof="0" smtClean="0"/>
              <a:t>Drugi poziom</a:t>
            </a:r>
          </a:p>
          <a:p>
            <a:pPr lvl="2"/>
            <a:r>
              <a:rPr lang="pl-PL" noProof="0" smtClean="0"/>
              <a:t>Trzeci poziom</a:t>
            </a:r>
          </a:p>
          <a:p>
            <a:pPr lvl="3"/>
            <a:r>
              <a:rPr lang="pl-PL" noProof="0" smtClean="0"/>
              <a:t>Czwarty poziom</a:t>
            </a:r>
          </a:p>
          <a:p>
            <a:pPr lvl="4"/>
            <a:r>
              <a:rPr lang="pl-PL" noProof="0" smtClean="0"/>
              <a:t>Piąty poziom</a:t>
            </a:r>
            <a:endParaRPr lang="pl-PL" noProof="0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46506AF-4C0A-47A1-A85E-16FE51E136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smtClean="0"/>
              <a:t>Drugstore</a:t>
            </a:r>
            <a:endParaRPr lang="en-CA" smtClean="0"/>
          </a:p>
        </p:txBody>
      </p:sp>
      <p:sp>
        <p:nvSpPr>
          <p:cNvPr id="30724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28901E1-FEA3-4130-BC2D-F26D6005EB31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9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pl-PL" dirty="0" smtClean="0"/>
              <a:t>Are </a:t>
            </a:r>
            <a:r>
              <a:rPr lang="pl-PL" dirty="0" err="1" smtClean="0"/>
              <a:t>they</a:t>
            </a:r>
            <a:r>
              <a:rPr lang="pl-PL" dirty="0" smtClean="0"/>
              <a:t> </a:t>
            </a:r>
            <a:r>
              <a:rPr lang="pl-PL" dirty="0" err="1" smtClean="0"/>
              <a:t>important</a:t>
            </a:r>
            <a:r>
              <a:rPr lang="pl-PL" dirty="0" smtClean="0"/>
              <a:t> </a:t>
            </a:r>
            <a:r>
              <a:rPr lang="pl-PL" dirty="0" err="1" smtClean="0"/>
              <a:t>now</a:t>
            </a:r>
            <a:r>
              <a:rPr lang="pl-PL" dirty="0" smtClean="0"/>
              <a:t> , </a:t>
            </a:r>
            <a:r>
              <a:rPr lang="pl-PL" dirty="0" err="1" smtClean="0"/>
              <a:t>why</a:t>
            </a:r>
            <a:r>
              <a:rPr lang="pl-PL" dirty="0" smtClean="0"/>
              <a:t>, </a:t>
            </a:r>
            <a:r>
              <a:rPr lang="pl-PL" dirty="0" err="1" smtClean="0"/>
              <a:t>why</a:t>
            </a:r>
            <a:r>
              <a:rPr lang="pl-PL" dirty="0" smtClean="0"/>
              <a:t> not </a:t>
            </a:r>
            <a:endParaRPr lang="en-CA" dirty="0" smtClean="0"/>
          </a:p>
        </p:txBody>
      </p:sp>
      <p:sp>
        <p:nvSpPr>
          <p:cNvPr id="29700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668DA37-97AD-4B26-AAB4-A576358065AD}" type="slidenum">
              <a:rPr lang="pl-PL"/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462F2-69B1-436E-8BAE-B56F3456AC41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74A8-5594-49B6-AF8B-BE19C09AB91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55810-FEBD-48CF-A29C-E8BF41475776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B9D5E-F738-43DC-8848-1AC62D449D2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B595C-EE92-4D11-8E2C-4653F23A50A4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6871C6-36B9-4C42-88BD-2DD47E8BE60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CA601F-63AA-4C29-A5D2-84B1FBF386F2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A61C0B-F961-41B8-9002-A10853DBFE89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37EE6-20BD-45EF-A1B5-E821FC782E03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071AF-9920-4EEA-9793-2966F981B09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71916C-CE54-4921-927C-254AF878D960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42720-664B-4A15-9D14-5536CAA5E78D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BD197-D99C-4DA5-A88D-F590CDC47BBE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B2D42-7BED-4179-A47B-1F4D4720F37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5A238-2DF5-4D2B-996A-B31A6E06B5D3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23639-F377-49B4-98F9-AE07A905C7A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48E5B-4E9D-4DAE-BFB3-DE54E1DE630F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AA7F9-3435-44C9-B60C-0DE66E83075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A14C6B-3837-4CC9-9561-66174850D152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31D44-F7EA-4819-A979-C7B5231086B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68924-43BE-4F75-854E-332CAA62BC05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3D8959-6AD9-45B1-9239-147E4D3ABA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2051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865CEE6-7AE9-430E-8E51-C47EF6AB1A8F}" type="datetimeFigureOut">
              <a:rPr lang="pl-PL"/>
              <a:pPr>
                <a:defRPr/>
              </a:pPr>
              <a:t>22.02.2021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EF17D17-69DD-42CF-8C46-46C4E031ED1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 smtClean="0"/>
              <a:t>Retailing</a:t>
            </a:r>
            <a:r>
              <a:rPr lang="en-GB" b="1" dirty="0" smtClean="0"/>
              <a:t> </a:t>
            </a:r>
            <a:r>
              <a:rPr lang="pl-PL" b="1" dirty="0" smtClean="0"/>
              <a:t>M</a:t>
            </a:r>
            <a:r>
              <a:rPr lang="en-GB" b="1" dirty="0" err="1" smtClean="0"/>
              <a:t>anagement</a:t>
            </a:r>
            <a:endParaRPr lang="en-GB" b="1" dirty="0" smtClean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dirty="0" smtClean="0"/>
              <a:t>Dr hab. Grażyna Śmigielska</a:t>
            </a:r>
            <a:endParaRPr lang="pl-PL" dirty="0"/>
          </a:p>
        </p:txBody>
      </p:sp>
      <p:pic>
        <p:nvPicPr>
          <p:cNvPr id="3076" name="Obraz 3" descr="Budyne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Literature: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Levy </a:t>
            </a:r>
            <a:r>
              <a:rPr lang="en-GB" smtClean="0"/>
              <a:t>M., Weitz B., Grewal D., </a:t>
            </a:r>
            <a:r>
              <a:rPr lang="en-GB" i="1" smtClean="0"/>
              <a:t>Retailing Management</a:t>
            </a:r>
            <a:r>
              <a:rPr lang="en-GB" smtClean="0"/>
              <a:t>, McGraw-Hill Education, 9 th ed. </a:t>
            </a:r>
          </a:p>
          <a:p>
            <a:r>
              <a:rPr lang="en-GB" smtClean="0"/>
              <a:t>Rabolt N., Miler J., </a:t>
            </a:r>
            <a:r>
              <a:rPr lang="en-GB" i="1" smtClean="0"/>
              <a:t>Retail and Merchandise Management</a:t>
            </a:r>
            <a:r>
              <a:rPr lang="en-GB" smtClean="0"/>
              <a:t>, Fairchild Books 2009.</a:t>
            </a:r>
          </a:p>
          <a:p>
            <a:r>
              <a:rPr lang="en-GB" smtClean="0"/>
              <a:t>Papers and case studies suggested by teachers</a:t>
            </a:r>
          </a:p>
          <a:p>
            <a:pPr>
              <a:buFont typeface="Arial" charset="0"/>
              <a:buNone/>
            </a:pPr>
            <a:r>
              <a:rPr lang="en-GB" smtClean="0"/>
              <a:t>Comments  American books include “gastronomy” in retail sector what is not the case in Poland</a:t>
            </a:r>
          </a:p>
          <a:p>
            <a:pPr>
              <a:buFont typeface="Arial" charset="0"/>
              <a:buNone/>
            </a:pPr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mtClean="0"/>
              <a:t>Office hours </a:t>
            </a:r>
          </a:p>
        </p:txBody>
      </p:sp>
      <p:sp>
        <p:nvSpPr>
          <p:cNvPr id="12291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r>
              <a:rPr lang="en-US" dirty="0" smtClean="0"/>
              <a:t>Office hours – Tuesday  1 p.m.- 2 p.m., link </a:t>
            </a:r>
            <a:r>
              <a:rPr lang="en-US" dirty="0" err="1" smtClean="0"/>
              <a:t>moodle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Materials: go to </a:t>
            </a:r>
            <a:r>
              <a:rPr lang="en-US" dirty="0" err="1" smtClean="0"/>
              <a:t>moodle</a:t>
            </a:r>
            <a:r>
              <a:rPr lang="en-US" dirty="0" smtClean="0"/>
              <a:t> then Modern Business Management, Retailing Management </a:t>
            </a:r>
          </a:p>
          <a:p>
            <a:pPr>
              <a:buNone/>
            </a:pPr>
            <a:r>
              <a:rPr lang="en-US" dirty="0" smtClean="0"/>
              <a:t>Code RM2021 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Wholesalers</a:t>
            </a:r>
          </a:p>
        </p:txBody>
      </p:sp>
      <p:sp>
        <p:nvSpPr>
          <p:cNvPr id="1331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dirty="0" smtClean="0"/>
              <a:t>	 </a:t>
            </a:r>
            <a:r>
              <a:rPr lang="en-US" b="1" dirty="0" smtClean="0"/>
              <a:t>Buy goods in large quantities and sell them  in </a:t>
            </a:r>
            <a:r>
              <a:rPr lang="pl-PL" b="1" dirty="0" smtClean="0"/>
              <a:t>large quantities</a:t>
            </a:r>
            <a:r>
              <a:rPr lang="en-US" b="1" dirty="0" smtClean="0"/>
              <a:t> to the </a:t>
            </a:r>
            <a:r>
              <a:rPr lang="pl-PL" b="1" dirty="0" smtClean="0"/>
              <a:t>customers</a:t>
            </a:r>
            <a:r>
              <a:rPr lang="en-US" b="1" dirty="0" smtClean="0"/>
              <a:t> (goods are resold</a:t>
            </a:r>
            <a:r>
              <a:rPr lang="pl-PL" b="1" dirty="0" smtClean="0"/>
              <a:t> to the other businesses</a:t>
            </a:r>
            <a:r>
              <a:rPr lang="en-GB" b="1" dirty="0" smtClean="0"/>
              <a:t>)</a:t>
            </a:r>
            <a:r>
              <a:rPr lang="pl-PL" b="1" dirty="0" smtClean="0"/>
              <a:t>. B2B market</a:t>
            </a:r>
          </a:p>
          <a:p>
            <a:pPr>
              <a:buFont typeface="Arial" charset="0"/>
              <a:buNone/>
            </a:pPr>
            <a:endParaRPr lang="en-CA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Retailers</a:t>
            </a:r>
          </a:p>
        </p:txBody>
      </p:sp>
      <p:sp>
        <p:nvSpPr>
          <p:cNvPr id="1433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smtClean="0"/>
          </a:p>
          <a:p>
            <a:pPr>
              <a:buFont typeface="Arial" charset="0"/>
              <a:buNone/>
            </a:pPr>
            <a:r>
              <a:rPr lang="pl-PL" smtClean="0"/>
              <a:t>	</a:t>
            </a:r>
            <a:r>
              <a:rPr lang="en-US" b="1" smtClean="0"/>
              <a:t>Buy goods in large quantities and sell them  in small quantities to the final consumers (goods are not resold</a:t>
            </a:r>
            <a:r>
              <a:rPr lang="en-GB" b="1" smtClean="0"/>
              <a:t>)</a:t>
            </a:r>
            <a:endParaRPr lang="pl-PL" b="1" smtClean="0"/>
          </a:p>
          <a:p>
            <a:pPr>
              <a:buFont typeface="Arial" charset="0"/>
              <a:buNone/>
            </a:pPr>
            <a:endParaRPr lang="pl-PL" b="1" smtClean="0"/>
          </a:p>
          <a:p>
            <a:pPr>
              <a:buFont typeface="Arial" charset="0"/>
              <a:buNone/>
            </a:pPr>
            <a:r>
              <a:rPr lang="pl-PL" b="1" smtClean="0"/>
              <a:t>       </a:t>
            </a:r>
            <a:r>
              <a:rPr lang="en-GB" b="1" smtClean="0"/>
              <a:t>Store and nonstore retailing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mtClean="0"/>
              <a:t>Retailing management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pl-PL" smtClean="0"/>
          </a:p>
          <a:p>
            <a:pPr>
              <a:buFont typeface="Arial" charset="0"/>
              <a:buNone/>
            </a:pPr>
            <a:r>
              <a:rPr lang="pl-PL" smtClean="0"/>
              <a:t> </a:t>
            </a:r>
          </a:p>
          <a:p>
            <a:pPr>
              <a:buFont typeface="Arial" charset="0"/>
              <a:buNone/>
            </a:pPr>
            <a:endParaRPr lang="pl-PL" smtClean="0"/>
          </a:p>
          <a:p>
            <a:pPr>
              <a:buFont typeface="Arial" charset="0"/>
              <a:buNone/>
            </a:pPr>
            <a:r>
              <a:rPr lang="pl-PL" smtClean="0"/>
              <a:t>Producer       </a:t>
            </a:r>
            <a:r>
              <a:rPr lang="pl-PL" b="1" smtClean="0"/>
              <a:t>buys</a:t>
            </a:r>
            <a:r>
              <a:rPr lang="pl-PL" smtClean="0"/>
              <a:t>       Merchant    </a:t>
            </a:r>
            <a:r>
              <a:rPr lang="pl-PL" b="1" smtClean="0"/>
              <a:t>sells</a:t>
            </a:r>
            <a:r>
              <a:rPr lang="pl-PL" smtClean="0"/>
              <a:t>    </a:t>
            </a:r>
          </a:p>
          <a:p>
            <a:pPr>
              <a:buFont typeface="Arial" charset="0"/>
              <a:buNone/>
            </a:pPr>
            <a:r>
              <a:rPr lang="pl-PL" smtClean="0"/>
              <a:t>                         To make profit</a:t>
            </a:r>
          </a:p>
        </p:txBody>
      </p:sp>
      <p:sp>
        <p:nvSpPr>
          <p:cNvPr id="4" name="Strzałka w prawo z wcięciem 3"/>
          <p:cNvSpPr/>
          <p:nvPr/>
        </p:nvSpPr>
        <p:spPr>
          <a:xfrm flipH="1">
            <a:off x="2484438" y="2924175"/>
            <a:ext cx="1366837" cy="485775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dirty="0"/>
              <a:t>     </a:t>
            </a:r>
          </a:p>
        </p:txBody>
      </p:sp>
      <p:sp>
        <p:nvSpPr>
          <p:cNvPr id="5" name="Strzałka w prawo 4"/>
          <p:cNvSpPr/>
          <p:nvPr/>
        </p:nvSpPr>
        <p:spPr>
          <a:xfrm>
            <a:off x="6443663" y="2924175"/>
            <a:ext cx="1368425" cy="4857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What we are going to do now?</a:t>
            </a:r>
            <a:endParaRPr lang="en-GB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l-PL" dirty="0" smtClean="0"/>
              <a:t>	</a:t>
            </a:r>
            <a:r>
              <a:rPr lang="en-GB" b="1" dirty="0" smtClean="0"/>
              <a:t>Please introduce yourself and indicate retail or wholesale company you know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In Poland gastronomy and banking sector are not included in retailing </a:t>
            </a:r>
            <a:endParaRPr lang="en-GB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Power in distribution channel  of consumer goods</a:t>
            </a:r>
            <a:endParaRPr lang="en-US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err="1" smtClean="0"/>
              <a:t>Producer</a:t>
            </a:r>
            <a:r>
              <a:rPr lang="pl-PL" dirty="0" smtClean="0"/>
              <a:t>      </a:t>
            </a:r>
            <a:r>
              <a:rPr lang="pl-PL" b="1" dirty="0" err="1" smtClean="0"/>
              <a:t>Wholesaler</a:t>
            </a:r>
            <a:r>
              <a:rPr lang="pl-PL" dirty="0" smtClean="0"/>
              <a:t>     </a:t>
            </a:r>
            <a:r>
              <a:rPr lang="pl-PL" b="1" dirty="0" err="1" smtClean="0">
                <a:solidFill>
                  <a:srgbClr val="FF0000"/>
                </a:solidFill>
              </a:rPr>
              <a:t>Retailer</a:t>
            </a:r>
            <a:r>
              <a:rPr lang="pl-PL" dirty="0" smtClean="0"/>
              <a:t>      </a:t>
            </a:r>
            <a:r>
              <a:rPr lang="pl-PL" b="1" dirty="0" smtClean="0"/>
              <a:t>Consumer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Concentration in retail business (development of mass merchandisers organized as a chains, shopping </a:t>
            </a:r>
            <a:r>
              <a:rPr lang="en-US" sz="2800" dirty="0" smtClean="0"/>
              <a:t>centers), integration (buying groups, franchising), internationalization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</a:t>
            </a:r>
            <a:r>
              <a:rPr lang="pl-PL" sz="2800" dirty="0" smtClean="0"/>
              <a:t>CT</a:t>
            </a:r>
            <a:r>
              <a:rPr lang="en-GB" sz="2800" dirty="0" smtClean="0"/>
              <a:t> implementation (it has raised retail productivity)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Shift in market power from producers to consumers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pl-PL" dirty="0" smtClean="0"/>
          </a:p>
        </p:txBody>
      </p:sp>
      <p:sp>
        <p:nvSpPr>
          <p:cNvPr id="5" name="Strzałka w prawo 4"/>
          <p:cNvSpPr/>
          <p:nvPr/>
        </p:nvSpPr>
        <p:spPr>
          <a:xfrm>
            <a:off x="2195513" y="2349500"/>
            <a:ext cx="360362" cy="412750"/>
          </a:xfrm>
          <a:prstGeom prst="rightArrow">
            <a:avLst>
              <a:gd name="adj1" fmla="val 100000"/>
              <a:gd name="adj2" fmla="val 39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6" name="Strzałka w prawo 5"/>
          <p:cNvSpPr/>
          <p:nvPr/>
        </p:nvSpPr>
        <p:spPr>
          <a:xfrm>
            <a:off x="6372225" y="2276475"/>
            <a:ext cx="423863" cy="412750"/>
          </a:xfrm>
          <a:prstGeom prst="rightArrow">
            <a:avLst>
              <a:gd name="adj1" fmla="val 100000"/>
              <a:gd name="adj2" fmla="val 39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  <p:sp>
        <p:nvSpPr>
          <p:cNvPr id="7" name="Strzałka w prawo 6"/>
          <p:cNvSpPr/>
          <p:nvPr/>
        </p:nvSpPr>
        <p:spPr>
          <a:xfrm>
            <a:off x="4572000" y="2276475"/>
            <a:ext cx="360363" cy="412750"/>
          </a:xfrm>
          <a:prstGeom prst="rightArrow">
            <a:avLst>
              <a:gd name="adj1" fmla="val 100000"/>
              <a:gd name="adj2" fmla="val 3941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err="1" smtClean="0"/>
              <a:t>Mall</a:t>
            </a:r>
            <a:r>
              <a:rPr lang="pl-PL" dirty="0" smtClean="0"/>
              <a:t> of America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What is the idea of shopping mall</a:t>
            </a:r>
          </a:p>
          <a:p>
            <a:r>
              <a:rPr lang="en-GB" dirty="0" smtClean="0"/>
              <a:t>Is this idea also present in shopping malls in Poland</a:t>
            </a:r>
          </a:p>
          <a:p>
            <a:pPr>
              <a:buNone/>
            </a:pPr>
            <a:endParaRPr lang="pl-PL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R</a:t>
            </a:r>
            <a:r>
              <a:rPr lang="pl-PL" b="1" smtClean="0"/>
              <a:t>e</a:t>
            </a:r>
            <a:r>
              <a:rPr lang="en-GB" b="1" smtClean="0"/>
              <a:t>tailing character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dirty="0" smtClean="0"/>
              <a:t>	</a:t>
            </a:r>
            <a:r>
              <a:rPr lang="en-GB" b="1" dirty="0" smtClean="0"/>
              <a:t>Retailing cerates a lot of business opportunities but it is also very competitive </a:t>
            </a:r>
          </a:p>
          <a:p>
            <a:r>
              <a:rPr lang="en-GB" b="1" dirty="0" smtClean="0"/>
              <a:t>Small entry barriers</a:t>
            </a:r>
          </a:p>
          <a:p>
            <a:r>
              <a:rPr lang="en-US" b="1" dirty="0" smtClean="0"/>
              <a:t>Difficulties in protection successful business model  </a:t>
            </a:r>
          </a:p>
          <a:p>
            <a:pPr>
              <a:buFont typeface="Arial" charset="0"/>
              <a:buNone/>
            </a:pPr>
            <a:endParaRPr lang="pl-P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smtClean="0"/>
              <a:t>Role of trade in Polish economy</a:t>
            </a:r>
          </a:p>
        </p:txBody>
      </p:sp>
      <p:sp>
        <p:nvSpPr>
          <p:cNvPr id="1945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Contribution to GDP – about 16%</a:t>
            </a:r>
          </a:p>
          <a:p>
            <a:r>
              <a:rPr lang="en-US" b="1" dirty="0" smtClean="0"/>
              <a:t>Employment – about 2 million people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Other teachers</a:t>
            </a:r>
          </a:p>
        </p:txBody>
      </p:sp>
      <p:sp>
        <p:nvSpPr>
          <p:cNvPr id="4099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mtClean="0"/>
              <a:t>Dr Sebastian Brańka</a:t>
            </a:r>
          </a:p>
          <a:p>
            <a:r>
              <a:rPr lang="pl-PL" smtClean="0"/>
              <a:t>Dr hab. Adam Figiel, Prof. UEK</a:t>
            </a: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Conclusion</a:t>
            </a:r>
          </a:p>
        </p:txBody>
      </p:sp>
      <p:sp>
        <p:nvSpPr>
          <p:cNvPr id="23555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GB" b="1" smtClean="0"/>
              <a:t>Retail sector is now very important</a:t>
            </a:r>
          </a:p>
          <a:p>
            <a:pPr>
              <a:buFontTx/>
              <a:buChar char="-"/>
            </a:pPr>
            <a:r>
              <a:rPr lang="en-GB" b="1" smtClean="0"/>
              <a:t>It could be also very profitable</a:t>
            </a:r>
          </a:p>
          <a:p>
            <a:pPr>
              <a:buFontTx/>
              <a:buChar char="-"/>
            </a:pPr>
            <a:r>
              <a:rPr lang="en-GB" b="1" smtClean="0"/>
              <a:t>But it is also very competitive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 smtClean="0"/>
          </a:p>
        </p:txBody>
      </p:sp>
      <p:pic>
        <p:nvPicPr>
          <p:cNvPr id="1026" name="Picture 2" descr="C:\Users\HP\Pictures\praca\18582160_838363142980951_8226931231923037116_n.pn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940425" y="1196975"/>
            <a:ext cx="1714500" cy="1714500"/>
          </a:xfrm>
        </p:spPr>
      </p:pic>
      <p:pic>
        <p:nvPicPr>
          <p:cNvPr id="1027" name="Picture 3" descr="C:\Users\HP\Pictures\praca\21366846_1507903249275415_5815627566919738405_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80975" y="1125538"/>
            <a:ext cx="2305050" cy="2808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C:\Users\HP\Pictures\praca\35701593_1668254386576867_1766938580522893312_n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9750" y="407670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 descr="C:\Users\HP\Pictures\praca\images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700338" y="1484313"/>
            <a:ext cx="3095625" cy="2547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7" name="AutoShape 7" descr="Znalezione obrazy dla zapytania: żabka,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032" name="Picture 8" descr="C:\Users\HP\Pictures\praca\żabka-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411413" y="4149725"/>
            <a:ext cx="2047875" cy="223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9" name="AutoShape 10" descr="Znalezione obrazy dla zapytania: ikea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pl-PL">
              <a:latin typeface="Calibri" pitchFamily="34" charset="0"/>
            </a:endParaRPr>
          </a:p>
        </p:txBody>
      </p:sp>
      <p:pic>
        <p:nvPicPr>
          <p:cNvPr id="1035" name="Picture 11" descr="C:\Users\HP\Pictures\praca\ikeastarelogo1655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427984" y="4293096"/>
            <a:ext cx="4716000" cy="229769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265" name="Picture 1" descr="C:\Users\HP\Pictures\praca\images-1.pn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156176" y="2708920"/>
            <a:ext cx="3203848" cy="1590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Management of modern businesses should take into account :</a:t>
            </a:r>
            <a:endParaRPr lang="en-GB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dirty="0" smtClean="0"/>
              <a:t> </a:t>
            </a:r>
            <a:endParaRPr lang="en-GB" b="1" dirty="0" smtClean="0"/>
          </a:p>
          <a:p>
            <a:pPr>
              <a:buFont typeface="Arial" charset="0"/>
              <a:buNone/>
            </a:pPr>
            <a:r>
              <a:rPr lang="en-GB" b="1" dirty="0" smtClean="0"/>
              <a:t>-</a:t>
            </a:r>
            <a:r>
              <a:rPr lang="en-US" b="1" dirty="0" smtClean="0"/>
              <a:t>Innovations  </a:t>
            </a:r>
          </a:p>
          <a:p>
            <a:pPr>
              <a:buFont typeface="Arial" charset="0"/>
              <a:buNone/>
            </a:pPr>
            <a:r>
              <a:rPr lang="en-US" b="1" dirty="0" smtClean="0"/>
              <a:t>-Business environment which is not very stable </a:t>
            </a:r>
          </a:p>
          <a:p>
            <a:pPr>
              <a:buFontTx/>
              <a:buChar char="-"/>
            </a:pPr>
            <a:r>
              <a:rPr lang="en-US" b="1" dirty="0" smtClean="0"/>
              <a:t>Globalization</a:t>
            </a:r>
          </a:p>
          <a:p>
            <a:pPr>
              <a:buFontTx/>
              <a:buChar char="-"/>
            </a:pPr>
            <a:r>
              <a:rPr lang="en-US" b="1" dirty="0" smtClean="0"/>
              <a:t>Networking </a:t>
            </a:r>
          </a:p>
          <a:p>
            <a:pPr>
              <a:buFontTx/>
              <a:buChar char="-"/>
            </a:pPr>
            <a:r>
              <a:rPr lang="en-US" b="1" dirty="0" smtClean="0"/>
              <a:t>Consumer domination (pull strategy)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Aim of the course </a:t>
            </a:r>
          </a:p>
        </p:txBody>
      </p:sp>
      <p:sp>
        <p:nvSpPr>
          <p:cNvPr id="6147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pl-PL" dirty="0" smtClean="0"/>
              <a:t> </a:t>
            </a:r>
          </a:p>
          <a:p>
            <a:r>
              <a:rPr lang="en-US" b="1" dirty="0" smtClean="0"/>
              <a:t>To learn some concepts  which should be known if we want to communicate successfully </a:t>
            </a:r>
            <a:endParaRPr lang="pl-PL" b="1" dirty="0" smtClean="0"/>
          </a:p>
          <a:p>
            <a:r>
              <a:rPr lang="en-US" b="1" dirty="0" smtClean="0"/>
              <a:t>To learn about the general rules of the retail business</a:t>
            </a:r>
          </a:p>
          <a:p>
            <a:endParaRPr lang="en-US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Course content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Retailing management as a concept</a:t>
            </a:r>
            <a:r>
              <a:rPr lang="pl-PL" b="1" dirty="0" smtClean="0"/>
              <a:t> (G. Ś)</a:t>
            </a:r>
            <a:endParaRPr lang="en-GB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Retail market forms, how they developed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 E-commerce as an innovation</a:t>
            </a:r>
            <a:endParaRPr lang="pl-PL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Business models in retailing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Wholesalers and franchising</a:t>
            </a:r>
          </a:p>
          <a:p>
            <a:pPr fontAlgn="auto">
              <a:spcAft>
                <a:spcPts val="0"/>
              </a:spcAft>
              <a:buNone/>
              <a:defRPr/>
            </a:pPr>
            <a:endParaRPr lang="pl-PL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/>
              <a:t>5 hours of lectures + 10 hours of discussion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>
                <a:solidFill>
                  <a:schemeClr val="tx2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Course content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err="1" smtClean="0"/>
              <a:t>Retail</a:t>
            </a:r>
            <a:r>
              <a:rPr lang="pl-PL" b="1" dirty="0" smtClean="0"/>
              <a:t> marketing (SB)</a:t>
            </a:r>
            <a:endParaRPr lang="en-GB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- </a:t>
            </a:r>
            <a:r>
              <a:rPr lang="en-GB" b="1" dirty="0" smtClean="0"/>
              <a:t>Store location (importance and rules)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- </a:t>
            </a:r>
            <a:r>
              <a:rPr lang="en-GB" b="1" dirty="0" smtClean="0"/>
              <a:t>Assortment policy</a:t>
            </a:r>
            <a:r>
              <a:rPr lang="pl-PL" b="1" dirty="0" smtClean="0"/>
              <a:t>/</a:t>
            </a:r>
            <a:r>
              <a:rPr lang="en-GB" b="1" dirty="0" smtClean="0"/>
              <a:t>own brand</a:t>
            </a:r>
            <a:r>
              <a:rPr lang="pl-PL" b="1" dirty="0" smtClean="0"/>
              <a:t>/ </a:t>
            </a:r>
            <a:r>
              <a:rPr lang="pl-PL" b="1" dirty="0" err="1" smtClean="0"/>
              <a:t>category</a:t>
            </a:r>
            <a:r>
              <a:rPr lang="pl-PL" b="1" dirty="0" smtClean="0"/>
              <a:t> management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pl-PL" b="1" dirty="0" smtClean="0"/>
              <a:t>- </a:t>
            </a:r>
            <a:r>
              <a:rPr lang="en-GB" b="1" dirty="0" smtClean="0"/>
              <a:t>Pricing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r>
              <a:rPr lang="en-GB" b="1" dirty="0" smtClean="0"/>
              <a:t>Promotion, including merchandising</a:t>
            </a:r>
            <a:endParaRPr lang="pl-PL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AU" b="1" dirty="0" smtClean="0"/>
              <a:t>5 hours of lectures + </a:t>
            </a:r>
            <a:r>
              <a:rPr lang="pl-PL" b="1" dirty="0" smtClean="0"/>
              <a:t>6</a:t>
            </a:r>
            <a:r>
              <a:rPr lang="en-AU" b="1" dirty="0" smtClean="0"/>
              <a:t> hours of discussion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GB" b="1" dirty="0" smtClean="0"/>
              <a:t> </a:t>
            </a:r>
          </a:p>
          <a:p>
            <a:pPr fontAlgn="auto">
              <a:spcAft>
                <a:spcPts val="0"/>
              </a:spcAft>
              <a:buFontTx/>
              <a:buChar char="-"/>
              <a:defRPr/>
            </a:pP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b="1" dirty="0" smtClean="0"/>
              <a:t>Course content:</a:t>
            </a: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28625" y="1643063"/>
            <a:ext cx="82296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pl-PL" b="1" dirty="0" smtClean="0"/>
              <a:t>  </a:t>
            </a:r>
            <a:r>
              <a:rPr lang="en-GB" b="1" dirty="0" smtClean="0"/>
              <a:t>Sales techniques</a:t>
            </a:r>
            <a:r>
              <a:rPr lang="pl-PL" b="1" dirty="0" smtClean="0"/>
              <a:t> (AF)</a:t>
            </a:r>
          </a:p>
          <a:p>
            <a:pPr>
              <a:buFont typeface="Arial" charset="0"/>
              <a:buNone/>
            </a:pPr>
            <a:endParaRPr lang="pl-PL" b="1" dirty="0" smtClean="0"/>
          </a:p>
          <a:p>
            <a:pPr>
              <a:buFont typeface="Arial" charset="0"/>
              <a:buNone/>
            </a:pPr>
            <a:r>
              <a:rPr lang="en-AU" b="1" dirty="0" smtClean="0"/>
              <a:t>5 hours of lectures + 10 hours of discussion</a:t>
            </a:r>
          </a:p>
          <a:p>
            <a:pPr>
              <a:buFont typeface="Arial" charset="0"/>
              <a:buNone/>
            </a:pPr>
            <a:endParaRPr lang="pl-PL" b="1" dirty="0" smtClean="0"/>
          </a:p>
          <a:p>
            <a:r>
              <a:rPr lang="pl-PL" b="1" dirty="0" smtClean="0"/>
              <a:t>Project </a:t>
            </a:r>
            <a:r>
              <a:rPr lang="pl-PL" b="1" dirty="0" err="1" smtClean="0"/>
              <a:t>presentation</a:t>
            </a:r>
            <a:r>
              <a:rPr lang="pl-PL" b="1" dirty="0" smtClean="0"/>
              <a:t> (SB)</a:t>
            </a:r>
          </a:p>
          <a:p>
            <a:pPr>
              <a:buFont typeface="Arial" charset="0"/>
              <a:buNone/>
            </a:pPr>
            <a:r>
              <a:rPr lang="pl-PL" b="1" dirty="0" smtClean="0"/>
              <a:t>4 </a:t>
            </a:r>
            <a:r>
              <a:rPr lang="pl-PL" b="1" dirty="0" err="1" smtClean="0"/>
              <a:t>hours</a:t>
            </a:r>
            <a:endParaRPr lang="en-GB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smtClean="0"/>
              <a:t>Final grade development</a:t>
            </a:r>
            <a:r>
              <a:rPr lang="pl-PL" smtClean="0"/>
              <a:t>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/>
              <a:t>40 </a:t>
            </a:r>
            <a:r>
              <a:rPr lang="en-GB" b="1" dirty="0" smtClean="0"/>
              <a:t>%  will come from assignments during the class – exercises, case studies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 smtClean="0"/>
              <a:t>2</a:t>
            </a:r>
            <a:r>
              <a:rPr lang="pl-PL" b="1" dirty="0" smtClean="0"/>
              <a:t>0</a:t>
            </a:r>
            <a:r>
              <a:rPr lang="en-GB" b="1" dirty="0" smtClean="0"/>
              <a:t>% </a:t>
            </a:r>
            <a:r>
              <a:rPr lang="pl-PL" b="1" dirty="0" smtClean="0"/>
              <a:t> </a:t>
            </a:r>
            <a:r>
              <a:rPr lang="pl-PL" b="1" dirty="0" err="1" smtClean="0"/>
              <a:t>final</a:t>
            </a:r>
            <a:r>
              <a:rPr lang="pl-PL" b="1" dirty="0" smtClean="0"/>
              <a:t> </a:t>
            </a:r>
            <a:r>
              <a:rPr lang="en-GB" b="1" dirty="0" smtClean="0"/>
              <a:t> project,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pl-PL" b="1" dirty="0" smtClean="0"/>
              <a:t>4</a:t>
            </a:r>
            <a:r>
              <a:rPr lang="en-GB" b="1" dirty="0" smtClean="0"/>
              <a:t>0 % single choice test .</a:t>
            </a:r>
            <a:endParaRPr lang="pl-PL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Final grade: every part has to be passed 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GB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The final grade could be raised by ½ if student is active during the classes</a:t>
            </a:r>
            <a:r>
              <a:rPr lang="pl-PL" dirty="0" smtClean="0"/>
              <a:t>/</a:t>
            </a:r>
            <a:r>
              <a:rPr lang="pl-PL" dirty="0" err="1" smtClean="0"/>
              <a:t>lectures</a:t>
            </a:r>
            <a:r>
              <a:rPr lang="en-US" dirty="0" smtClean="0"/>
              <a:t>.  </a:t>
            </a:r>
            <a:endParaRPr lang="pl-PL" dirty="0" smtClean="0"/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2360</TotalTime>
  <Words>481</Words>
  <Application>Microsoft Office PowerPoint</Application>
  <PresentationFormat>Pokaz na ekranie (4:3)</PresentationFormat>
  <Paragraphs>102</Paragraphs>
  <Slides>20</Slides>
  <Notes>2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Retailing Management</vt:lpstr>
      <vt:lpstr>Other teachers</vt:lpstr>
      <vt:lpstr>Slajd 3</vt:lpstr>
      <vt:lpstr>Management of modern businesses should take into account :</vt:lpstr>
      <vt:lpstr>Aim of the course </vt:lpstr>
      <vt:lpstr>Course content </vt:lpstr>
      <vt:lpstr>Course content </vt:lpstr>
      <vt:lpstr>Course content: </vt:lpstr>
      <vt:lpstr>Final grade development:</vt:lpstr>
      <vt:lpstr>Literature:</vt:lpstr>
      <vt:lpstr>Office hours </vt:lpstr>
      <vt:lpstr>Wholesalers</vt:lpstr>
      <vt:lpstr>Retailers</vt:lpstr>
      <vt:lpstr>Retailing management</vt:lpstr>
      <vt:lpstr>What we are going to do now?</vt:lpstr>
      <vt:lpstr>Power in distribution channel  of consumer goods</vt:lpstr>
      <vt:lpstr>Mall of America </vt:lpstr>
      <vt:lpstr>Retailing character </vt:lpstr>
      <vt:lpstr>Role of trade in Polish economy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Użytkownik systemu Windows</dc:creator>
  <cp:lastModifiedBy>Użytkownik systemu Windows</cp:lastModifiedBy>
  <cp:revision>172</cp:revision>
  <dcterms:created xsi:type="dcterms:W3CDTF">2018-02-01T10:47:17Z</dcterms:created>
  <dcterms:modified xsi:type="dcterms:W3CDTF">2021-02-22T17:13:36Z</dcterms:modified>
</cp:coreProperties>
</file>