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8" r:id="rId2"/>
    <p:sldId id="353" r:id="rId3"/>
    <p:sldId id="369" r:id="rId4"/>
    <p:sldId id="354" r:id="rId5"/>
    <p:sldId id="355" r:id="rId6"/>
    <p:sldId id="317" r:id="rId7"/>
    <p:sldId id="356" r:id="rId8"/>
    <p:sldId id="370" r:id="rId9"/>
    <p:sldId id="371" r:id="rId10"/>
    <p:sldId id="372" r:id="rId11"/>
    <p:sldId id="373" r:id="rId12"/>
    <p:sldId id="374" r:id="rId13"/>
    <p:sldId id="375" r:id="rId14"/>
    <p:sldId id="318" r:id="rId15"/>
    <p:sldId id="357"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FF366-F2C8-4B12-B371-D623CDACF454}" type="datetimeFigureOut">
              <a:rPr lang="pl-PL" smtClean="0"/>
              <a:t>14.04.2024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B07435-82C9-4234-A1B3-68B03D1CA72C}" type="slidenum">
              <a:rPr lang="pl-PL" smtClean="0"/>
              <a:t>‹#›</a:t>
            </a:fld>
            <a:endParaRPr lang="pl-PL"/>
          </a:p>
        </p:txBody>
      </p:sp>
    </p:spTree>
    <p:extLst>
      <p:ext uri="{BB962C8B-B14F-4D97-AF65-F5344CB8AC3E}">
        <p14:creationId xmlns:p14="http://schemas.microsoft.com/office/powerpoint/2010/main" val="239787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75721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890198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980318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075435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60249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01283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93536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55137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921047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5709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52456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888828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754445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61141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43026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573728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6-EPPRS-1212,1222,1223</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b="1" dirty="0"/>
              <a:t>Warunek 1 objęcia opieką dyplomatyczną – więź prawna</a:t>
            </a:r>
          </a:p>
          <a:p>
            <a:pPr algn="just">
              <a:buFont typeface="Wingdings" panose="05000000000000000000" pitchFamily="2" charset="2"/>
              <a:buChar char="Ø"/>
            </a:pPr>
            <a:r>
              <a:rPr lang="pl-PL" altLang="pl-PL" sz="1600" dirty="0"/>
              <a:t>podstawowym warunkiem wykonywania opieki dyplomatycznej jest istnienie więzi przynależności państwowej (</a:t>
            </a:r>
            <a:r>
              <a:rPr lang="pl-PL" altLang="pl-PL" sz="1600" i="1" dirty="0" err="1"/>
              <a:t>nationality</a:t>
            </a:r>
            <a:r>
              <a:rPr lang="pl-PL" altLang="pl-PL" sz="1600" dirty="0"/>
              <a:t>) pomiędzy jednostką pokrzywdzoną a państwem podejmującym się opieki</a:t>
            </a:r>
          </a:p>
          <a:p>
            <a:pPr algn="just">
              <a:buFont typeface="Wingdings" panose="05000000000000000000" pitchFamily="2" charset="2"/>
              <a:buChar char="Ø"/>
            </a:pPr>
            <a:r>
              <a:rPr lang="pl-PL" altLang="pl-PL" sz="1600" dirty="0"/>
              <a:t>w przypadku osób fizycznych więzią tą jest obywatelstwo, przy czym państwo ma swobodę w decydowaniu, komu je przyznaje</a:t>
            </a:r>
          </a:p>
          <a:p>
            <a:pPr marL="114300" indent="0" algn="just">
              <a:buNone/>
            </a:pPr>
            <a:r>
              <a:rPr lang="pl-PL" altLang="pl-PL" sz="1600" dirty="0"/>
              <a:t>*niezależnie od posiadanego obywatelstwa – państwo może objąć opieką bezpaństwowców i uchodźców</a:t>
            </a:r>
          </a:p>
          <a:p>
            <a:pPr algn="just">
              <a:buFont typeface="Wingdings" panose="05000000000000000000" pitchFamily="2" charset="2"/>
              <a:buChar char="Ø"/>
            </a:pPr>
            <a:r>
              <a:rPr lang="pl-PL" altLang="pl-PL" sz="1600" dirty="0"/>
              <a:t>Komisja w komentarzu podkreśliła przy tym, iż nie jest konieczne udowodnienie rzeczywistej więzi (</a:t>
            </a:r>
            <a:r>
              <a:rPr lang="pl-PL" altLang="pl-PL" sz="1600" i="1" dirty="0" err="1"/>
              <a:t>genuine</a:t>
            </a:r>
            <a:r>
              <a:rPr lang="pl-PL" altLang="pl-PL" sz="1600" i="1" dirty="0"/>
              <a:t> link</a:t>
            </a:r>
            <a:r>
              <a:rPr lang="pl-PL" altLang="pl-PL" sz="1600" dirty="0"/>
              <a:t>) pomiędzy osobą a państwem</a:t>
            </a:r>
          </a:p>
          <a:p>
            <a:pPr marL="114300" indent="0" algn="just">
              <a:buNone/>
            </a:pPr>
            <a:r>
              <a:rPr lang="pl-PL" sz="1600" dirty="0"/>
              <a:t>*Komisja przywołała sprawę </a:t>
            </a:r>
            <a:r>
              <a:rPr lang="pl-PL" sz="1600" dirty="0" err="1"/>
              <a:t>Nottebohm</a:t>
            </a:r>
            <a:r>
              <a:rPr lang="pl-PL" sz="1600" dirty="0"/>
              <a:t> jako rozwiązanie przeciwne </a:t>
            </a:r>
          </a:p>
        </p:txBody>
      </p:sp>
    </p:spTree>
    <p:extLst>
      <p:ext uri="{BB962C8B-B14F-4D97-AF65-F5344CB8AC3E}">
        <p14:creationId xmlns:p14="http://schemas.microsoft.com/office/powerpoint/2010/main" val="301003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b="1" dirty="0"/>
              <a:t>Warunek 2 objęcia opieką dyplomatyczną – wyczerpanie środków krajowych</a:t>
            </a:r>
          </a:p>
          <a:p>
            <a:pPr algn="just">
              <a:buFont typeface="Wingdings" panose="05000000000000000000" pitchFamily="2" charset="2"/>
              <a:buChar char="Ø"/>
            </a:pPr>
            <a:r>
              <a:rPr lang="pl-PL" altLang="pl-PL" sz="1600" dirty="0"/>
              <a:t>warunkiem wykonywania przez państwo opieki dyplomatycznej jest wyczerpanie przez jednostkę wszelkich krajowych środków ochrony prawnej (</a:t>
            </a:r>
            <a:r>
              <a:rPr lang="pl-PL" altLang="pl-PL" sz="1600" i="1" dirty="0" err="1"/>
              <a:t>local</a:t>
            </a:r>
            <a:r>
              <a:rPr lang="pl-PL" altLang="pl-PL" sz="1600" i="1" dirty="0"/>
              <a:t> </a:t>
            </a:r>
            <a:r>
              <a:rPr lang="pl-PL" altLang="pl-PL" sz="1600" i="1" dirty="0" err="1"/>
              <a:t>remedies</a:t>
            </a:r>
            <a:r>
              <a:rPr lang="pl-PL" altLang="pl-PL" sz="1600" dirty="0"/>
              <a:t>), rozumianych jako sądowe lub administracyjne środki ochrony, zarówno o charakterze zwyczajnym, jak i nadzwyczajnym</a:t>
            </a:r>
          </a:p>
          <a:p>
            <a:pPr algn="just">
              <a:buFont typeface="Wingdings" panose="05000000000000000000" pitchFamily="2" charset="2"/>
              <a:buChar char="Ø"/>
            </a:pPr>
            <a:r>
              <a:rPr lang="pl-PL" altLang="pl-PL" sz="1600" dirty="0"/>
              <a:t>środki te muszą być dostępne dla tej osoby w państwie odpowiedzialnym za naruszenie oraz efektywne, czyli stwarzać rzeczywistą możliwość uzyskania odpowiedniego zadośćuczynienia. Wymóg wyczerpania środków krajowych nie musi być spełniony m.in. w sytuacjach, gdy następuje nadmierne opóźnienie w rozpatrywaniu sprawy z winy państwa, w którym toczy się postępowanie</a:t>
            </a:r>
            <a:endParaRPr lang="pl-PL" sz="1600" b="1" dirty="0"/>
          </a:p>
          <a:p>
            <a:pPr marL="114300" indent="0">
              <a:buNone/>
            </a:pPr>
            <a:endParaRPr lang="pl-PL" sz="1600" dirty="0"/>
          </a:p>
        </p:txBody>
      </p:sp>
    </p:spTree>
    <p:extLst>
      <p:ext uri="{BB962C8B-B14F-4D97-AF65-F5344CB8AC3E}">
        <p14:creationId xmlns:p14="http://schemas.microsoft.com/office/powerpoint/2010/main" val="338911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buFont typeface="Wingdings" panose="05000000000000000000" pitchFamily="2" charset="2"/>
              <a:buChar char="Ø"/>
            </a:pPr>
            <a:r>
              <a:rPr lang="pl-PL" altLang="pl-PL" sz="1600" dirty="0"/>
              <a:t>w świetle zwyczajowego prawa międzynarodowego możliwość wykonywania opieki dyplomatycznej jest </a:t>
            </a:r>
            <a:r>
              <a:rPr lang="pl-PL" altLang="pl-PL" sz="1600" u="sng" dirty="0"/>
              <a:t>prawem państwa </a:t>
            </a:r>
            <a:r>
              <a:rPr lang="pl-PL" altLang="pl-PL" sz="1600" dirty="0"/>
              <a:t>o charakterze uznaniowym</a:t>
            </a:r>
          </a:p>
          <a:p>
            <a:pPr>
              <a:buFont typeface="Wingdings" panose="05000000000000000000" pitchFamily="2" charset="2"/>
              <a:buChar char="Ø"/>
            </a:pPr>
            <a:endParaRPr lang="pl-PL" altLang="pl-PL" sz="1600" dirty="0"/>
          </a:p>
          <a:p>
            <a:pPr>
              <a:buFont typeface="Wingdings" panose="05000000000000000000" pitchFamily="2" charset="2"/>
              <a:buChar char="Ø"/>
            </a:pPr>
            <a:r>
              <a:rPr lang="pl-PL" altLang="pl-PL" sz="1600" dirty="0"/>
              <a:t>państwo samodzielnie decyduje w konkretnym przypadku, czy się jej podjąć, w jakim zakresie i jakimi metodami</a:t>
            </a:r>
            <a:endParaRPr lang="pl-PL" sz="1600" b="1" dirty="0"/>
          </a:p>
          <a:p>
            <a:pPr marL="114300" indent="0">
              <a:buNone/>
            </a:pPr>
            <a:endParaRPr lang="pl-PL" sz="1600" dirty="0"/>
          </a:p>
        </p:txBody>
      </p:sp>
    </p:spTree>
    <p:extLst>
      <p:ext uri="{BB962C8B-B14F-4D97-AF65-F5344CB8AC3E}">
        <p14:creationId xmlns:p14="http://schemas.microsoft.com/office/powerpoint/2010/main" val="410512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a:buFont typeface="Wingdings" panose="05000000000000000000" pitchFamily="2" charset="2"/>
              <a:buChar char="Ø"/>
            </a:pPr>
            <a:endParaRPr lang="pl-PL" altLang="pl-PL" sz="1600" dirty="0"/>
          </a:p>
          <a:p>
            <a:pPr algn="just">
              <a:buFont typeface="Wingdings" panose="05000000000000000000" pitchFamily="2" charset="2"/>
              <a:buChar char="Ø"/>
            </a:pPr>
            <a:endParaRPr lang="pl-PL" altLang="pl-PL" sz="1600" dirty="0"/>
          </a:p>
          <a:p>
            <a:pPr algn="just">
              <a:buFont typeface="Wingdings" panose="05000000000000000000" pitchFamily="2" charset="2"/>
              <a:buChar char="Ø"/>
            </a:pPr>
            <a:r>
              <a:rPr lang="pl-PL" altLang="pl-PL" sz="1600" dirty="0"/>
              <a:t>wybór sposobu działania w konkretnym przypadku należy do państwa podejmującego się opieki i zależy od okoliczności sprawy i rodzaju naruszenia</a:t>
            </a:r>
          </a:p>
          <a:p>
            <a:pPr algn="just">
              <a:buFont typeface="Wingdings" panose="05000000000000000000" pitchFamily="2" charset="2"/>
              <a:buChar char="Ø"/>
            </a:pPr>
            <a:r>
              <a:rPr lang="pl-PL" altLang="pl-PL" sz="1600" dirty="0"/>
              <a:t>w sprawach mniejszej wagi zazwyczaj wystarczającą formą interwencji jest zwrócenie uwagi władzom państwa przyjmującego na niepokojącą sytuację wraz z prośbą o wyjaśnienia</a:t>
            </a:r>
          </a:p>
          <a:p>
            <a:pPr algn="just">
              <a:buFont typeface="Wingdings" panose="05000000000000000000" pitchFamily="2" charset="2"/>
              <a:buChar char="Ø"/>
            </a:pPr>
            <a:r>
              <a:rPr lang="pl-PL" altLang="pl-PL" sz="1600" dirty="0"/>
              <a:t>poważniejsze naruszenia wymagają złożenia protestu z żądaniem ukarania winnych i wynagrodzenia szkód poniesionych przez osobę pokrzywdzoną</a:t>
            </a:r>
          </a:p>
          <a:p>
            <a:pPr algn="just">
              <a:buFont typeface="Wingdings" panose="05000000000000000000" pitchFamily="2" charset="2"/>
              <a:buChar char="Ø"/>
            </a:pPr>
            <a:r>
              <a:rPr lang="pl-PL" altLang="pl-PL" sz="1600" dirty="0"/>
              <a:t>wystąpienie z roszczeniem wobec drugiego państwa do sądu międzynarodowego jest rozwiązaniem ostatecznym, na które państwa decydują się zazwyczaj po wyczerpaniu możliwości znalezienia satysfakcjonującego rozwiązania na drodze dyplomatycznej</a:t>
            </a:r>
            <a:endParaRPr lang="pl-PL" sz="1600" dirty="0"/>
          </a:p>
        </p:txBody>
      </p:sp>
    </p:spTree>
    <p:extLst>
      <p:ext uri="{BB962C8B-B14F-4D97-AF65-F5344CB8AC3E}">
        <p14:creationId xmlns:p14="http://schemas.microsoft.com/office/powerpoint/2010/main" val="80744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a:xfrm>
            <a:off x="568171" y="1645921"/>
            <a:ext cx="10972800" cy="4979008"/>
          </a:xfrm>
        </p:spPr>
        <p:txBody>
          <a:bodyPr>
            <a:normAutofit fontScale="92500" lnSpcReduction="20000"/>
          </a:bodyPr>
          <a:lstStyle/>
          <a:p>
            <a:pPr marL="114300" indent="0">
              <a:buNone/>
            </a:pPr>
            <a:r>
              <a:rPr lang="pl-PL" sz="1600" dirty="0"/>
              <a:t>utrata obywatelstwa </a:t>
            </a:r>
          </a:p>
          <a:p>
            <a:pPr>
              <a:buFont typeface="Wingdings" panose="05000000000000000000" pitchFamily="2" charset="2"/>
              <a:buChar char="Ø"/>
            </a:pPr>
            <a:r>
              <a:rPr lang="pl-PL" sz="1600" dirty="0"/>
              <a:t>decyduje prawo krajowe</a:t>
            </a:r>
          </a:p>
          <a:p>
            <a:pPr algn="just">
              <a:buFont typeface="Wingdings" panose="05000000000000000000" pitchFamily="2" charset="2"/>
              <a:buChar char="Ø"/>
            </a:pPr>
            <a:r>
              <a:rPr lang="pl-PL" sz="1600" dirty="0"/>
              <a:t>dążenie do wyeliminowania lub ograniczenia przypadków utraty obywatelstwa prowadzących do bezpaństwowości</a:t>
            </a:r>
          </a:p>
          <a:p>
            <a:pPr marL="114300" indent="0" algn="just">
              <a:buNone/>
            </a:pPr>
            <a:endParaRPr lang="pl-PL" sz="1600" dirty="0"/>
          </a:p>
          <a:p>
            <a:pPr marL="114300" indent="0" algn="just">
              <a:buNone/>
            </a:pPr>
            <a:r>
              <a:rPr lang="pl-PL" sz="1600" b="1" dirty="0"/>
              <a:t>RP</a:t>
            </a:r>
          </a:p>
          <a:p>
            <a:pPr marL="114300" indent="0" algn="just">
              <a:buNone/>
            </a:pPr>
            <a:r>
              <a:rPr lang="pl-PL" sz="1600" dirty="0"/>
              <a:t>możliwość utraty obywatelstwa polskiego jedynie w drodze zrzeczenia się obywatelstwa polskiego za zgodą Prezydenta RP</a:t>
            </a:r>
          </a:p>
          <a:p>
            <a:pPr marL="114300" indent="0" algn="just">
              <a:buNone/>
            </a:pPr>
            <a:r>
              <a:rPr lang="pl-PL" sz="1600" dirty="0"/>
              <a:t>art. 34 ust. 2 w związku z art. 137 Konstytucji RP, art. 46 ustawy o obywatelstwie polskim</a:t>
            </a:r>
          </a:p>
          <a:p>
            <a:pPr algn="just">
              <a:buFont typeface="Wingdings" panose="05000000000000000000" pitchFamily="2" charset="2"/>
              <a:buChar char="§"/>
            </a:pPr>
            <a:r>
              <a:rPr lang="pl-PL" sz="1600" dirty="0"/>
              <a:t>wniosek – składany za pośrednictwem wojewody lub konsula</a:t>
            </a:r>
          </a:p>
          <a:p>
            <a:pPr algn="just">
              <a:buFont typeface="Wingdings" panose="05000000000000000000" pitchFamily="2" charset="2"/>
              <a:buChar char="§"/>
            </a:pPr>
            <a:r>
              <a:rPr lang="pl-PL" sz="1600" dirty="0"/>
              <a:t>wojewoda lub konsul przekazuje wniosek za pośrednictwem ministra właściwego ds. wewnętrznych</a:t>
            </a:r>
          </a:p>
          <a:p>
            <a:pPr marL="114300" indent="0" algn="just">
              <a:buNone/>
            </a:pPr>
            <a:r>
              <a:rPr lang="pl-PL" sz="1600" dirty="0"/>
              <a:t>*przed przekazaniem wniosku minister zwraca się o udzielenie informacji, które mogą mieć znaczenie w sprawie wyrażenia zgody na zrzeczenie się obywatelstwa do Komendanta Głównego Policji, Szefa ABW lub innych organów</a:t>
            </a:r>
          </a:p>
          <a:p>
            <a:pPr algn="just">
              <a:buFont typeface="Wingdings" panose="05000000000000000000" pitchFamily="2" charset="2"/>
              <a:buChar char="§"/>
            </a:pPr>
            <a:r>
              <a:rPr lang="pl-PL" sz="1600" dirty="0"/>
              <a:t>Prezydent po otrzymaniu wniosku może zwrócić się do organów, organizacji lub instytucji o udzielenie informacji, które mogą mieć znaczenie w sprawie</a:t>
            </a:r>
          </a:p>
          <a:p>
            <a:pPr marL="114300" indent="0" algn="just">
              <a:buNone/>
            </a:pPr>
            <a:r>
              <a:rPr lang="pl-PL" sz="1600" dirty="0"/>
              <a:t>*Prezydent może w każdym czasie zażądać przekazanie wniosku o zrzeczenie się obywatelstwa od wojewody, konsula czy ministra właściwego ds. wewnętrznych niezależnie od stadium postępowania</a:t>
            </a:r>
          </a:p>
          <a:p>
            <a:pPr algn="just">
              <a:buFont typeface="Wingdings" panose="05000000000000000000" pitchFamily="2" charset="2"/>
              <a:buChar char="§"/>
            </a:pPr>
            <a:r>
              <a:rPr lang="pl-PL" sz="1600" dirty="0"/>
              <a:t>utrata obywatelstwa polskiego następuje po upływie 30 dni od wydania postanowienia Prezydenta RP</a:t>
            </a:r>
          </a:p>
          <a:p>
            <a:pPr marL="114300" indent="0" algn="just">
              <a:buNone/>
            </a:pPr>
            <a:r>
              <a:rPr lang="pl-PL" sz="1600" dirty="0"/>
              <a:t>*utrata obywatelstwa może nastąpić w krótszym terminie – wówczas termin wskazany jest w postanowieniu Prezydenta</a:t>
            </a:r>
          </a:p>
          <a:p>
            <a:pPr algn="just">
              <a:buFont typeface="Wingdings" panose="05000000000000000000" pitchFamily="2" charset="2"/>
              <a:buChar char="§"/>
            </a:pPr>
            <a:r>
              <a:rPr lang="pl-PL" sz="1600" dirty="0"/>
              <a:t>Szef Kancelarii Prezydenta RP sporządza zawiadomienie o treści postanowień Prezydenta RP w kwestii zrzeczenia się obywatelstwa</a:t>
            </a:r>
          </a:p>
          <a:p>
            <a:pPr marL="114300" indent="0" algn="just">
              <a:buNone/>
            </a:pPr>
            <a:endParaRPr lang="pl-PL" sz="1600" dirty="0"/>
          </a:p>
          <a:p>
            <a:pPr algn="just">
              <a:buFont typeface="Wingdings" panose="05000000000000000000" pitchFamily="2" charset="2"/>
              <a:buChar char="§"/>
            </a:pPr>
            <a:endParaRPr lang="pl-PL" sz="1600" dirty="0"/>
          </a:p>
        </p:txBody>
      </p:sp>
    </p:spTree>
    <p:extLst>
      <p:ext uri="{BB962C8B-B14F-4D97-AF65-F5344CB8AC3E}">
        <p14:creationId xmlns:p14="http://schemas.microsoft.com/office/powerpoint/2010/main" val="428134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4EE3F4-6C7A-4B1B-93E7-D7F887B12044}"/>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8A87CC45-3377-4B9C-BEDA-050E616E7E3F}"/>
              </a:ext>
            </a:extLst>
          </p:cNvPr>
          <p:cNvSpPr>
            <a:spLocks noGrp="1"/>
          </p:cNvSpPr>
          <p:nvPr>
            <p:ph idx="1"/>
          </p:nvPr>
        </p:nvSpPr>
        <p:spPr/>
        <p:txBody>
          <a:bodyPr>
            <a:normAutofit/>
          </a:bodyPr>
          <a:lstStyle/>
          <a:p>
            <a:pPr marL="114300" indent="0">
              <a:buNone/>
            </a:pPr>
            <a:r>
              <a:rPr lang="pl-PL" sz="1600" dirty="0"/>
              <a:t>Europejska konwencja o obywatelstwie z 1997 r.</a:t>
            </a:r>
          </a:p>
          <a:p>
            <a:pPr marL="114300" indent="0">
              <a:buNone/>
            </a:pPr>
            <a:r>
              <a:rPr lang="pl-PL" sz="1600" dirty="0"/>
              <a:t>Władze państwa nie mogą arbitralnie pozbawić osoby obywatelstwa z wyjątkiem:</a:t>
            </a:r>
          </a:p>
          <a:p>
            <a:pPr>
              <a:buFont typeface="Wingdings" panose="05000000000000000000" pitchFamily="2" charset="2"/>
              <a:buChar char="Ø"/>
            </a:pPr>
            <a:r>
              <a:rPr lang="pl-PL" sz="1600" dirty="0"/>
              <a:t>dobrowolnego przyjęcia obywatelstwa innego państwa</a:t>
            </a:r>
          </a:p>
          <a:p>
            <a:pPr algn="just">
              <a:buFont typeface="Wingdings" panose="05000000000000000000" pitchFamily="2" charset="2"/>
              <a:buChar char="Ø"/>
            </a:pPr>
            <a:r>
              <a:rPr lang="pl-PL" sz="1600" dirty="0"/>
              <a:t>nabycia obywatelstwa za pomocą oszustwa, fałszywej informacji lub ukrycia jakiegokolwiek istotnego faktu</a:t>
            </a:r>
          </a:p>
          <a:p>
            <a:pPr algn="just">
              <a:buFont typeface="Wingdings" panose="05000000000000000000" pitchFamily="2" charset="2"/>
              <a:buChar char="Ø"/>
            </a:pPr>
            <a:r>
              <a:rPr lang="pl-PL" sz="1600" dirty="0"/>
              <a:t>dobrowolnej służby w obcych siłach zbrojnych</a:t>
            </a:r>
          </a:p>
          <a:p>
            <a:pPr algn="just">
              <a:buFont typeface="Wingdings" panose="05000000000000000000" pitchFamily="2" charset="2"/>
              <a:buChar char="Ø"/>
            </a:pPr>
            <a:r>
              <a:rPr lang="pl-PL" sz="1600" dirty="0"/>
              <a:t>postępowania poważnie szkodzącego żywotnym interesom państwa</a:t>
            </a:r>
          </a:p>
          <a:p>
            <a:pPr algn="just">
              <a:buFont typeface="Wingdings" panose="05000000000000000000" pitchFamily="2" charset="2"/>
              <a:buChar char="Ø"/>
            </a:pPr>
            <a:r>
              <a:rPr lang="pl-PL" sz="1600" dirty="0"/>
              <a:t>braku rzeczywistej więzi między państwem a obywatelem stale zamieszkującym za granicą</a:t>
            </a:r>
          </a:p>
          <a:p>
            <a:pPr algn="just">
              <a:buFont typeface="Wingdings" panose="05000000000000000000" pitchFamily="2" charset="2"/>
              <a:buChar char="Ø"/>
            </a:pPr>
            <a:r>
              <a:rPr lang="pl-PL" sz="1600" dirty="0"/>
              <a:t>przysposobienia dziecka, jeżeli nabywa lub ma obywatelstwo obce jednego lub obojga przysposabiających</a:t>
            </a:r>
          </a:p>
          <a:p>
            <a:pPr marL="114300" indent="0" algn="just">
              <a:buNone/>
            </a:pPr>
            <a:r>
              <a:rPr lang="pl-PL" sz="1600" dirty="0"/>
              <a:t>Nie można pozbawić kogoś obywatelstwa, jeżeli prowadziłoby to do bezpaństwowości.</a:t>
            </a:r>
          </a:p>
        </p:txBody>
      </p:sp>
    </p:spTree>
    <p:extLst>
      <p:ext uri="{BB962C8B-B14F-4D97-AF65-F5344CB8AC3E}">
        <p14:creationId xmlns:p14="http://schemas.microsoft.com/office/powerpoint/2010/main" val="1992423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7A720D-5CB4-4AB4-B84D-EAC58DAA6AA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7AE25A33-8D46-44E2-ADA1-DAC7A9F50E1C}"/>
              </a:ext>
            </a:extLst>
          </p:cNvPr>
          <p:cNvSpPr>
            <a:spLocks noGrp="1"/>
          </p:cNvSpPr>
          <p:nvPr>
            <p:ph idx="1"/>
          </p:nvPr>
        </p:nvSpPr>
        <p:spPr>
          <a:xfrm>
            <a:off x="609600" y="1645920"/>
            <a:ext cx="10972800" cy="4982095"/>
          </a:xfrm>
        </p:spPr>
        <p:txBody>
          <a:bodyPr>
            <a:noAutofit/>
          </a:bodyPr>
          <a:lstStyle/>
          <a:p>
            <a:pPr marL="114300" indent="0">
              <a:buNone/>
            </a:pPr>
            <a:r>
              <a:rPr lang="pl-PL" sz="1150" dirty="0"/>
              <a:t>Sposoby nabycia obywatelstwa c.d.</a:t>
            </a:r>
          </a:p>
          <a:p>
            <a:pPr>
              <a:buFont typeface="Wingdings" panose="05000000000000000000" pitchFamily="2" charset="2"/>
              <a:buChar char="Ø"/>
            </a:pPr>
            <a:r>
              <a:rPr lang="pl-PL" sz="1150" b="1" dirty="0"/>
              <a:t>nadanie obywatelstwa</a:t>
            </a:r>
          </a:p>
          <a:p>
            <a:pPr marL="114300" indent="0" algn="just">
              <a:buNone/>
            </a:pPr>
            <a:r>
              <a:rPr lang="pl-PL" sz="1150" dirty="0"/>
              <a:t>RP – </a:t>
            </a:r>
            <a:r>
              <a:rPr lang="pl-PL" sz="1150" b="1" dirty="0"/>
              <a:t>Prezydent</a:t>
            </a:r>
            <a:r>
              <a:rPr lang="pl-PL" sz="1150" dirty="0"/>
              <a:t> nadaje obywatelstwo polskie cudzoziemcowi w drodze postanowienia, jeżeli cudzoziemiec złoży odpowiedni wniosek </a:t>
            </a:r>
          </a:p>
          <a:p>
            <a:pPr algn="just">
              <a:buFont typeface="Wingdings" panose="05000000000000000000" pitchFamily="2" charset="2"/>
              <a:buChar char="§"/>
            </a:pPr>
            <a:r>
              <a:rPr lang="pl-PL" sz="1150" dirty="0"/>
              <a:t>wniosek składany jest za pośrednictwem wojewody lub właściwego konsula, osobiście lub korespondencyjnie z podpisem urzędowo poświadczonym</a:t>
            </a:r>
          </a:p>
          <a:p>
            <a:pPr algn="just">
              <a:buFont typeface="Wingdings" panose="05000000000000000000" pitchFamily="2" charset="2"/>
              <a:buChar char="§"/>
            </a:pPr>
            <a:r>
              <a:rPr lang="pl-PL" sz="1150" dirty="0"/>
              <a:t>wniosek zawiera następujące informacje:</a:t>
            </a:r>
          </a:p>
          <a:p>
            <a:pPr algn="just">
              <a:buFont typeface="Wingdings" panose="05000000000000000000" pitchFamily="2" charset="2"/>
              <a:buChar char="ü"/>
            </a:pPr>
            <a:r>
              <a:rPr lang="pl-PL" sz="1150" dirty="0"/>
              <a:t>dane cudzoziemca</a:t>
            </a:r>
          </a:p>
          <a:p>
            <a:pPr algn="just">
              <a:buFont typeface="Wingdings" panose="05000000000000000000" pitchFamily="2" charset="2"/>
              <a:buChar char="ü"/>
            </a:pPr>
            <a:r>
              <a:rPr lang="pl-PL" sz="1150" dirty="0"/>
              <a:t>adres zamieszkania</a:t>
            </a:r>
          </a:p>
          <a:p>
            <a:pPr algn="just">
              <a:buFont typeface="Wingdings" panose="05000000000000000000" pitchFamily="2" charset="2"/>
              <a:buChar char="ü"/>
            </a:pPr>
            <a:r>
              <a:rPr lang="pl-PL" sz="1150" dirty="0"/>
              <a:t>o krewnych posiadających obywatelstwo polskie (rodzicach, dalszych wstępnych)</a:t>
            </a:r>
          </a:p>
          <a:p>
            <a:pPr algn="just">
              <a:buFont typeface="Wingdings" panose="05000000000000000000" pitchFamily="2" charset="2"/>
              <a:buChar char="ü"/>
            </a:pPr>
            <a:r>
              <a:rPr lang="pl-PL" sz="1150" dirty="0"/>
              <a:t>o posiadaniu w przeszłości obywatelstwa polskiego, jego utracie oraz nabyciu obywatelstwa innego państwa</a:t>
            </a:r>
          </a:p>
          <a:p>
            <a:pPr algn="just">
              <a:buFont typeface="Wingdings" panose="05000000000000000000" pitchFamily="2" charset="2"/>
              <a:buChar char="ü"/>
            </a:pPr>
            <a:r>
              <a:rPr lang="pl-PL" sz="1150" dirty="0"/>
              <a:t>o źródłach utrzymania cudzoziemca, osiągnięciach zawodowych, działalności politycznej i społecznej</a:t>
            </a:r>
          </a:p>
          <a:p>
            <a:pPr algn="just">
              <a:buFont typeface="Wingdings" panose="05000000000000000000" pitchFamily="2" charset="2"/>
              <a:buChar char="ü"/>
            </a:pPr>
            <a:r>
              <a:rPr lang="pl-PL" sz="1150" dirty="0"/>
              <a:t>o znajomości języka polskiego</a:t>
            </a:r>
          </a:p>
          <a:p>
            <a:pPr algn="just">
              <a:buFont typeface="Wingdings" panose="05000000000000000000" pitchFamily="2" charset="2"/>
              <a:buChar char="ü"/>
            </a:pPr>
            <a:r>
              <a:rPr lang="pl-PL" sz="1150" dirty="0"/>
              <a:t>dane małżonka cudzoziemca</a:t>
            </a:r>
          </a:p>
          <a:p>
            <a:pPr algn="just">
              <a:buFont typeface="Wingdings" panose="05000000000000000000" pitchFamily="2" charset="2"/>
              <a:buChar char="ü"/>
            </a:pPr>
            <a:r>
              <a:rPr lang="pl-PL" sz="1150" dirty="0"/>
              <a:t>o ubieganiu się wcześniej o nadanie obywatelstwa </a:t>
            </a:r>
          </a:p>
          <a:p>
            <a:pPr algn="just">
              <a:buFont typeface="Wingdings" panose="05000000000000000000" pitchFamily="2" charset="2"/>
              <a:buChar char="ü"/>
            </a:pPr>
            <a:r>
              <a:rPr lang="pl-PL" sz="1150" dirty="0"/>
              <a:t>uzasadnienie</a:t>
            </a:r>
          </a:p>
          <a:p>
            <a:pPr marL="114300" indent="0" algn="just">
              <a:buNone/>
            </a:pPr>
            <a:r>
              <a:rPr lang="pl-PL" sz="1150" dirty="0"/>
              <a:t>Do wniosku powinny być dołączone dokumenty potwierdzające wskazane informacje oraz fotografie osoby wnioskującej</a:t>
            </a:r>
          </a:p>
          <a:p>
            <a:pPr algn="just">
              <a:buFont typeface="Wingdings" panose="05000000000000000000" pitchFamily="2" charset="2"/>
              <a:buChar char="§"/>
            </a:pPr>
            <a:r>
              <a:rPr lang="pl-PL" sz="1150" dirty="0"/>
              <a:t>wniosek o nadanie obywatelstwa polskiego jest przekazywany za pośrednictwem ministra właściwego ds. wewnętrznych</a:t>
            </a:r>
          </a:p>
          <a:p>
            <a:pPr marL="114300" indent="0" algn="just">
              <a:buNone/>
            </a:pPr>
            <a:r>
              <a:rPr lang="pl-PL" sz="1150" dirty="0"/>
              <a:t>*minister właściwy ds. wewnętrznych przed przekazaniem wniosku zwraca się o udzielenie informacji o osobie ubiegającej się o nadanie obywatelstwa do Komendanta Głównego Policji, Szefa Agencji Bezpieczeństwa Wewnętrznego lub innych organów</a:t>
            </a:r>
          </a:p>
          <a:p>
            <a:pPr algn="just">
              <a:buFont typeface="Wingdings" panose="05000000000000000000" pitchFamily="2" charset="2"/>
              <a:buChar char="§"/>
            </a:pPr>
            <a:r>
              <a:rPr lang="pl-PL" sz="1150" dirty="0"/>
              <a:t>Prezydent po otrzymaniu wniosku może zwrócić się do właściwych organów, organizacji i instytucji o udzielenie informacji, które mogą mieć znaczenie przy podjęciu decyzji </a:t>
            </a:r>
          </a:p>
          <a:p>
            <a:pPr marL="114300" indent="0" algn="just">
              <a:buNone/>
            </a:pPr>
            <a:r>
              <a:rPr lang="pl-PL" sz="1150" dirty="0"/>
              <a:t>*Prezydent może w każdym czasie zażądać przekazanie wniosku o nadanie obywatelstwa od wojewody, konsula czy ministra właściwego ds. wewnętrznych niezależnie od stadium postępowania</a:t>
            </a:r>
          </a:p>
          <a:p>
            <a:pPr algn="just">
              <a:buFont typeface="Wingdings" panose="05000000000000000000" pitchFamily="2" charset="2"/>
              <a:buChar char="§"/>
            </a:pPr>
            <a:r>
              <a:rPr lang="pl-PL" sz="1150" dirty="0"/>
              <a:t>Szef Kancelarii Prezydenta RP sporządza akty nadania obywatelstwa polskiego i zawiadamia o odmowie nadania obywatelstwa</a:t>
            </a:r>
          </a:p>
        </p:txBody>
      </p:sp>
    </p:spTree>
    <p:extLst>
      <p:ext uri="{BB962C8B-B14F-4D97-AF65-F5344CB8AC3E}">
        <p14:creationId xmlns:p14="http://schemas.microsoft.com/office/powerpoint/2010/main" val="2122305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7A720D-5CB4-4AB4-B84D-EAC58DAA6AA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7AE25A33-8D46-44E2-ADA1-DAC7A9F50E1C}"/>
              </a:ext>
            </a:extLst>
          </p:cNvPr>
          <p:cNvSpPr>
            <a:spLocks noGrp="1"/>
          </p:cNvSpPr>
          <p:nvPr>
            <p:ph idx="1"/>
          </p:nvPr>
        </p:nvSpPr>
        <p:spPr>
          <a:xfrm>
            <a:off x="609600" y="1752601"/>
            <a:ext cx="10972800" cy="4763218"/>
          </a:xfrm>
        </p:spPr>
        <p:txBody>
          <a:bodyPr>
            <a:normAutofit fontScale="92500" lnSpcReduction="10000"/>
          </a:bodyPr>
          <a:lstStyle/>
          <a:p>
            <a:pPr marL="114300" indent="0">
              <a:buNone/>
            </a:pPr>
            <a:r>
              <a:rPr lang="pl-PL" sz="1600" dirty="0"/>
              <a:t>Sposoby nabycia obywatelstwa c.d.</a:t>
            </a:r>
          </a:p>
          <a:p>
            <a:pPr>
              <a:buFont typeface="Wingdings" panose="05000000000000000000" pitchFamily="2" charset="2"/>
              <a:buChar char="Ø"/>
            </a:pPr>
            <a:r>
              <a:rPr lang="pl-PL" sz="1600" b="1" dirty="0"/>
              <a:t>uznanie za obywatela</a:t>
            </a:r>
          </a:p>
          <a:p>
            <a:pPr marL="114300" indent="0">
              <a:buNone/>
            </a:pPr>
            <a:r>
              <a:rPr lang="pl-PL" sz="1600" dirty="0"/>
              <a:t>RP – można uznać za obywatela RP</a:t>
            </a:r>
          </a:p>
          <a:p>
            <a:pPr algn="just">
              <a:buFont typeface="Wingdings" panose="05000000000000000000" pitchFamily="2" charset="2"/>
              <a:buChar char="§"/>
            </a:pPr>
            <a:r>
              <a:rPr lang="pl-PL" sz="1600" dirty="0"/>
              <a:t>cudzoziemca przebywającego nieprzerwanie na terytorium RP co najmniej od 3 lat na podstawie zezwolenia na osiedlenie się, zezwolenia na pobyt rezydenta długoterminowego UE lub prawa stałego pobytu, który posiada w RP stabilne i regularne źródło dochodu oraz tytuł prawny do zajmowania lokalu mieszkalnego</a:t>
            </a:r>
          </a:p>
          <a:p>
            <a:pPr algn="just">
              <a:buFont typeface="Wingdings" panose="05000000000000000000" pitchFamily="2" charset="2"/>
              <a:buChar char="§"/>
            </a:pPr>
            <a:r>
              <a:rPr lang="pl-PL" sz="1600" dirty="0"/>
              <a:t>cudzoziemca przebywającego nieprzerwanie na terytorium RP co najmniej od 2 lat na podstawie zezwolenia na pobyt stały, zezwolenia na pobyt rezydenta długoterminowego UE lub prawa stałego pobytu, który:</a:t>
            </a:r>
          </a:p>
          <a:p>
            <a:pPr algn="just">
              <a:buFont typeface="Wingdings" panose="05000000000000000000" pitchFamily="2" charset="2"/>
              <a:buChar char="ü"/>
            </a:pPr>
            <a:r>
              <a:rPr lang="pl-PL" sz="1600" dirty="0"/>
              <a:t>pozostaje co najmniej od 3 lat w związku małżeńskim zawartym z obywatelem polskim lub</a:t>
            </a:r>
          </a:p>
          <a:p>
            <a:pPr algn="just">
              <a:buFont typeface="Wingdings" panose="05000000000000000000" pitchFamily="2" charset="2"/>
              <a:buChar char="ü"/>
            </a:pPr>
            <a:r>
              <a:rPr lang="pl-PL" sz="1600" dirty="0"/>
              <a:t>nie posiada żadnego obywatelstwa</a:t>
            </a:r>
          </a:p>
          <a:p>
            <a:pPr algn="just">
              <a:buFont typeface="Wingdings" panose="05000000000000000000" pitchFamily="2" charset="2"/>
              <a:buChar char="§"/>
            </a:pPr>
            <a:r>
              <a:rPr lang="pl-PL" sz="1600" dirty="0"/>
              <a:t>cudzoziemca przebywającego nieprzerwanie na terytorium RP co najmniej od 2 lat na podstawie zezwolenia na pobyt stały, które uzyskał w związku z posiadaniem statusu uchodźcy nadanego w RP</a:t>
            </a:r>
          </a:p>
          <a:p>
            <a:pPr algn="just">
              <a:buFont typeface="Wingdings" panose="05000000000000000000" pitchFamily="2" charset="2"/>
              <a:buChar char="§"/>
            </a:pPr>
            <a:r>
              <a:rPr lang="pl-PL" sz="1600" dirty="0"/>
              <a:t>małoletniego cudzoziemca przebywającego na terytorium RP na podstawie zezwolenia na pobyt stały, zezwolenia na pobyt rezydenta długoterminowego UE lub prawa stałego pobytu, którego jedno z rodziców jest obywatelem polskim, a drugie z rodziców, nieposiadające obywatelstwa polskiego, wyraziło zgodę na to uznanie</a:t>
            </a:r>
          </a:p>
          <a:p>
            <a:pPr algn="just">
              <a:buFont typeface="Wingdings" panose="05000000000000000000" pitchFamily="2" charset="2"/>
              <a:buChar char="§"/>
            </a:pPr>
            <a:r>
              <a:rPr lang="pl-PL" sz="1600" dirty="0"/>
              <a:t>małoletniego cudzoziemca przebywającego na terytorium RP na podstawie zezwolenia na pobyt stały, zezwolenia na pobyt rezydenta długoterminowego UE lub prawa stałego pobytu, którego co najmniej jednemu z rodziców zostało przywrócone obywatelstwo polskie, a drugie z rodziców, nieposiadające obywatelstwa polskiego, wyraziło zgodę na to uznanie</a:t>
            </a:r>
          </a:p>
          <a:p>
            <a:pPr marL="114300" indent="0" algn="just">
              <a:buNone/>
            </a:pPr>
            <a:endParaRPr lang="pl-PL" sz="1600" dirty="0"/>
          </a:p>
        </p:txBody>
      </p:sp>
    </p:spTree>
    <p:extLst>
      <p:ext uri="{BB962C8B-B14F-4D97-AF65-F5344CB8AC3E}">
        <p14:creationId xmlns:p14="http://schemas.microsoft.com/office/powerpoint/2010/main" val="8435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8E4A82-0779-4D82-B37E-4662312D64E1}"/>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F804A34A-101D-4CA4-B202-2F500FF54D25}"/>
              </a:ext>
            </a:extLst>
          </p:cNvPr>
          <p:cNvSpPr>
            <a:spLocks noGrp="1"/>
          </p:cNvSpPr>
          <p:nvPr>
            <p:ph idx="1"/>
          </p:nvPr>
        </p:nvSpPr>
        <p:spPr>
          <a:xfrm>
            <a:off x="609600" y="1752601"/>
            <a:ext cx="10972800" cy="4855233"/>
          </a:xfrm>
        </p:spPr>
        <p:txBody>
          <a:bodyPr>
            <a:normAutofit fontScale="92500"/>
          </a:bodyPr>
          <a:lstStyle/>
          <a:p>
            <a:pPr marL="114300" indent="0">
              <a:buNone/>
            </a:pPr>
            <a:r>
              <a:rPr lang="pl-PL" sz="1600" dirty="0"/>
              <a:t>Sposoby nabycia obywatelstwa c.d.</a:t>
            </a:r>
          </a:p>
          <a:p>
            <a:pPr marL="114300" indent="0">
              <a:buNone/>
            </a:pPr>
            <a:r>
              <a:rPr lang="pl-PL" sz="1600" b="1" dirty="0"/>
              <a:t>uznanie za obywatela w RP c.d.</a:t>
            </a:r>
          </a:p>
          <a:p>
            <a:pPr algn="just">
              <a:buFont typeface="Wingdings" panose="05000000000000000000" pitchFamily="2" charset="2"/>
              <a:buChar char="§"/>
            </a:pPr>
            <a:r>
              <a:rPr lang="pl-PL" sz="1600" dirty="0"/>
              <a:t>cudzoziemca przebywającego nieprzerwanie i legalnie na terytorium RP co najmniej 10 lat, który spełnia łącznie następujące warunki:</a:t>
            </a:r>
          </a:p>
          <a:p>
            <a:pPr algn="just">
              <a:buFont typeface="Wingdings" panose="05000000000000000000" pitchFamily="2" charset="2"/>
              <a:buChar char="ü"/>
            </a:pPr>
            <a:r>
              <a:rPr lang="pl-PL" sz="1600" dirty="0"/>
              <a:t>posiada zezwolenie na pobyt stały, zezwolenie na pobyt rezydenta długoterminowego UE lub prawo stałego pobytu</a:t>
            </a:r>
          </a:p>
          <a:p>
            <a:pPr algn="just">
              <a:buFont typeface="Wingdings" panose="05000000000000000000" pitchFamily="2" charset="2"/>
              <a:buChar char="ü"/>
            </a:pPr>
            <a:r>
              <a:rPr lang="pl-PL" sz="1600" dirty="0"/>
              <a:t>posiada w RP stabilne i regularne źródło dochodu oraz tytuł prawny do zajmowanego lokalu mieszkalnego</a:t>
            </a:r>
          </a:p>
          <a:p>
            <a:pPr algn="just">
              <a:buFont typeface="Wingdings" panose="05000000000000000000" pitchFamily="2" charset="2"/>
              <a:buChar char="§"/>
            </a:pPr>
            <a:r>
              <a:rPr lang="pl-PL" sz="1600" dirty="0"/>
              <a:t>cudzoziemca przebywającego nieprzerwanie na terytorium RP co najmniej od roku na podstawie zezwolenia na pobyt stały, które uzyskał w związku z polskim pochodzeniem lub posiadaną Kartą Polaka</a:t>
            </a:r>
          </a:p>
          <a:p>
            <a:pPr marL="114300" indent="0" algn="just">
              <a:buNone/>
            </a:pPr>
            <a:r>
              <a:rPr lang="pl-PL" sz="1600" dirty="0"/>
              <a:t>*</a:t>
            </a:r>
            <a:r>
              <a:rPr lang="pl-PL" sz="1400" dirty="0"/>
              <a:t>Karta Polaka – może być przyznana osobie deklarującej przynależność do Narodu Polskiego i spełniającej łącznie następujące warunki:</a:t>
            </a:r>
          </a:p>
          <a:p>
            <a:pPr algn="just">
              <a:buFont typeface="Century Gothic" panose="020B0502020202020204" pitchFamily="34" charset="0"/>
              <a:buChar char="–"/>
            </a:pPr>
            <a:r>
              <a:rPr lang="pl-PL" sz="1400" dirty="0"/>
              <a:t>wykaże swój związek z polskością przez przynajmniej podstawową znajomość języka polskiego, który uważa za język ojczysty, oraz znajomość i kultywowanie polskich tradycji i zwyczajów</a:t>
            </a:r>
          </a:p>
          <a:p>
            <a:pPr algn="just">
              <a:buFont typeface="Century Gothic" panose="020B0502020202020204" pitchFamily="34" charset="0"/>
              <a:buChar char="–"/>
            </a:pPr>
            <a:r>
              <a:rPr lang="pl-PL" sz="1400" dirty="0"/>
              <a:t>w obecności konsula RP lub wojewody albo wyznaczonego przez niego pracownika złoży pisemną deklarację przynależności do Narodu Polskiego</a:t>
            </a:r>
          </a:p>
          <a:p>
            <a:pPr algn="just">
              <a:buFont typeface="Century Gothic" panose="020B0502020202020204" pitchFamily="34" charset="0"/>
              <a:buChar char="–"/>
            </a:pPr>
            <a:r>
              <a:rPr lang="pl-PL" sz="1400" dirty="0"/>
              <a:t>wykaże, że jest narodowości polskiej lub co najmniej jedno z rodziców lub dziadków albo obydwoje pradziadków było narodowości polskiej, albo przedstawi zaświadczenie organizacji polskiej lub polonijnej potwierdzające aktywne zaangażowanie w działalność na rzecz języka i kultury polskiej lub polskiej mniejszości narodowej przez okres co najmniej ostatnich 3 lat</a:t>
            </a:r>
          </a:p>
          <a:p>
            <a:pPr algn="just">
              <a:buFont typeface="Century Gothic" panose="020B0502020202020204" pitchFamily="34" charset="0"/>
              <a:buChar char="–"/>
            </a:pPr>
            <a:r>
              <a:rPr lang="pl-PL" sz="1400" dirty="0"/>
              <a:t>złoży oświadczenie, że ona lub jej wstępni nie repatriowali się lub nie zostali repatriowani z terytorium RP albo PRL, na podstawie umów repatriacyjnych zawartych w latach 1944-1957 </a:t>
            </a:r>
          </a:p>
        </p:txBody>
      </p:sp>
    </p:spTree>
    <p:extLst>
      <p:ext uri="{BB962C8B-B14F-4D97-AF65-F5344CB8AC3E}">
        <p14:creationId xmlns:p14="http://schemas.microsoft.com/office/powerpoint/2010/main" val="2870212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EAC48A-A77F-4A56-B1D6-F4FB91C6C15A}"/>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7A2C3EE7-3633-473A-AA49-9674E24EDF20}"/>
              </a:ext>
            </a:extLst>
          </p:cNvPr>
          <p:cNvSpPr>
            <a:spLocks noGrp="1"/>
          </p:cNvSpPr>
          <p:nvPr>
            <p:ph idx="1"/>
          </p:nvPr>
        </p:nvSpPr>
        <p:spPr>
          <a:xfrm>
            <a:off x="609600" y="1335578"/>
            <a:ext cx="10972800" cy="5301011"/>
          </a:xfrm>
        </p:spPr>
        <p:txBody>
          <a:bodyPr>
            <a:normAutofit fontScale="85000" lnSpcReduction="20000"/>
          </a:bodyPr>
          <a:lstStyle/>
          <a:p>
            <a:pPr marL="114300" indent="0">
              <a:buNone/>
            </a:pPr>
            <a:r>
              <a:rPr lang="pl-PL" sz="1600" dirty="0"/>
              <a:t>Sposoby nabycia obywatelstwa c.d.</a:t>
            </a:r>
          </a:p>
          <a:p>
            <a:pPr marL="114300" indent="0">
              <a:buNone/>
            </a:pPr>
            <a:r>
              <a:rPr lang="pl-PL" sz="1600" dirty="0"/>
              <a:t>uznanie za obywatela w RP c.d.</a:t>
            </a:r>
          </a:p>
          <a:p>
            <a:pPr marL="114300" indent="0" algn="just">
              <a:buNone/>
            </a:pPr>
            <a:r>
              <a:rPr lang="pl-PL" sz="1600" dirty="0"/>
              <a:t>dodatkowo – cudzoziemiec ubiegający się o uznanie za obywatela RP musi posiadać znajomość języka polskiego potwierdzoną urzędowym poświadczeniem, na poziomie biegłości językowej co najmniej B1, świadectwem ukończenia szkoły w RP lub świadectwem ukończenia szkoły za granicą z wykładowym językiem polskim</a:t>
            </a:r>
          </a:p>
          <a:p>
            <a:pPr marL="114300" indent="0" algn="just">
              <a:buNone/>
            </a:pPr>
            <a:r>
              <a:rPr lang="pl-PL" sz="1600" dirty="0"/>
              <a:t>Decyzję o uznaniu za obywatela RP wydaje </a:t>
            </a:r>
            <a:r>
              <a:rPr lang="pl-PL" sz="1600" b="1" dirty="0"/>
              <a:t>wojewoda</a:t>
            </a:r>
          </a:p>
          <a:p>
            <a:pPr algn="just">
              <a:buFont typeface="Wingdings" panose="05000000000000000000" pitchFamily="2" charset="2"/>
              <a:buChar char="Ø"/>
            </a:pPr>
            <a:r>
              <a:rPr lang="pl-PL" sz="1600" b="1" dirty="0"/>
              <a:t>zamążpójście</a:t>
            </a:r>
          </a:p>
          <a:p>
            <a:pPr marL="114300" indent="0" algn="just">
              <a:buNone/>
            </a:pPr>
            <a:r>
              <a:rPr lang="pl-PL" sz="1600" dirty="0"/>
              <a:t>obywatelstwo nabywane w myśl zasady – „żona idzie za mężem”</a:t>
            </a:r>
          </a:p>
          <a:p>
            <a:pPr marL="114300" indent="0" algn="just">
              <a:buNone/>
            </a:pPr>
            <a:r>
              <a:rPr lang="pl-PL" sz="1600" dirty="0"/>
              <a:t>art. 5 ustawy o obywatelstwie polskim – zawarcie związku małżeńskiego przez obywatela polskiego z osobą niebędącą obywatelem polskim nie powoduje zmian w obywatelstwie małżonków</a:t>
            </a:r>
          </a:p>
          <a:p>
            <a:pPr algn="just">
              <a:buFont typeface="Wingdings" panose="05000000000000000000" pitchFamily="2" charset="2"/>
              <a:buChar char="Ø"/>
            </a:pPr>
            <a:r>
              <a:rPr lang="pl-PL" sz="1600" b="1" dirty="0"/>
              <a:t>reintegracja</a:t>
            </a:r>
          </a:p>
          <a:p>
            <a:pPr marL="114300" indent="0" algn="just">
              <a:buNone/>
            </a:pPr>
            <a:r>
              <a:rPr lang="pl-PL" sz="1600" dirty="0"/>
              <a:t>odzyskanie obywatelstwa poprzedniego</a:t>
            </a:r>
          </a:p>
          <a:p>
            <a:pPr marL="114300" indent="0" algn="just">
              <a:buNone/>
            </a:pPr>
            <a:r>
              <a:rPr lang="pl-PL" sz="1600" dirty="0"/>
              <a:t>RP – możliwość przywrócenia obywatelstwa polskiego na wniosek cudzoziemca, który utracił obywatelstwo na skutek:</a:t>
            </a:r>
          </a:p>
          <a:p>
            <a:pPr algn="just">
              <a:buFont typeface="Wingdings" panose="05000000000000000000" pitchFamily="2" charset="2"/>
              <a:buChar char="§"/>
            </a:pPr>
            <a:r>
              <a:rPr lang="pl-PL" sz="1600" dirty="0"/>
              <a:t>nabycia obcego obywatelstwa</a:t>
            </a:r>
          </a:p>
          <a:p>
            <a:pPr algn="just">
              <a:buFont typeface="Wingdings" panose="05000000000000000000" pitchFamily="2" charset="2"/>
              <a:buChar char="§"/>
            </a:pPr>
            <a:r>
              <a:rPr lang="pl-PL" sz="1600" dirty="0"/>
              <a:t>przyjęcia urzędu publicznego lub wstąpienia do służby wojskowej w państwie obcym bez zgody właściwego wojewody</a:t>
            </a:r>
          </a:p>
          <a:p>
            <a:pPr algn="just">
              <a:buFont typeface="Wingdings" panose="05000000000000000000" pitchFamily="2" charset="2"/>
              <a:buChar char="§"/>
            </a:pPr>
            <a:r>
              <a:rPr lang="pl-PL" sz="1600" dirty="0"/>
              <a:t>naruszenia obowiązku wierności wobec Państwa Polskiego</a:t>
            </a:r>
          </a:p>
          <a:p>
            <a:pPr algn="just">
              <a:buFont typeface="Wingdings" panose="05000000000000000000" pitchFamily="2" charset="2"/>
              <a:buChar char="§"/>
            </a:pPr>
            <a:r>
              <a:rPr lang="pl-PL" sz="1600" dirty="0"/>
              <a:t>działania na szkodę żywotnych interesów PRL</a:t>
            </a:r>
          </a:p>
          <a:p>
            <a:pPr algn="just">
              <a:buFont typeface="Wingdings" panose="05000000000000000000" pitchFamily="2" charset="2"/>
              <a:buChar char="§"/>
            </a:pPr>
            <a:r>
              <a:rPr lang="pl-PL" sz="1600" dirty="0"/>
              <a:t>nielegalnego opuszczenia obszaru Państwa Polskiego po dniu 9 maja 1945 r.</a:t>
            </a:r>
          </a:p>
          <a:p>
            <a:pPr algn="just">
              <a:buFont typeface="Wingdings" panose="05000000000000000000" pitchFamily="2" charset="2"/>
              <a:buChar char="§"/>
            </a:pPr>
            <a:r>
              <a:rPr lang="pl-PL" sz="1600" dirty="0"/>
              <a:t>odmowy powrotu do Polski na wezwanie właściwego organu państwowego</a:t>
            </a:r>
          </a:p>
          <a:p>
            <a:pPr algn="just">
              <a:buFont typeface="Wingdings" panose="05000000000000000000" pitchFamily="2" charset="2"/>
              <a:buChar char="§"/>
            </a:pPr>
            <a:r>
              <a:rPr lang="pl-PL" sz="1600" dirty="0"/>
              <a:t>uchylania się od obowiązku wojskowego</a:t>
            </a:r>
          </a:p>
          <a:p>
            <a:pPr algn="just">
              <a:buFont typeface="Wingdings" panose="05000000000000000000" pitchFamily="2" charset="2"/>
              <a:buChar char="§"/>
            </a:pPr>
            <a:r>
              <a:rPr lang="pl-PL" sz="1600" dirty="0"/>
              <a:t>skazania za granicą za zbrodnię pospolitą lub bycie recydywistą</a:t>
            </a:r>
          </a:p>
          <a:p>
            <a:pPr marL="114300" indent="0" algn="just">
              <a:buNone/>
            </a:pPr>
            <a:r>
              <a:rPr lang="pl-PL" sz="1600" dirty="0"/>
              <a:t>Przywrócenie obywatelstwa polskiego następuje w drodze decyzji </a:t>
            </a:r>
            <a:r>
              <a:rPr lang="pl-PL" sz="1600" b="1" dirty="0"/>
              <a:t>ministra właściwego do spraw wewnętrznych.</a:t>
            </a:r>
          </a:p>
          <a:p>
            <a:pPr marL="114300" indent="0" algn="just">
              <a:buNone/>
            </a:pPr>
            <a:r>
              <a:rPr lang="pl-PL" sz="1600" dirty="0"/>
              <a:t>*minister przed wydaniem decyzji zasięga opinii Komendanta Głównego Policji, Szefa ABW lub innych organów</a:t>
            </a:r>
          </a:p>
          <a:p>
            <a:pPr marL="114300" indent="0" algn="just">
              <a:buNone/>
            </a:pPr>
            <a:r>
              <a:rPr lang="pl-PL" sz="1600" dirty="0"/>
              <a:t>**obecnie: służba w obcym wojsku – zgoda Ministra Obrony Narodowej; podjęcie służby bez zgody – zagrożenie karą pozbawienia wolności od 3 miesięcy do 5 lat </a:t>
            </a:r>
          </a:p>
        </p:txBody>
      </p:sp>
    </p:spTree>
    <p:extLst>
      <p:ext uri="{BB962C8B-B14F-4D97-AF65-F5344CB8AC3E}">
        <p14:creationId xmlns:p14="http://schemas.microsoft.com/office/powerpoint/2010/main" val="271681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0DC486-78FD-4A72-B63D-49B72ABD58E5}"/>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3C2EED1E-02B9-44E3-8AE4-AC5FAB95DB81}"/>
              </a:ext>
            </a:extLst>
          </p:cNvPr>
          <p:cNvSpPr>
            <a:spLocks noGrp="1"/>
          </p:cNvSpPr>
          <p:nvPr>
            <p:ph idx="1"/>
          </p:nvPr>
        </p:nvSpPr>
        <p:spPr>
          <a:xfrm>
            <a:off x="609600" y="1752601"/>
            <a:ext cx="10972800" cy="4935746"/>
          </a:xfrm>
        </p:spPr>
        <p:txBody>
          <a:bodyPr>
            <a:normAutofit fontScale="92500" lnSpcReduction="20000"/>
          </a:bodyPr>
          <a:lstStyle/>
          <a:p>
            <a:pPr marL="114300" indent="0">
              <a:buNone/>
            </a:pPr>
            <a:r>
              <a:rPr lang="pl-PL" sz="1600" dirty="0"/>
              <a:t>Sposoby nabycia obywatelstwa c.d.</a:t>
            </a:r>
          </a:p>
          <a:p>
            <a:pPr>
              <a:buFont typeface="Wingdings" panose="05000000000000000000" pitchFamily="2" charset="2"/>
              <a:buChar char="Ø"/>
            </a:pPr>
            <a:r>
              <a:rPr lang="pl-PL" sz="1600" b="1" dirty="0"/>
              <a:t>adopcja </a:t>
            </a:r>
          </a:p>
          <a:p>
            <a:pPr marL="114300" indent="0">
              <a:buNone/>
            </a:pPr>
            <a:r>
              <a:rPr lang="pl-PL" sz="1600" dirty="0"/>
              <a:t>adoptowany uzyskuje obywatelstwo adoptującego</a:t>
            </a:r>
          </a:p>
          <a:p>
            <a:pPr marL="114300" indent="0">
              <a:buNone/>
            </a:pPr>
            <a:r>
              <a:rPr lang="pl-PL" sz="1600" dirty="0"/>
              <a:t>RP – art. 16 ustawy o obywatelstwie polskim</a:t>
            </a:r>
          </a:p>
          <a:p>
            <a:pPr marL="114300" indent="0" algn="just">
              <a:buNone/>
            </a:pPr>
            <a:r>
              <a:rPr lang="pl-PL" sz="1600" dirty="0"/>
              <a:t>Małoletni cudzoziemiec, przysposobiony przez osobę lub osoby posiadające obywatelstwo polskie, nabywa obywatelstwo polskie, jeżeli przysposobienie pełne nastąpiło przed ukończeniem przez niego 16 lat. W tym przypadku przyjmuje się, że małoletni cudzoziemiec nabył obywatelstwo polskie z dniem urodzenia.</a:t>
            </a:r>
          </a:p>
          <a:p>
            <a:pPr>
              <a:buFont typeface="Wingdings" panose="05000000000000000000" pitchFamily="2" charset="2"/>
              <a:buChar char="Ø"/>
            </a:pPr>
            <a:r>
              <a:rPr lang="pl-PL" sz="1600" b="1" dirty="0"/>
              <a:t>repatriacja</a:t>
            </a:r>
          </a:p>
          <a:p>
            <a:pPr marL="114300" indent="0" algn="just">
              <a:buNone/>
            </a:pPr>
            <a:r>
              <a:rPr lang="pl-PL" sz="1600" dirty="0"/>
              <a:t>obywatelstwo z mocy prawa uzyskują osoby przybywające na terytorium państwa z zamiarem osiedlenia się na stałe, pod warunkiem, że posiadają określoną narodowość lub pochodzenie</a:t>
            </a:r>
          </a:p>
          <a:p>
            <a:pPr marL="114300" indent="0">
              <a:buNone/>
            </a:pPr>
            <a:r>
              <a:rPr lang="pl-PL" sz="1600" dirty="0"/>
              <a:t>RP – ustawa z dnia 9 listopada 2000 r. o repatriacji</a:t>
            </a:r>
          </a:p>
          <a:p>
            <a:pPr marL="114300" indent="0" algn="just">
              <a:buNone/>
            </a:pPr>
            <a:r>
              <a:rPr lang="pl-PL" sz="1600" b="1" dirty="0"/>
              <a:t>repatriant</a:t>
            </a:r>
            <a:r>
              <a:rPr lang="pl-PL" sz="1600" dirty="0"/>
              <a:t> – osoba, która przybyła do RP na podstawie wizy krajowej wydanej w celu repatriacji z zamiarem osiedlenia się na stałe</a:t>
            </a:r>
          </a:p>
          <a:p>
            <a:pPr marL="114300" indent="0" algn="just">
              <a:buNone/>
            </a:pPr>
            <a:r>
              <a:rPr lang="pl-PL" sz="1600" b="1" dirty="0"/>
              <a:t>nabycie obywatelstwa polskiego </a:t>
            </a:r>
            <a:r>
              <a:rPr lang="pl-PL" sz="1600" dirty="0"/>
              <a:t>– osoba przybywająca do RP na podstawie wizy krajowej w celu repatriacji nabywa obywatelstwo polskie z mocy prawa z dniem przekroczenia granicy RP</a:t>
            </a:r>
          </a:p>
          <a:p>
            <a:pPr marL="114300" indent="0" algn="just">
              <a:buNone/>
            </a:pPr>
            <a:r>
              <a:rPr lang="pl-PL" sz="1400" dirty="0"/>
              <a:t>osoba polskiego pochodzenia – osoba deklarująca narodowość polską i spełniająca łącznie następujące warunki:</a:t>
            </a:r>
          </a:p>
          <a:p>
            <a:pPr algn="just">
              <a:buFont typeface="Wingdings" panose="05000000000000000000" pitchFamily="2" charset="2"/>
              <a:buChar char="§"/>
            </a:pPr>
            <a:r>
              <a:rPr lang="pl-PL" sz="1400" dirty="0"/>
              <a:t>co najmniej jedno z jej rodziców lub dziadków albo dwoje pradziadków było narodowości polskiej (warunek spełniony, jeżeli co najmniej jedno z rodziców lub dziadków albo dwoje pradziadków wnioskodawcy potwierdziło swoją przynależność do Narodu Polskiego przez, w szczególności, pielęgnowanie polskich tradycji i zwyczajów)</a:t>
            </a:r>
          </a:p>
          <a:p>
            <a:pPr algn="just">
              <a:buFont typeface="Wingdings" panose="05000000000000000000" pitchFamily="2" charset="2"/>
              <a:buChar char="§"/>
            </a:pPr>
            <a:r>
              <a:rPr lang="pl-PL" sz="1400" dirty="0"/>
              <a:t>wykaże ona swój związek z polskością</a:t>
            </a:r>
          </a:p>
          <a:p>
            <a:pPr marL="114300" indent="0" algn="just">
              <a:buNone/>
            </a:pPr>
            <a:r>
              <a:rPr lang="pl-PL" sz="1400" dirty="0"/>
              <a:t>Decyzję w sprawie stwierdzenia polskiego pochodzenia wydaje konsul na podstawie wniosku osoby ubiegającej się o wydanie wizy krajowej w celu repatriacji albo ubiegającej się o uznanie za repatrianta</a:t>
            </a:r>
          </a:p>
          <a:p>
            <a:pPr marL="114300" indent="0" algn="just">
              <a:buNone/>
            </a:pPr>
            <a:r>
              <a:rPr lang="pl-PL" sz="1600" b="1" dirty="0"/>
              <a:t>wizę krajową w celu repatriacji wydaje konsul</a:t>
            </a:r>
          </a:p>
        </p:txBody>
      </p:sp>
    </p:spTree>
    <p:extLst>
      <p:ext uri="{BB962C8B-B14F-4D97-AF65-F5344CB8AC3E}">
        <p14:creationId xmlns:p14="http://schemas.microsoft.com/office/powerpoint/2010/main" val="24753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dirty="0"/>
              <a:t>Sposoby nabycia obywatelstwa c.d.</a:t>
            </a:r>
          </a:p>
          <a:p>
            <a:pPr>
              <a:buFont typeface="Wingdings" panose="05000000000000000000" pitchFamily="2" charset="2"/>
              <a:buChar char="Ø"/>
            </a:pPr>
            <a:r>
              <a:rPr lang="pl-PL" sz="1600" b="1" dirty="0"/>
              <a:t>opcja</a:t>
            </a:r>
          </a:p>
          <a:p>
            <a:pPr marL="114300" indent="0">
              <a:buNone/>
            </a:pPr>
            <a:r>
              <a:rPr lang="pl-PL" sz="1600" dirty="0"/>
              <a:t>prawo wyboru obywatelstwa jednego z państw</a:t>
            </a:r>
          </a:p>
          <a:p>
            <a:pPr marL="114300" indent="0" algn="just">
              <a:buNone/>
            </a:pPr>
            <a:r>
              <a:rPr lang="pl-PL" sz="1600" dirty="0"/>
              <a:t>dotyczy głównie osób zawierających związek małżeński z cudzoziemcem i osób objętych zmianami terytorialnymi</a:t>
            </a:r>
          </a:p>
        </p:txBody>
      </p:sp>
    </p:spTree>
    <p:extLst>
      <p:ext uri="{BB962C8B-B14F-4D97-AF65-F5344CB8AC3E}">
        <p14:creationId xmlns:p14="http://schemas.microsoft.com/office/powerpoint/2010/main" val="344012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a:xfrm>
            <a:off x="609600" y="1752601"/>
            <a:ext cx="10972800" cy="4625760"/>
          </a:xfrm>
        </p:spPr>
        <p:txBody>
          <a:bodyPr>
            <a:normAutofit/>
          </a:bodyPr>
          <a:lstStyle/>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lgn="just">
              <a:buFont typeface="Wingdings" panose="05000000000000000000" pitchFamily="2" charset="2"/>
              <a:buChar char="Ø"/>
            </a:pPr>
            <a:r>
              <a:rPr lang="pl-PL" altLang="pl-PL" sz="1600" dirty="0"/>
              <a:t>istota opieki dyplomatycznej wiąże się z podstawową zasadą prawa międzynarodowego - ponoszeniem odpowiedzialności przez państwa za naruszenia prawa międzynarodowego</a:t>
            </a:r>
          </a:p>
          <a:p>
            <a:pPr algn="just">
              <a:buFont typeface="Wingdings" panose="05000000000000000000" pitchFamily="2" charset="2"/>
              <a:buChar char="Ø"/>
            </a:pPr>
            <a:r>
              <a:rPr lang="pl-PL" altLang="pl-PL" sz="1600" dirty="0"/>
              <a:t>skutkami naruszeń prawa międzynarodowego mogą być dotknięte osoby fizyczne lub prawne</a:t>
            </a:r>
          </a:p>
          <a:p>
            <a:pPr marL="114300" indent="0" algn="just">
              <a:buNone/>
            </a:pPr>
            <a:r>
              <a:rPr lang="pl-PL" altLang="pl-PL" sz="1600" dirty="0"/>
              <a:t>*zasadniczo osoby te nie mają możliwości samodzielnego wnoszenia roszczeń przeciwko państwom na płaszczyźnie międzynarodowej</a:t>
            </a:r>
          </a:p>
          <a:p>
            <a:pPr algn="just">
              <a:buFont typeface="Wingdings" panose="05000000000000000000" pitchFamily="2" charset="2"/>
              <a:buChar char="Ø"/>
            </a:pPr>
            <a:r>
              <a:rPr lang="pl-PL" altLang="pl-PL" sz="1600" dirty="0"/>
              <a:t>działania mające na celu pociągnięcie do odpowiedzialności państwa dopuszczającego się aktu międzynarodowo bezprawnego mogą być jednak podejmowane przez inne państwo, jeśli ofiarą naruszenia jest jego obywatel lub osoba prawna posiadająca jego przynależność państwową (</a:t>
            </a:r>
            <a:r>
              <a:rPr lang="pl-PL" altLang="pl-PL" sz="1600" i="1" dirty="0" err="1"/>
              <a:t>nationality</a:t>
            </a:r>
            <a:r>
              <a:rPr lang="pl-PL" altLang="pl-PL" sz="1600" dirty="0"/>
              <a:t>)</a:t>
            </a:r>
          </a:p>
          <a:p>
            <a:pPr algn="just">
              <a:buFont typeface="Wingdings" panose="05000000000000000000" pitchFamily="2" charset="2"/>
              <a:buChar char="Ø"/>
            </a:pPr>
            <a:endParaRPr lang="pl-PL" sz="1600" dirty="0"/>
          </a:p>
          <a:p>
            <a:pPr marL="114300" indent="0" algn="just">
              <a:buNone/>
            </a:pPr>
            <a:r>
              <a:rPr lang="pl-PL" sz="1600" b="1" dirty="0"/>
              <a:t>opieka dyplomatyczna</a:t>
            </a:r>
          </a:p>
          <a:p>
            <a:pPr marL="114300" indent="0" algn="just">
              <a:buNone/>
            </a:pPr>
            <a:r>
              <a:rPr lang="pl-PL" altLang="pl-PL" sz="1600" dirty="0"/>
              <a:t>polega na występowaniu przez państwo wobec drugiego państwa, wyrządzającego szkodę jego obywatelowi lub osobie prawnej posiadającej jego przynależność państwową</a:t>
            </a:r>
            <a:r>
              <a:rPr lang="pl-PL" sz="1600" dirty="0"/>
              <a:t> </a:t>
            </a:r>
            <a:endParaRPr lang="pl-PL" sz="1600" b="1" dirty="0"/>
          </a:p>
        </p:txBody>
      </p:sp>
    </p:spTree>
    <p:extLst>
      <p:ext uri="{BB962C8B-B14F-4D97-AF65-F5344CB8AC3E}">
        <p14:creationId xmlns:p14="http://schemas.microsoft.com/office/powerpoint/2010/main" val="176412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dirty="0"/>
              <a:t>Podstawa prawna opieki dyplomatycznej</a:t>
            </a:r>
          </a:p>
          <a:p>
            <a:pPr algn="just">
              <a:buFont typeface="Wingdings" panose="05000000000000000000" pitchFamily="2" charset="2"/>
              <a:buChar char="Ø"/>
            </a:pPr>
            <a:r>
              <a:rPr lang="pl-PL" altLang="pl-PL" sz="1600" dirty="0"/>
              <a:t>prawo państwa do sprawowania opieki dyplomatycznej i zasady jej wykonywania były wielokrotnie przedmiotem orzeczeń sądów międzynarodowych; ponadto występuje bogata praktyka państw w tym zakresie, co pozwala na stwierdzenie, że wykształciły się normy zwyczajowe dotyczące tej instytucji</a:t>
            </a:r>
          </a:p>
          <a:p>
            <a:pPr algn="just">
              <a:buFont typeface="Wingdings" panose="05000000000000000000" pitchFamily="2" charset="2"/>
              <a:buChar char="Ø"/>
            </a:pPr>
            <a:r>
              <a:rPr lang="pl-PL" altLang="pl-PL" sz="1600" dirty="0"/>
              <a:t>w 2006 r. Komisja Prawa Międzynarodowego zakończyła prace kodyfikacyjne nad projektem artykułów na temat opieki dyplomatycznej – przedstawione zostały na 58 sesji (sprawozdanie Komisji Prawa Międzynarodowego z roku 2006)</a:t>
            </a:r>
          </a:p>
          <a:p>
            <a:pPr algn="just">
              <a:buFont typeface="Wingdings" panose="05000000000000000000" pitchFamily="2" charset="2"/>
              <a:buChar char="Ø"/>
            </a:pPr>
            <a:endParaRPr lang="pl-PL" sz="1600" dirty="0"/>
          </a:p>
          <a:p>
            <a:pPr marL="114300" indent="0" algn="just">
              <a:buNone/>
            </a:pPr>
            <a:r>
              <a:rPr lang="pl-PL" sz="1600" dirty="0"/>
              <a:t>*https://legal.un.org/ilc/reports/2006/english/chp4.pdf</a:t>
            </a:r>
          </a:p>
          <a:p>
            <a:pPr marL="114300" indent="0" algn="just">
              <a:buNone/>
            </a:pPr>
            <a:r>
              <a:rPr lang="pl-PL" sz="1600" dirty="0"/>
              <a:t>https://legal.un.org/ilc/reports/2006/french/chp4.pdf</a:t>
            </a:r>
          </a:p>
        </p:txBody>
      </p:sp>
    </p:spTree>
    <p:extLst>
      <p:ext uri="{BB962C8B-B14F-4D97-AF65-F5344CB8AC3E}">
        <p14:creationId xmlns:p14="http://schemas.microsoft.com/office/powerpoint/2010/main" val="315128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2096</Words>
  <Application>Microsoft Office PowerPoint</Application>
  <PresentationFormat>Panoramiczny</PresentationFormat>
  <Paragraphs>162</Paragraphs>
  <Slides>15</Slides>
  <Notes>4</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15</vt:i4>
      </vt:variant>
    </vt:vector>
  </HeadingPairs>
  <TitlesOfParts>
    <vt:vector size="21" baseType="lpstr">
      <vt:lpstr>Aptos</vt:lpstr>
      <vt:lpstr>Arial</vt:lpstr>
      <vt:lpstr>Book Antiqua</vt:lpstr>
      <vt:lpstr>Century Gothic</vt:lpstr>
      <vt:lpstr>Wingdings</vt:lpstr>
      <vt:lpstr>Apteka</vt:lpstr>
      <vt:lpstr>Prawo międzynarodowe publiczne</vt:lpstr>
      <vt:lpstr>Ludność państwa</vt:lpstr>
      <vt:lpstr>Ludność państwa</vt:lpstr>
      <vt:lpstr>Ludność państwa</vt:lpstr>
      <vt:lpstr>Ludność państwa</vt:lpstr>
      <vt:lpstr>Ludność państwa</vt:lpstr>
      <vt:lpstr>Ludność państwa</vt:lpstr>
      <vt:lpstr>Ludność państwa opieka dyplomatyczna</vt:lpstr>
      <vt:lpstr>Ludność państwa opieka dyplomatyczna</vt:lpstr>
      <vt:lpstr>Ludność państwa opieka dyplomatyczna</vt:lpstr>
      <vt:lpstr>Ludność państwa opieka dyplomatyczna</vt:lpstr>
      <vt:lpstr>Ludność państwa opieka dyplomatyczna</vt:lpstr>
      <vt:lpstr>Ludność państwa opieka dyplomatyczna</vt:lpstr>
      <vt:lpstr>Ludność państwa</vt:lpstr>
      <vt:lpstr>Ludność państwa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2024-04-14T15:21:36Z</dcterms:created>
  <dcterms:modified xsi:type="dcterms:W3CDTF">2024-04-14T15:22:50Z</dcterms:modified>
</cp:coreProperties>
</file>