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57" r:id="rId3"/>
    <p:sldId id="358" r:id="rId4"/>
    <p:sldId id="359" r:id="rId5"/>
    <p:sldId id="360" r:id="rId6"/>
    <p:sldId id="453" r:id="rId7"/>
    <p:sldId id="446" r:id="rId8"/>
    <p:sldId id="448" r:id="rId9"/>
    <p:sldId id="361" r:id="rId10"/>
    <p:sldId id="362" r:id="rId11"/>
    <p:sldId id="363" r:id="rId12"/>
    <p:sldId id="364" r:id="rId13"/>
    <p:sldId id="326" r:id="rId14"/>
    <p:sldId id="327" r:id="rId15"/>
    <p:sldId id="328" r:id="rId16"/>
    <p:sldId id="329" r:id="rId17"/>
    <p:sldId id="330" r:id="rId18"/>
    <p:sldId id="449" r:id="rId19"/>
    <p:sldId id="450" r:id="rId20"/>
    <p:sldId id="451" r:id="rId21"/>
    <p:sldId id="452" r:id="rId22"/>
    <p:sldId id="331" r:id="rId23"/>
    <p:sldId id="332" r:id="rId24"/>
    <p:sldId id="336"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42480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9634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849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0896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04496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9283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1337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84835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7642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170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6828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18.04.2024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09642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7-1221</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C594A6-870F-456B-BA63-B0E6A79707E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5CE008E-C072-4EEA-8474-866C7AC498A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Status cudzoziemców zależy od:</a:t>
            </a:r>
          </a:p>
          <a:p>
            <a:pPr>
              <a:buFont typeface="Wingdings" panose="05000000000000000000" pitchFamily="2" charset="2"/>
              <a:buChar char="Ø"/>
            </a:pPr>
            <a:r>
              <a:rPr lang="pl-PL" sz="1600" dirty="0"/>
              <a:t>zobowiązań międzynarodowych państwa</a:t>
            </a:r>
          </a:p>
          <a:p>
            <a:pPr algn="just">
              <a:buFont typeface="Wingdings" panose="05000000000000000000" pitchFamily="2" charset="2"/>
              <a:buChar char="Ø"/>
            </a:pPr>
            <a:r>
              <a:rPr lang="pl-PL" sz="1600" dirty="0"/>
              <a:t>tego, czy cudzoziemiec posiada status specjalny (np. przedstawiciele dyplomatyczni lub konsularni, uchodźcy)</a:t>
            </a:r>
          </a:p>
          <a:p>
            <a:pPr algn="just">
              <a:buFont typeface="Wingdings" panose="05000000000000000000" pitchFamily="2" charset="2"/>
              <a:buChar char="Ø"/>
            </a:pPr>
            <a:r>
              <a:rPr lang="pl-PL" sz="1600" dirty="0"/>
              <a:t>tego, czy cudzoziemiec na stałe przebywa w danym państwie</a:t>
            </a:r>
          </a:p>
          <a:p>
            <a:pPr algn="just">
              <a:buFont typeface="Wingdings" panose="05000000000000000000" pitchFamily="2" charset="2"/>
              <a:buChar char="Ø"/>
            </a:pPr>
            <a:r>
              <a:rPr lang="pl-PL" sz="1600" dirty="0"/>
              <a:t>podstawy przekroczenia granicy państwowej</a:t>
            </a:r>
          </a:p>
        </p:txBody>
      </p:sp>
    </p:spTree>
    <p:extLst>
      <p:ext uri="{BB962C8B-B14F-4D97-AF65-F5344CB8AC3E}">
        <p14:creationId xmlns:p14="http://schemas.microsoft.com/office/powerpoint/2010/main" val="325186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3F2F81-0229-4AB6-9581-C3D859EACCC3}"/>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C5AA0B2F-B447-4073-AE2B-92366067E058}"/>
              </a:ext>
            </a:extLst>
          </p:cNvPr>
          <p:cNvSpPr>
            <a:spLocks noGrp="1"/>
          </p:cNvSpPr>
          <p:nvPr>
            <p:ph idx="1"/>
          </p:nvPr>
        </p:nvSpPr>
        <p:spPr/>
        <p:txBody>
          <a:bodyPr>
            <a:normAutofit/>
          </a:bodyPr>
          <a:lstStyle/>
          <a:p>
            <a:pPr marL="114300" indent="0">
              <a:buNone/>
            </a:pPr>
            <a:r>
              <a:rPr lang="pl-PL" sz="1600" dirty="0"/>
              <a:t>systemy traktowania cudzoziemców</a:t>
            </a:r>
          </a:p>
          <a:p>
            <a:pPr>
              <a:buFont typeface="Wingdings" panose="05000000000000000000" pitchFamily="2" charset="2"/>
              <a:buChar char="Ø"/>
            </a:pPr>
            <a:r>
              <a:rPr lang="pl-PL" sz="1600" b="1" dirty="0"/>
              <a:t>traktowanie narodowe</a:t>
            </a:r>
          </a:p>
          <a:p>
            <a:pPr marL="114300" indent="0" algn="just">
              <a:buNone/>
            </a:pPr>
            <a:r>
              <a:rPr lang="pl-PL" sz="1600" dirty="0"/>
              <a:t>równouprawnienie cudzoziemców z własnymi obywatelami – przyznanie cudzoziemcom takiego samego zakresu praw cywilnych, jaki przysługuje obywatelom</a:t>
            </a:r>
          </a:p>
          <a:p>
            <a:pPr>
              <a:buFont typeface="Wingdings" panose="05000000000000000000" pitchFamily="2" charset="2"/>
              <a:buChar char="Ø"/>
            </a:pPr>
            <a:r>
              <a:rPr lang="pl-PL" sz="1600" b="1" dirty="0"/>
              <a:t>traktowanie specjalne</a:t>
            </a:r>
          </a:p>
          <a:p>
            <a:pPr marL="114300" indent="0" algn="just">
              <a:buNone/>
            </a:pPr>
            <a:r>
              <a:rPr lang="pl-PL" sz="1600" dirty="0"/>
              <a:t>przyznanie cudzoziemcom ściśle określonych praw albo zrównanie cudzoziemców z obywatelami, ale tylko w konkretnych dziedzinach</a:t>
            </a:r>
          </a:p>
          <a:p>
            <a:pPr>
              <a:buFont typeface="Wingdings" panose="05000000000000000000" pitchFamily="2" charset="2"/>
              <a:buChar char="Ø"/>
            </a:pPr>
            <a:r>
              <a:rPr lang="pl-PL" sz="1600" b="1" dirty="0"/>
              <a:t>traktowanie w sposób najbardziej uprzywilejowany</a:t>
            </a:r>
          </a:p>
          <a:p>
            <a:pPr marL="114300" indent="0" algn="just">
              <a:buNone/>
            </a:pPr>
            <a:r>
              <a:rPr lang="pl-PL" sz="1600" dirty="0"/>
              <a:t>przyznanie obywatelom danego państwa praw, jakie uzyskali lub uzyskają obywatele państwa trzeciego, najbardziej uprzywilejowanego w danej dziedzinie</a:t>
            </a:r>
          </a:p>
          <a:p>
            <a:pPr marL="114300" indent="0" algn="just">
              <a:buNone/>
            </a:pPr>
            <a:endParaRPr lang="pl-PL" sz="1600" dirty="0"/>
          </a:p>
          <a:p>
            <a:pPr marL="114300" indent="0" algn="just">
              <a:buNone/>
            </a:pPr>
            <a:endParaRPr lang="pl-PL" sz="1600" dirty="0"/>
          </a:p>
          <a:p>
            <a:pPr marL="114300" indent="0" algn="just">
              <a:buNone/>
            </a:pPr>
            <a:r>
              <a:rPr lang="pl-PL" sz="1600" b="1" dirty="0"/>
              <a:t>zasada wzajemności</a:t>
            </a:r>
          </a:p>
        </p:txBody>
      </p:sp>
    </p:spTree>
    <p:extLst>
      <p:ext uri="{BB962C8B-B14F-4D97-AF65-F5344CB8AC3E}">
        <p14:creationId xmlns:p14="http://schemas.microsoft.com/office/powerpoint/2010/main" val="423125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20361-87E2-4FC9-997D-B5B26974418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1E92B1A6-41BE-4A6F-937F-26967F03D71F}"/>
              </a:ext>
            </a:extLst>
          </p:cNvPr>
          <p:cNvSpPr>
            <a:spLocks noGrp="1"/>
          </p:cNvSpPr>
          <p:nvPr>
            <p:ph idx="1"/>
          </p:nvPr>
        </p:nvSpPr>
        <p:spPr>
          <a:xfrm>
            <a:off x="609600" y="1752601"/>
            <a:ext cx="10972800" cy="4866735"/>
          </a:xfrm>
        </p:spPr>
        <p:txBody>
          <a:bodyPr>
            <a:normAutofit fontScale="92500" lnSpcReduction="20000"/>
          </a:bodyPr>
          <a:lstStyle/>
          <a:p>
            <a:pPr marL="114300" indent="0">
              <a:buNone/>
            </a:pPr>
            <a:r>
              <a:rPr lang="pl-PL" sz="1600" b="1" dirty="0"/>
              <a:t>wydalenie cudzoziemca</a:t>
            </a:r>
          </a:p>
          <a:p>
            <a:pPr marL="114300" indent="0" algn="just">
              <a:buNone/>
            </a:pPr>
            <a:r>
              <a:rPr lang="pl-PL" sz="1600" dirty="0"/>
              <a:t>każde państwo posiada prawo wydalenia lub deportacji (przymusowego odstawienia do granicy) cudzoziemca, który naruszył prawo danego państwa lub którego dalszy pobyt zagraża bezpieczeństwu albo interesom państwa</a:t>
            </a:r>
          </a:p>
          <a:p>
            <a:pPr marL="114300" indent="0" algn="just">
              <a:buNone/>
            </a:pPr>
            <a:endParaRPr lang="pl-PL" sz="1600" dirty="0"/>
          </a:p>
          <a:p>
            <a:pPr marL="114300" indent="0" algn="just">
              <a:buNone/>
            </a:pPr>
            <a:r>
              <a:rPr lang="pl-PL" sz="1600" dirty="0"/>
              <a:t>możliwość wydalenia cudzoziemca:</a:t>
            </a:r>
          </a:p>
          <a:p>
            <a:pPr algn="just">
              <a:buFont typeface="Wingdings" panose="05000000000000000000" pitchFamily="2" charset="2"/>
              <a:buChar char="Ø"/>
            </a:pPr>
            <a:r>
              <a:rPr lang="pl-PL" sz="1600" dirty="0"/>
              <a:t>gdy cudzoziemiec przebywa lub przebywał na terytorium RP bez ważnej wizy lub innego ważnego dokumentu uprawniającego go do wjazdu i pobytu</a:t>
            </a:r>
          </a:p>
          <a:p>
            <a:pPr algn="just">
              <a:buFont typeface="Wingdings" panose="05000000000000000000" pitchFamily="2" charset="2"/>
              <a:buChar char="Ø"/>
            </a:pPr>
            <a:r>
              <a:rPr lang="pl-PL" sz="1600" dirty="0"/>
              <a:t>wykonuje lub wykonywał w dniu wszczęcia kontroli pracę bez odpowiedniego zezwolenia na pracę lub oświadczenia o powierzeniu wykonywania pracy cudzoziemcowi wpisanego do ewidencji oświadczeń</a:t>
            </a:r>
          </a:p>
          <a:p>
            <a:pPr algn="just">
              <a:buFont typeface="Wingdings" panose="05000000000000000000" pitchFamily="2" charset="2"/>
              <a:buChar char="Ø"/>
            </a:pPr>
            <a:r>
              <a:rPr lang="pl-PL" sz="1600" dirty="0"/>
              <a:t>nie posiada środków finansowych niezbędnych do pokrycia kosztów pobytu na terenie RP</a:t>
            </a:r>
          </a:p>
          <a:p>
            <a:pPr algn="just">
              <a:buFont typeface="Wingdings" panose="05000000000000000000" pitchFamily="2" charset="2"/>
              <a:buChar char="Ø"/>
            </a:pPr>
            <a:r>
              <a:rPr lang="pl-PL" sz="1600" dirty="0"/>
              <a:t>przekroczył lub usiłował przekroczyć granicę wbrew przepisom prawa</a:t>
            </a:r>
          </a:p>
          <a:p>
            <a:pPr algn="just">
              <a:buFont typeface="Wingdings" panose="05000000000000000000" pitchFamily="2" charset="2"/>
              <a:buChar char="Ø"/>
            </a:pPr>
            <a:r>
              <a:rPr lang="pl-PL" sz="1600" dirty="0"/>
              <a:t>wymagają tego względy obronności i bezpieczeństwa państwa lub ochrony i bezpieczeństwa porządku publicznego</a:t>
            </a:r>
          </a:p>
          <a:p>
            <a:pPr algn="just">
              <a:buFont typeface="Wingdings" panose="05000000000000000000" pitchFamily="2" charset="2"/>
              <a:buChar char="Ø"/>
            </a:pPr>
            <a:r>
              <a:rPr lang="pl-PL" sz="1600" dirty="0"/>
              <a:t>dalszy pobyt cudzoziemca będzie stanowił zagrożenie dla zdrowia publicznego, co zostało potwierdzone badaniem lekarskim</a:t>
            </a:r>
          </a:p>
          <a:p>
            <a:pPr algn="just">
              <a:buFont typeface="Wingdings" panose="05000000000000000000" pitchFamily="2" charset="2"/>
              <a:buChar char="Ø"/>
            </a:pPr>
            <a:r>
              <a:rPr lang="pl-PL" sz="1600" dirty="0"/>
              <a:t>została wydana decyzja o odmowie nadania statusu uchodźcy lub udzielenia pomocy uzupełniającej, o uznaniu wniosku o udzielenie pomocy międzynarodowej za niedopuszczalny, o pozbawieniu statusu uchodźcy</a:t>
            </a:r>
          </a:p>
          <a:p>
            <a:pPr algn="just">
              <a:buFont typeface="Wingdings" panose="05000000000000000000" pitchFamily="2" charset="2"/>
              <a:buChar char="Ø"/>
            </a:pPr>
            <a:r>
              <a:rPr lang="pl-PL" sz="1600" dirty="0"/>
              <a:t>dane cudzoziemca znajdują się w Systemie Informacyjnym </a:t>
            </a:r>
            <a:r>
              <a:rPr lang="pl-PL" sz="1600" dirty="0" err="1"/>
              <a:t>Schengen</a:t>
            </a:r>
            <a:r>
              <a:rPr lang="pl-PL" sz="1600" dirty="0"/>
              <a:t> do celów odmowy wjazdu, jeżeli cudzoziemiec przebywa na terytorium Rzeczypospolitej Polskiej w ramach ruchu bezwizowego lub na podstawie wizy </a:t>
            </a:r>
            <a:r>
              <a:rPr lang="pl-PL" sz="1600" dirty="0" err="1"/>
              <a:t>Schengen</a:t>
            </a:r>
            <a:r>
              <a:rPr lang="pl-PL" sz="1600" dirty="0"/>
              <a:t>, z wyłączeniem wizy upoważniającej tylko do wjazdu na terytorium Rzeczypospolitej Polskiej i pobytu na tym terytorium</a:t>
            </a:r>
          </a:p>
          <a:p>
            <a:pPr algn="just">
              <a:buFont typeface="Wingdings" panose="05000000000000000000" pitchFamily="2" charset="2"/>
              <a:buChar char="Ø"/>
            </a:pPr>
            <a:r>
              <a:rPr lang="pl-PL" sz="1600" dirty="0"/>
              <a:t>obowiązuje wpis danych cudzoziemca do wykazu cudzoziemców, których pobyt na terytorium Rzeczypospolitej Polskiej jest niepożądany</a:t>
            </a:r>
          </a:p>
        </p:txBody>
      </p:sp>
    </p:spTree>
    <p:extLst>
      <p:ext uri="{BB962C8B-B14F-4D97-AF65-F5344CB8AC3E}">
        <p14:creationId xmlns:p14="http://schemas.microsoft.com/office/powerpoint/2010/main" val="27298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945198-7737-4AAA-BBBE-E10232E7F2A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0E3AD75-117F-4EA2-A8BD-5C1EEE5E02AA}"/>
              </a:ext>
            </a:extLst>
          </p:cNvPr>
          <p:cNvSpPr>
            <a:spLocks noGrp="1"/>
          </p:cNvSpPr>
          <p:nvPr>
            <p:ph idx="1"/>
          </p:nvPr>
        </p:nvSpPr>
        <p:spPr/>
        <p:txBody>
          <a:bodyPr>
            <a:normAutofit/>
          </a:bodyPr>
          <a:lstStyle/>
          <a:p>
            <a:pPr marL="114300" indent="0">
              <a:buNone/>
            </a:pPr>
            <a:r>
              <a:rPr lang="pl-PL" sz="1600" dirty="0"/>
              <a:t>Formy ochrony cudzoziemców w RP</a:t>
            </a:r>
          </a:p>
          <a:p>
            <a:pPr>
              <a:buFont typeface="Wingdings" panose="05000000000000000000" pitchFamily="2" charset="2"/>
              <a:buChar char="Ø"/>
            </a:pPr>
            <a:r>
              <a:rPr lang="pl-PL" sz="1600" dirty="0"/>
              <a:t>nadanie statusu uchodźcy</a:t>
            </a:r>
          </a:p>
          <a:p>
            <a:pPr>
              <a:buFont typeface="Wingdings" panose="05000000000000000000" pitchFamily="2" charset="2"/>
              <a:buChar char="Ø"/>
            </a:pPr>
            <a:r>
              <a:rPr lang="pl-PL" sz="1600" dirty="0"/>
              <a:t>udzielenie pomocy uzupełniającej</a:t>
            </a:r>
          </a:p>
          <a:p>
            <a:pPr>
              <a:buFont typeface="Wingdings" panose="05000000000000000000" pitchFamily="2" charset="2"/>
              <a:buChar char="Ø"/>
            </a:pPr>
            <a:r>
              <a:rPr lang="pl-PL" sz="1600" dirty="0"/>
              <a:t>udzielenie azylu</a:t>
            </a:r>
          </a:p>
          <a:p>
            <a:pPr>
              <a:buFont typeface="Wingdings" panose="05000000000000000000" pitchFamily="2" charset="2"/>
              <a:buChar char="Ø"/>
            </a:pPr>
            <a:r>
              <a:rPr lang="pl-PL" sz="1600" dirty="0"/>
              <a:t>udzielenie ochrony czasowej</a:t>
            </a:r>
          </a:p>
          <a:p>
            <a:pPr marL="114300" indent="0">
              <a:buNone/>
            </a:pPr>
            <a:endParaRPr lang="pl-PL" sz="1600" dirty="0"/>
          </a:p>
          <a:p>
            <a:pPr marL="114300" indent="0">
              <a:buNone/>
            </a:pPr>
            <a:endParaRPr lang="pl-PL" sz="1600" dirty="0"/>
          </a:p>
          <a:p>
            <a:pPr marL="114300" indent="0">
              <a:buNone/>
            </a:pPr>
            <a:r>
              <a:rPr lang="pl-PL" sz="1600" dirty="0"/>
              <a:t>art. 56 Konstytucji RP i ustawa z dnia 13 czerwca 2003 r. o udzielaniu cudzoziemcom ochrony na terytorium Rzeczypospolitej Polskiej</a:t>
            </a:r>
          </a:p>
          <a:p>
            <a:pPr marL="114300" indent="0">
              <a:buNone/>
            </a:pPr>
            <a:endParaRPr lang="pl-PL" sz="1600" dirty="0"/>
          </a:p>
        </p:txBody>
      </p:sp>
    </p:spTree>
    <p:extLst>
      <p:ext uri="{BB962C8B-B14F-4D97-AF65-F5344CB8AC3E}">
        <p14:creationId xmlns:p14="http://schemas.microsoft.com/office/powerpoint/2010/main" val="2440424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752601"/>
            <a:ext cx="10972800" cy="4820727"/>
          </a:xfrm>
        </p:spPr>
        <p:txBody>
          <a:bodyPr>
            <a:normAutofit fontScale="925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czerwca 2024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Ukrainą w okresie od 24 lutego 2022 r. (data końcowa okresu „przybywania” na terytorium RP nie została określona przez RM), a następnie przybyli na terytorium RP i deklarują zamiar pozostania na tym terytorium – pobyt takich osób uznaje się za legalny do dnia 30 czerwca 2024 r.</a:t>
            </a:r>
          </a:p>
          <a:p>
            <a:pPr marL="114300" indent="0" algn="just">
              <a:buNone/>
            </a:pPr>
            <a:r>
              <a:rPr lang="pl-PL" sz="1600" dirty="0"/>
              <a:t>*osoby uczące się np. w szkołach podstawowych – ich pobyt uważa się za legalny do dnia 31 sierpnia 2024r.</a:t>
            </a:r>
          </a:p>
          <a:p>
            <a:pPr marL="114300" indent="0" algn="just">
              <a:buNone/>
            </a:pPr>
            <a:r>
              <a:rPr lang="pl-PL" sz="1600" dirty="0"/>
              <a:t>osoby, które zdają maturę w 2024 r. – ich pobyt uważa się za legalny do dnia 30 września 2024 r.</a:t>
            </a:r>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 który 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78EC46-85DC-44E4-AAA6-0E2192ECB804}"/>
              </a:ext>
            </a:extLst>
          </p:cNvPr>
          <p:cNvSpPr>
            <a:spLocks noGrp="1"/>
          </p:cNvSpPr>
          <p:nvPr>
            <p:ph type="title"/>
          </p:nvPr>
        </p:nvSpPr>
        <p:spPr/>
        <p:txBody>
          <a:bodyPr>
            <a:normAutofit/>
          </a:bodyPr>
          <a:lstStyle/>
          <a:p>
            <a:r>
              <a:rPr lang="pl-PL" sz="2000" dirty="0"/>
              <a:t>Ludność państwa</a:t>
            </a:r>
          </a:p>
        </p:txBody>
      </p:sp>
      <p:sp>
        <p:nvSpPr>
          <p:cNvPr id="3" name="Symbol zastępczy zawartości 2">
            <a:extLst>
              <a:ext uri="{FF2B5EF4-FFF2-40B4-BE49-F238E27FC236}">
                <a16:creationId xmlns:a16="http://schemas.microsoft.com/office/drawing/2014/main" id="{C9015F50-B74B-4CB0-820F-CA9AF3FAE5E8}"/>
              </a:ext>
            </a:extLst>
          </p:cNvPr>
          <p:cNvSpPr>
            <a:spLocks noGrp="1"/>
          </p:cNvSpPr>
          <p:nvPr>
            <p:ph idx="1"/>
          </p:nvPr>
        </p:nvSpPr>
        <p:spPr>
          <a:xfrm>
            <a:off x="609600" y="1752601"/>
            <a:ext cx="10972800" cy="4809225"/>
          </a:xfrm>
        </p:spPr>
        <p:txBody>
          <a:bodyPr>
            <a:normAutofit/>
          </a:bodyPr>
          <a:lstStyle/>
          <a:p>
            <a:pPr marL="114300" indent="0">
              <a:buNone/>
            </a:pPr>
            <a:r>
              <a:rPr lang="pl-PL" sz="1600" b="1" dirty="0"/>
              <a:t>bezpaństwowcy (apatrydzi)</a:t>
            </a:r>
          </a:p>
          <a:p>
            <a:pPr marL="114300" indent="0">
              <a:buNone/>
            </a:pPr>
            <a:endParaRPr lang="pl-PL" sz="1600" b="1" dirty="0"/>
          </a:p>
          <a:p>
            <a:pPr marL="114300" indent="0">
              <a:buNone/>
            </a:pPr>
            <a:r>
              <a:rPr lang="pl-PL" sz="1600" dirty="0"/>
              <a:t>osoby nieposiadające obywatelstwa żadnego państwa</a:t>
            </a:r>
          </a:p>
          <a:p>
            <a:pPr marL="114300" indent="0">
              <a:buNone/>
            </a:pPr>
            <a:endParaRPr lang="pl-PL" sz="1600" dirty="0"/>
          </a:p>
          <a:p>
            <a:pPr marL="114300" indent="0">
              <a:buNone/>
            </a:pPr>
            <a:r>
              <a:rPr lang="pl-PL" sz="1600" dirty="0"/>
              <a:t>bezpaństwowcy podlegają prawu państwa pobytu</a:t>
            </a:r>
          </a:p>
          <a:p>
            <a:pPr marL="114300" indent="0">
              <a:buNone/>
            </a:pPr>
            <a:endParaRPr lang="pl-PL" sz="1600" dirty="0"/>
          </a:p>
          <a:p>
            <a:pPr marL="114300" indent="0">
              <a:buNone/>
            </a:pPr>
            <a:r>
              <a:rPr lang="pl-PL" sz="1600" dirty="0"/>
              <a:t>nie korzystają z opieki konsularnej</a:t>
            </a:r>
          </a:p>
          <a:p>
            <a:pPr marL="114300" indent="0">
              <a:buNone/>
            </a:pPr>
            <a:endParaRPr lang="pl-PL" sz="1600" dirty="0"/>
          </a:p>
          <a:p>
            <a:pPr marL="114300" indent="0">
              <a:buNone/>
            </a:pPr>
            <a:r>
              <a:rPr lang="pl-PL" sz="1600" dirty="0"/>
              <a:t>mogą być wydaleni, nie mają praw politycznych i innych przysługujących tylko obywatelom</a:t>
            </a:r>
          </a:p>
          <a:p>
            <a:pPr marL="114300" indent="0">
              <a:buNone/>
            </a:pPr>
            <a:endParaRPr lang="pl-PL" sz="1600" dirty="0"/>
          </a:p>
          <a:p>
            <a:pPr marL="114300" indent="0">
              <a:buNone/>
            </a:pPr>
            <a:r>
              <a:rPr lang="pl-PL" sz="1600" dirty="0"/>
              <a:t>art. 7 Konwencji w sprawie pewnych zagadnień dotyczących kolizji ustaw o obywatelstwie oraz protokół dotyczący przypadku bezpaństwowości, podpisane w Hadze dnia 12 kwietnia 1930 r. (ratyfikowana przez RP w 1984 r.)</a:t>
            </a:r>
          </a:p>
          <a:p>
            <a:pPr marL="114300" indent="0" algn="just">
              <a:buNone/>
            </a:pPr>
            <a:r>
              <a:rPr lang="pl-PL" sz="1600" dirty="0"/>
              <a:t>Pozwolenie na utratę obywatelstwa jest skuteczne tylko wtedy, gdy osoba, która je uzyskała, posiada już inne obywatelstwo, a jeżeli nie ma innego obywatelstwa – dopiero od chwili, gdy uzyskała nowe obywatelstwo</a:t>
            </a:r>
          </a:p>
        </p:txBody>
      </p:sp>
    </p:spTree>
    <p:extLst>
      <p:ext uri="{BB962C8B-B14F-4D97-AF65-F5344CB8AC3E}">
        <p14:creationId xmlns:p14="http://schemas.microsoft.com/office/powerpoint/2010/main" val="2835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zgoda na pobyt tolerowany mogła ją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6C5F9E-B98F-4055-BF35-969195638722}"/>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896763D2-59F6-445D-A198-316A967D205F}"/>
              </a:ext>
            </a:extLst>
          </p:cNvPr>
          <p:cNvSpPr>
            <a:spLocks noGrp="1"/>
          </p:cNvSpPr>
          <p:nvPr>
            <p:ph idx="1"/>
          </p:nvPr>
        </p:nvSpPr>
        <p:spPr/>
        <p:txBody>
          <a:bodyPr>
            <a:normAutofit/>
          </a:bodyPr>
          <a:lstStyle/>
          <a:p>
            <a:pPr marL="114300" indent="0">
              <a:buNone/>
            </a:pPr>
            <a:r>
              <a:rPr lang="pl-PL" sz="1600" dirty="0"/>
              <a:t>status cudzoziemców regulowany jest</a:t>
            </a:r>
          </a:p>
          <a:p>
            <a:pPr>
              <a:buFont typeface="Wingdings" panose="05000000000000000000" pitchFamily="2" charset="2"/>
              <a:buChar char="Ø"/>
            </a:pPr>
            <a:r>
              <a:rPr lang="pl-PL" sz="1600" dirty="0"/>
              <a:t>normami prawa wewnętrznego</a:t>
            </a:r>
          </a:p>
          <a:p>
            <a:pPr marL="114300" indent="0">
              <a:buNone/>
            </a:pPr>
            <a:r>
              <a:rPr lang="pl-PL" sz="1600" dirty="0"/>
              <a:t>w RP status ten regulują:</a:t>
            </a:r>
          </a:p>
          <a:p>
            <a:pPr>
              <a:buFont typeface="Wingdings" panose="05000000000000000000" pitchFamily="2" charset="2"/>
              <a:buChar char="§"/>
            </a:pPr>
            <a:r>
              <a:rPr lang="pl-PL" sz="1600" dirty="0"/>
              <a:t>ustawa z dnia 12 grudnia 2013 r. o cudzoziemcach</a:t>
            </a:r>
          </a:p>
          <a:p>
            <a:pPr algn="just">
              <a:buFont typeface="Wingdings" panose="05000000000000000000" pitchFamily="2" charset="2"/>
              <a:buChar char="§"/>
            </a:pPr>
            <a:r>
              <a:rPr lang="pl-PL" sz="1600" dirty="0"/>
              <a:t>ustawa z dnia 13 czerwca 2003 r. o udzielaniu cudzoziemcom ochrony na terytorium Rzeczypospolitej Polskiej</a:t>
            </a:r>
          </a:p>
          <a:p>
            <a:pPr algn="just">
              <a:buFont typeface="Wingdings" panose="05000000000000000000" pitchFamily="2" charset="2"/>
              <a:buChar char="§"/>
            </a:pPr>
            <a:r>
              <a:rPr lang="pl-PL" sz="1600" dirty="0"/>
              <a:t>ustawa z dnia 14 lipca 2006 r. o wjeździe na terytorium Rzeczypospolitej Polskiej, pobycie oraz wyjeździe z tego terytorium obywateli państw członkowskich Unii Europejskiej i członków ich rodzin</a:t>
            </a:r>
          </a:p>
          <a:p>
            <a:pPr algn="just">
              <a:buFont typeface="Wingdings" panose="05000000000000000000" pitchFamily="2" charset="2"/>
              <a:buChar char="§"/>
            </a:pPr>
            <a:r>
              <a:rPr lang="pl-PL" sz="1600" dirty="0"/>
              <a:t>ustawa z dnia 12 marca 2022 r. o pomocy obywatelom Ukrainy w związku z konfliktem zbrojnym na terytorium tego państwa </a:t>
            </a:r>
          </a:p>
          <a:p>
            <a:pPr algn="just">
              <a:buFont typeface="Wingdings" panose="05000000000000000000" pitchFamily="2" charset="2"/>
              <a:buChar char="Ø"/>
            </a:pPr>
            <a:r>
              <a:rPr lang="pl-PL" sz="1600" dirty="0"/>
              <a:t>normami prawa międzynarodowego, w szczególności umowami wielostronnymi dotyczącymi ochrony praw człowieka i obywatela oraz umowami dwustronnymi odnoszącymi się do wzajemnego traktowania cudzoziemców</a:t>
            </a:r>
          </a:p>
        </p:txBody>
      </p:sp>
    </p:spTree>
    <p:extLst>
      <p:ext uri="{BB962C8B-B14F-4D97-AF65-F5344CB8AC3E}">
        <p14:creationId xmlns:p14="http://schemas.microsoft.com/office/powerpoint/2010/main" val="65111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7F5353-034C-412D-ADD7-889F7CBB276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3B1F25-C369-434D-8BFC-DC5E580CAC27}"/>
              </a:ext>
            </a:extLst>
          </p:cNvPr>
          <p:cNvSpPr>
            <a:spLocks noGrp="1"/>
          </p:cNvSpPr>
          <p:nvPr>
            <p:ph idx="1"/>
          </p:nvPr>
        </p:nvSpPr>
        <p:spPr/>
        <p:txBody>
          <a:bodyPr>
            <a:normAutofit/>
          </a:bodyPr>
          <a:lstStyle/>
          <a:p>
            <a:pPr marL="114300" indent="0">
              <a:buNone/>
            </a:pPr>
            <a:r>
              <a:rPr lang="pl-PL" sz="1600" dirty="0"/>
              <a:t>Międzynarodowy ruch osobowy</a:t>
            </a:r>
          </a:p>
          <a:p>
            <a:pPr algn="just">
              <a:buFont typeface="Wingdings" panose="05000000000000000000" pitchFamily="2" charset="2"/>
              <a:buChar char="Ø"/>
            </a:pPr>
            <a:r>
              <a:rPr lang="pl-PL" sz="1600" dirty="0"/>
              <a:t>przemieszczanie się osób połączone z przekraczaniem granicy lub granic państwowych</a:t>
            </a:r>
          </a:p>
          <a:p>
            <a:pPr algn="just">
              <a:buFont typeface="Wingdings" panose="05000000000000000000" pitchFamily="2" charset="2"/>
              <a:buChar char="Ø"/>
            </a:pPr>
            <a:r>
              <a:rPr lang="pl-PL" sz="1600" dirty="0"/>
              <a:t>odbywa się poprzez dobrowolne przemieszczanie się jednostek przez granice państwowe w normalnych pokojowych warunkach</a:t>
            </a:r>
          </a:p>
          <a:p>
            <a:pPr algn="just">
              <a:buFont typeface="Wingdings" panose="05000000000000000000" pitchFamily="2" charset="2"/>
              <a:buChar char="Ø"/>
            </a:pPr>
            <a:r>
              <a:rPr lang="pl-PL" sz="1600" dirty="0"/>
              <a:t>państwo może ustalać zasady dotyczące przekraczania jego granicy</a:t>
            </a:r>
          </a:p>
          <a:p>
            <a:pPr marL="114300" indent="0" algn="just">
              <a:buNone/>
            </a:pPr>
            <a:endParaRPr lang="pl-PL" sz="1600" dirty="0"/>
          </a:p>
          <a:p>
            <a:pPr marL="114300" indent="0" algn="just">
              <a:buNone/>
            </a:pPr>
            <a:endParaRPr lang="pl-PL" sz="1600" dirty="0"/>
          </a:p>
          <a:p>
            <a:pPr marL="114300" indent="0" algn="just">
              <a:buNone/>
            </a:pPr>
            <a:r>
              <a:rPr lang="pl-PL" sz="1600" dirty="0"/>
              <a:t>Międzynarodowy ruch osobowy obejmuje</a:t>
            </a:r>
          </a:p>
          <a:p>
            <a:pPr algn="just">
              <a:buFont typeface="Wingdings" panose="05000000000000000000" pitchFamily="2" charset="2"/>
              <a:buChar char="Ø"/>
            </a:pPr>
            <a:r>
              <a:rPr lang="pl-PL" sz="1600" dirty="0"/>
              <a:t>emigrację</a:t>
            </a:r>
          </a:p>
          <a:p>
            <a:pPr algn="just">
              <a:buFont typeface="Wingdings" panose="05000000000000000000" pitchFamily="2" charset="2"/>
              <a:buChar char="Ø"/>
            </a:pPr>
            <a:r>
              <a:rPr lang="pl-PL" sz="1600" dirty="0"/>
              <a:t>czasowe migracje pracownicze</a:t>
            </a:r>
          </a:p>
          <a:p>
            <a:pPr algn="just">
              <a:buFont typeface="Wingdings" panose="05000000000000000000" pitchFamily="2" charset="2"/>
              <a:buChar char="Ø"/>
            </a:pPr>
            <a:r>
              <a:rPr lang="pl-PL" sz="1600" dirty="0"/>
              <a:t>mały ruch graniczny </a:t>
            </a:r>
          </a:p>
          <a:p>
            <a:pPr algn="just">
              <a:buFont typeface="Wingdings" panose="05000000000000000000" pitchFamily="2" charset="2"/>
              <a:buChar char="Ø"/>
            </a:pPr>
            <a:r>
              <a:rPr lang="pl-PL" sz="1600" dirty="0"/>
              <a:t>turystykę</a:t>
            </a:r>
          </a:p>
        </p:txBody>
      </p:sp>
    </p:spTree>
    <p:extLst>
      <p:ext uri="{BB962C8B-B14F-4D97-AF65-F5344CB8AC3E}">
        <p14:creationId xmlns:p14="http://schemas.microsoft.com/office/powerpoint/2010/main" val="397776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EBBFE08-F8CC-4CB6-B24E-B95C61316C8B}"/>
              </a:ext>
            </a:extLst>
          </p:cNvPr>
          <p:cNvSpPr>
            <a:spLocks noGrp="1"/>
          </p:cNvSpPr>
          <p:nvPr>
            <p:ph idx="1"/>
          </p:nvPr>
        </p:nvSpPr>
        <p:spPr/>
        <p:txBody>
          <a:bodyPr>
            <a:normAutofit/>
          </a:bodyPr>
          <a:lstStyle/>
          <a:p>
            <a:pPr marL="114300" indent="0">
              <a:buNone/>
            </a:pPr>
            <a:r>
              <a:rPr lang="pl-PL" sz="1600" dirty="0"/>
              <a:t>Paszport</a:t>
            </a:r>
          </a:p>
          <a:p>
            <a:pPr marL="114300" indent="0" algn="just">
              <a:buNone/>
            </a:pPr>
            <a:r>
              <a:rPr lang="pl-PL" sz="1600" dirty="0"/>
              <a:t>dokument stwierdzający tożsamość danej osoby, upoważniający do przekraczania granicy państwowej</a:t>
            </a:r>
          </a:p>
          <a:p>
            <a:pPr marL="114300" indent="0" algn="just">
              <a:buNone/>
            </a:pPr>
            <a:endParaRPr lang="pl-PL" sz="1600" dirty="0"/>
          </a:p>
          <a:p>
            <a:pPr marL="114300" indent="0" algn="just">
              <a:buNone/>
            </a:pPr>
            <a:r>
              <a:rPr lang="pl-PL" sz="1600" dirty="0"/>
              <a:t>rodzaje paszportów</a:t>
            </a:r>
          </a:p>
          <a:p>
            <a:pPr algn="just">
              <a:buFont typeface="Wingdings" panose="05000000000000000000" pitchFamily="2" charset="2"/>
              <a:buChar char="Ø"/>
            </a:pPr>
            <a:r>
              <a:rPr lang="pl-PL" sz="1600" dirty="0"/>
              <a:t>zwykły</a:t>
            </a:r>
          </a:p>
          <a:p>
            <a:pPr algn="just">
              <a:buFont typeface="Wingdings" panose="05000000000000000000" pitchFamily="2" charset="2"/>
              <a:buChar char="Ø"/>
            </a:pPr>
            <a:r>
              <a:rPr lang="pl-PL" sz="1600" dirty="0"/>
              <a:t>dyplomatyczny – wydawany osobom udającym się za granicę w celu wykonania zadania dyplomatycznego</a:t>
            </a:r>
          </a:p>
          <a:p>
            <a:pPr algn="just">
              <a:buFont typeface="Wingdings" panose="05000000000000000000" pitchFamily="2" charset="2"/>
              <a:buChar char="Ø"/>
            </a:pPr>
            <a:r>
              <a:rPr lang="pl-PL" sz="1600" dirty="0"/>
              <a:t>służbowy Ministerstwa Spraw Zagranicznych – dla osób wyjeżdżających w celach służbowych</a:t>
            </a:r>
          </a:p>
          <a:p>
            <a:pPr algn="just">
              <a:buFont typeface="Wingdings" panose="05000000000000000000" pitchFamily="2" charset="2"/>
              <a:buChar char="Ø"/>
            </a:pPr>
            <a:r>
              <a:rPr lang="pl-PL" sz="1600" dirty="0"/>
              <a:t>tymczasowe – wydawane w celu umożliwienia powrotu do kraju obywatelowi RP przebywającemu za granicą i nieposiadającemu paszportu wydanego w kraju</a:t>
            </a:r>
          </a:p>
        </p:txBody>
      </p:sp>
    </p:spTree>
    <p:extLst>
      <p:ext uri="{BB962C8B-B14F-4D97-AF65-F5344CB8AC3E}">
        <p14:creationId xmlns:p14="http://schemas.microsoft.com/office/powerpoint/2010/main" val="318896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98E67B-FC12-4DFD-8270-93499641F64F}"/>
              </a:ext>
            </a:extLst>
          </p:cNvPr>
          <p:cNvSpPr>
            <a:spLocks noGrp="1"/>
          </p:cNvSpPr>
          <p:nvPr>
            <p:ph type="title"/>
          </p:nvPr>
        </p:nvSpPr>
        <p:spPr/>
        <p:txBody>
          <a:bodyPr>
            <a:normAutofit/>
          </a:bodyPr>
          <a:lstStyle/>
          <a:p>
            <a:r>
              <a:rPr lang="pl-PL" sz="2000" dirty="0"/>
              <a:t>cudzoziemcy</a:t>
            </a:r>
          </a:p>
        </p:txBody>
      </p:sp>
      <p:pic>
        <p:nvPicPr>
          <p:cNvPr id="7" name="Symbol zastępczy zawartości 6">
            <a:extLst>
              <a:ext uri="{FF2B5EF4-FFF2-40B4-BE49-F238E27FC236}">
                <a16:creationId xmlns:a16="http://schemas.microsoft.com/office/drawing/2014/main" id="{1F641679-DB40-B8D7-2E82-D4C773E3BC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8100" y="1789531"/>
            <a:ext cx="6038855" cy="4796393"/>
          </a:xfrm>
        </p:spPr>
      </p:pic>
      <p:sp>
        <p:nvSpPr>
          <p:cNvPr id="3" name="pole tekstowe 2">
            <a:extLst>
              <a:ext uri="{FF2B5EF4-FFF2-40B4-BE49-F238E27FC236}">
                <a16:creationId xmlns:a16="http://schemas.microsoft.com/office/drawing/2014/main" id="{71CF7FC5-8F4A-C10A-0994-C0117D57CBBF}"/>
              </a:ext>
            </a:extLst>
          </p:cNvPr>
          <p:cNvSpPr txBox="1"/>
          <p:nvPr/>
        </p:nvSpPr>
        <p:spPr>
          <a:xfrm>
            <a:off x="897571" y="2176609"/>
            <a:ext cx="3018081" cy="1477328"/>
          </a:xfrm>
          <a:prstGeom prst="rect">
            <a:avLst/>
          </a:prstGeom>
          <a:noFill/>
        </p:spPr>
        <p:txBody>
          <a:bodyPr wrap="square" rtlCol="0">
            <a:spAutoFit/>
          </a:bodyPr>
          <a:lstStyle/>
          <a:p>
            <a:r>
              <a:rPr lang="pl-PL" dirty="0"/>
              <a:t>*informacja z paszportu dyplomatycznego</a:t>
            </a:r>
          </a:p>
          <a:p>
            <a:r>
              <a:rPr lang="pl-PL" dirty="0"/>
              <a:t>Mogą Państwo porównać z własnym paszportem</a:t>
            </a:r>
          </a:p>
        </p:txBody>
      </p:sp>
    </p:spTree>
    <p:extLst>
      <p:ext uri="{BB962C8B-B14F-4D97-AF65-F5344CB8AC3E}">
        <p14:creationId xmlns:p14="http://schemas.microsoft.com/office/powerpoint/2010/main" val="207691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r>
              <a:rPr lang="pl-PL" sz="2000" dirty="0" err="1"/>
              <a:t>chopina</a:t>
            </a:r>
            <a:endParaRPr lang="pl-PL" sz="2000" dirty="0"/>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lnSpcReduction="10000"/>
          </a:bodyPr>
          <a:lstStyle/>
          <a:p>
            <a:pPr marL="114300" indent="0" algn="just">
              <a:buNone/>
            </a:pPr>
            <a:r>
              <a:rPr lang="pl-PL" sz="1600" dirty="0"/>
              <a:t>możliwość otrzymania w przypadku, gdy :</a:t>
            </a:r>
          </a:p>
          <a:p>
            <a:pPr algn="just">
              <a:buFont typeface="Wingdings" panose="05000000000000000000" pitchFamily="2" charset="2"/>
              <a:buChar char="Ø"/>
            </a:pPr>
            <a:r>
              <a:rPr lang="pl-PL" sz="1600" dirty="0"/>
              <a:t>ktoś utracił lub zapomniał zabrać ze sobą paszport lub dowód osobisty</a:t>
            </a:r>
          </a:p>
          <a:p>
            <a:pPr algn="just">
              <a:buFont typeface="Wingdings" panose="05000000000000000000" pitchFamily="2" charset="2"/>
              <a:buChar char="Ø"/>
            </a:pPr>
            <a:r>
              <a:rPr lang="pl-PL" sz="1600" dirty="0"/>
              <a:t>ktoś posiada paszport lub dowód osobisty, który stracił ważność – wymagane jest wpierw złożenie wniosku o wydanie nowego paszportu biometrycznego w jednym z punktów prowadzonych przez wojewodę</a:t>
            </a:r>
          </a:p>
          <a:p>
            <a:pPr algn="just">
              <a:buFont typeface="Wingdings" panose="05000000000000000000" pitchFamily="2" charset="2"/>
              <a:buChar char="Ø"/>
            </a:pPr>
            <a:r>
              <a:rPr lang="pl-PL" sz="1600" dirty="0"/>
              <a:t>ktoś złożył wniosek o wydanie paszportu biometrycznego, ale jeszcze go nie odebrał</a:t>
            </a:r>
          </a:p>
          <a:p>
            <a:pPr algn="just">
              <a:buFont typeface="Wingdings" panose="05000000000000000000" pitchFamily="2" charset="2"/>
              <a:buChar char="Ø"/>
            </a:pPr>
            <a:r>
              <a:rPr lang="pl-PL" sz="1600" dirty="0"/>
              <a:t>ktoś posiada paszport biometryczny, ale z krótszą datą ważności niż wymaga państwo, do którego się udaje</a:t>
            </a:r>
          </a:p>
          <a:p>
            <a:pPr algn="just">
              <a:buFont typeface="Wingdings" panose="05000000000000000000" pitchFamily="2" charset="2"/>
              <a:buChar char="Ø"/>
            </a:pPr>
            <a:r>
              <a:rPr lang="pl-PL" sz="1600" dirty="0"/>
              <a:t>dysponuje się ważnym biletem lotniczym, potwierdzającym podróż tego samego dnia</a:t>
            </a:r>
          </a:p>
          <a:p>
            <a:pPr marL="114300" indent="0" algn="just">
              <a:buNone/>
            </a:pPr>
            <a:endParaRPr lang="pl-PL" sz="1600" dirty="0"/>
          </a:p>
          <a:p>
            <a:pPr marL="114300" indent="0" algn="just">
              <a:buNone/>
            </a:pPr>
            <a:r>
              <a:rPr lang="pl-PL" sz="1600" dirty="0"/>
              <a:t>miejsce złożenia wniosku:</a:t>
            </a:r>
          </a:p>
          <a:p>
            <a:pPr marL="114300" indent="0" algn="just">
              <a:buNone/>
            </a:pPr>
            <a:r>
              <a:rPr lang="pl-PL" sz="1600" dirty="0"/>
              <a:t>punkt wydawania paszportów tymczasowych w terminalu na lotnisku Chopina w Warszawie (punkt czynny od 8 do 20)</a:t>
            </a:r>
          </a:p>
          <a:p>
            <a:pPr marL="114300" indent="0" algn="just">
              <a:buNone/>
            </a:pPr>
            <a:endParaRPr lang="pl-PL" sz="1600" dirty="0"/>
          </a:p>
          <a:p>
            <a:pPr marL="114300" indent="0" algn="just">
              <a:buNone/>
            </a:pPr>
            <a:r>
              <a:rPr lang="pl-PL" sz="1600" dirty="0"/>
              <a:t>dokumenty wymagane do wyrobienia paszportu tymczasowego:</a:t>
            </a:r>
          </a:p>
          <a:p>
            <a:pPr algn="just">
              <a:buFont typeface="Wingdings" panose="05000000000000000000" pitchFamily="2" charset="2"/>
              <a:buChar char="Ø"/>
            </a:pPr>
            <a:r>
              <a:rPr lang="pl-PL" sz="1600" dirty="0"/>
              <a:t>dokument potwierdzający tożsamość (jeśli się go posiada)</a:t>
            </a:r>
          </a:p>
          <a:p>
            <a:pPr algn="just">
              <a:buFont typeface="Wingdings" panose="05000000000000000000" pitchFamily="2" charset="2"/>
              <a:buChar char="Ø"/>
            </a:pPr>
            <a:r>
              <a:rPr lang="pl-PL" sz="1600" dirty="0"/>
              <a:t>ważny bilet lotniczy na podróż</a:t>
            </a:r>
          </a:p>
          <a:p>
            <a:pPr marL="114300" indent="0">
              <a:buNone/>
            </a:pPr>
            <a:endParaRPr lang="pl-PL" sz="1600" dirty="0"/>
          </a:p>
        </p:txBody>
      </p:sp>
    </p:spTree>
    <p:extLst>
      <p:ext uri="{BB962C8B-B14F-4D97-AF65-F5344CB8AC3E}">
        <p14:creationId xmlns:p14="http://schemas.microsoft.com/office/powerpoint/2010/main" val="358931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B05034-B971-8BB4-CDF9-EB68CF96C82F}"/>
              </a:ext>
            </a:extLst>
          </p:cNvPr>
          <p:cNvSpPr>
            <a:spLocks noGrp="1"/>
          </p:cNvSpPr>
          <p:nvPr>
            <p:ph type="title"/>
          </p:nvPr>
        </p:nvSpPr>
        <p:spPr/>
        <p:txBody>
          <a:bodyPr>
            <a:normAutofit/>
          </a:bodyPr>
          <a:lstStyle/>
          <a:p>
            <a:r>
              <a:rPr lang="pl-PL" sz="2000" dirty="0"/>
              <a:t>Paszport tymczasowy na lotnisku </a:t>
            </a:r>
            <a:r>
              <a:rPr lang="pl-PL" sz="2000" dirty="0" err="1"/>
              <a:t>chopina</a:t>
            </a:r>
            <a:endParaRPr lang="pl-PL" sz="2000" dirty="0"/>
          </a:p>
        </p:txBody>
      </p:sp>
      <p:sp>
        <p:nvSpPr>
          <p:cNvPr id="3" name="Symbol zastępczy zawartości 2">
            <a:extLst>
              <a:ext uri="{FF2B5EF4-FFF2-40B4-BE49-F238E27FC236}">
                <a16:creationId xmlns:a16="http://schemas.microsoft.com/office/drawing/2014/main" id="{F7870910-F376-84F0-ACBC-099FBE86E15F}"/>
              </a:ext>
            </a:extLst>
          </p:cNvPr>
          <p:cNvSpPr>
            <a:spLocks noGrp="1"/>
          </p:cNvSpPr>
          <p:nvPr>
            <p:ph idx="1"/>
          </p:nvPr>
        </p:nvSpPr>
        <p:spPr/>
        <p:txBody>
          <a:bodyPr>
            <a:normAutofit/>
          </a:bodyPr>
          <a:lstStyle/>
          <a:p>
            <a:pPr marL="114300" indent="0" algn="just">
              <a:buNone/>
            </a:pPr>
            <a:r>
              <a:rPr lang="pl-PL" sz="1600" dirty="0"/>
              <a:t>koszt wydania paszportu tymczasowego</a:t>
            </a:r>
          </a:p>
          <a:p>
            <a:pPr algn="just">
              <a:buFont typeface="Wingdings" panose="05000000000000000000" pitchFamily="2" charset="2"/>
              <a:buChar char="Ø"/>
            </a:pPr>
            <a:r>
              <a:rPr lang="pl-PL" sz="1600" dirty="0"/>
              <a:t>30 zł</a:t>
            </a:r>
          </a:p>
          <a:p>
            <a:pPr algn="just">
              <a:buFont typeface="Wingdings" panose="05000000000000000000" pitchFamily="2" charset="2"/>
              <a:buChar char="Ø"/>
            </a:pPr>
            <a:endParaRPr lang="pl-PL" sz="1600" dirty="0"/>
          </a:p>
          <a:p>
            <a:pPr marL="114300" indent="0" algn="just">
              <a:buNone/>
            </a:pPr>
            <a:r>
              <a:rPr lang="pl-PL" sz="1600" dirty="0"/>
              <a:t>okres ważności paszportu tymczasowego:</a:t>
            </a:r>
          </a:p>
          <a:p>
            <a:pPr algn="just">
              <a:buFont typeface="Wingdings" panose="05000000000000000000" pitchFamily="2" charset="2"/>
              <a:buChar char="Ø"/>
            </a:pPr>
            <a:r>
              <a:rPr lang="pl-PL" sz="1600" dirty="0"/>
              <a:t>wskazany w paszporcie, dostosowany do okoliczności</a:t>
            </a:r>
          </a:p>
          <a:p>
            <a:pPr algn="just">
              <a:buFont typeface="Wingdings" panose="05000000000000000000" pitchFamily="2" charset="2"/>
              <a:buChar char="Ø"/>
            </a:pPr>
            <a:r>
              <a:rPr lang="pl-PL" sz="1600" dirty="0"/>
              <a:t>nie dłużej niż 365 dni</a:t>
            </a:r>
          </a:p>
          <a:p>
            <a:pPr marL="114300" indent="0">
              <a:buNone/>
            </a:pPr>
            <a:endParaRPr lang="pl-PL" sz="1600" dirty="0"/>
          </a:p>
          <a:p>
            <a:pPr marL="114300" indent="0">
              <a:buNone/>
            </a:pPr>
            <a:r>
              <a:rPr lang="pl-PL" sz="1600" dirty="0"/>
              <a:t>Wniosek podpisywany jest na miejscu. Fotografię do paszportu wykonuje urzędnik.</a:t>
            </a:r>
          </a:p>
        </p:txBody>
      </p:sp>
    </p:spTree>
    <p:extLst>
      <p:ext uri="{BB962C8B-B14F-4D97-AF65-F5344CB8AC3E}">
        <p14:creationId xmlns:p14="http://schemas.microsoft.com/office/powerpoint/2010/main" val="1572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9A15F-0950-4C97-BC69-1C8EBD478417}"/>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895E2AF-F086-42CE-B0E9-40B1CD9BCFB3}"/>
              </a:ext>
            </a:extLst>
          </p:cNvPr>
          <p:cNvSpPr>
            <a:spLocks noGrp="1"/>
          </p:cNvSpPr>
          <p:nvPr>
            <p:ph idx="1"/>
          </p:nvPr>
        </p:nvSpPr>
        <p:spPr/>
        <p:txBody>
          <a:bodyPr>
            <a:normAutofit/>
          </a:bodyPr>
          <a:lstStyle/>
          <a:p>
            <a:pPr marL="114300" indent="0" algn="just">
              <a:buNone/>
            </a:pPr>
            <a:r>
              <a:rPr lang="pl-PL" sz="1600" dirty="0"/>
              <a:t>wiza</a:t>
            </a:r>
          </a:p>
          <a:p>
            <a:pPr marL="114300" indent="0" algn="just">
              <a:buNone/>
            </a:pPr>
            <a:r>
              <a:rPr lang="pl-PL" sz="1600" dirty="0"/>
              <a:t>udzielenie zgody na wjazd, pobyt lub przejazd cudzoziemca przez terytorium państwa</a:t>
            </a:r>
          </a:p>
          <a:p>
            <a:pPr marL="114300" indent="0" algn="just">
              <a:buNone/>
            </a:pPr>
            <a:endParaRPr lang="pl-PL" sz="1600" dirty="0"/>
          </a:p>
          <a:p>
            <a:pPr marL="114300" indent="0" algn="just">
              <a:buNone/>
            </a:pPr>
            <a:r>
              <a:rPr lang="pl-PL" sz="1600" dirty="0"/>
              <a:t>ma formę adnotacji w paszporcie lub innym dokumencie podróży</a:t>
            </a:r>
          </a:p>
          <a:p>
            <a:pPr marL="114300" indent="0" algn="just">
              <a:buNone/>
            </a:pPr>
            <a:endParaRPr lang="pl-PL" sz="1600" dirty="0"/>
          </a:p>
          <a:p>
            <a:pPr marL="114300" indent="0" algn="just">
              <a:buNone/>
            </a:pPr>
            <a:r>
              <a:rPr lang="pl-PL" sz="1600" dirty="0"/>
              <a:t>rodzaje wiz</a:t>
            </a:r>
          </a:p>
          <a:p>
            <a:pPr algn="just">
              <a:buFont typeface="Wingdings" panose="05000000000000000000" pitchFamily="2" charset="2"/>
              <a:buChar char="Ø"/>
            </a:pPr>
            <a:r>
              <a:rPr lang="pl-PL" sz="1600" dirty="0"/>
              <a:t>wiza pobytowa – upoważnia do określonego, czasowego pobytu w danym państwie</a:t>
            </a:r>
          </a:p>
          <a:p>
            <a:pPr algn="just">
              <a:buFont typeface="Wingdings" panose="05000000000000000000" pitchFamily="2" charset="2"/>
              <a:buChar char="Ø"/>
            </a:pPr>
            <a:r>
              <a:rPr lang="pl-PL" sz="1600" dirty="0"/>
              <a:t>wiza tranzytowa – upoważnia wyłącznie do przejazdu przez terytorium danego państwa</a:t>
            </a:r>
          </a:p>
          <a:p>
            <a:pPr algn="just">
              <a:buFont typeface="Wingdings" panose="05000000000000000000" pitchFamily="2" charset="2"/>
              <a:buChar char="Ø"/>
            </a:pPr>
            <a:r>
              <a:rPr lang="pl-PL" sz="1600" dirty="0"/>
              <a:t>wiza dyplomatyczna – udzielana osobom korzystającym z przywilejów i immunitetów dyplomatycznych</a:t>
            </a:r>
          </a:p>
        </p:txBody>
      </p:sp>
    </p:spTree>
    <p:extLst>
      <p:ext uri="{BB962C8B-B14F-4D97-AF65-F5344CB8AC3E}">
        <p14:creationId xmlns:p14="http://schemas.microsoft.com/office/powerpoint/2010/main" val="44974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2584</Words>
  <Application>Microsoft Office PowerPoint</Application>
  <PresentationFormat>Panoramiczny</PresentationFormat>
  <Paragraphs>232</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Book Antiqua</vt:lpstr>
      <vt:lpstr>Century Gothic</vt:lpstr>
      <vt:lpstr>Wingdings</vt:lpstr>
      <vt:lpstr>Apteka</vt:lpstr>
      <vt:lpstr>Prawo międzynarodowe publiczne</vt:lpstr>
      <vt:lpstr>Ludność państwa</vt:lpstr>
      <vt:lpstr>cudzoziemcy</vt:lpstr>
      <vt:lpstr>cudzoziemcy</vt:lpstr>
      <vt:lpstr>cudzoziemcy</vt:lpstr>
      <vt:lpstr>cudzoziemcy</vt:lpstr>
      <vt:lpstr>Paszport tymczasowy na lotnisku chopina</vt:lpstr>
      <vt:lpstr>Paszport tymczasowy na lotnisku chopina</vt:lpstr>
      <vt:lpstr>cudzoziemcy</vt:lpstr>
      <vt:lpstr>cudzoziemcy</vt:lpstr>
      <vt:lpstr>cudzoziemcy</vt:lpstr>
      <vt:lpstr>cudzoziemcy</vt:lpstr>
      <vt:lpstr>cudzoziemcy</vt:lpstr>
      <vt:lpstr>cudzoziemcy</vt:lpstr>
      <vt:lpstr>cudzoziemcy</vt:lpstr>
      <vt:lpstr>cudzoziemcy</vt:lpstr>
      <vt:lpstr>cudzoziemcy</vt:lpstr>
      <vt:lpstr>Cudzoziemcy *obywatele Ukrainy</vt:lpstr>
      <vt:lpstr>Cudzoziemcy *obywatele ukrainy</vt:lpstr>
      <vt:lpstr>Cudzoziemcy *obywatele ukrainy</vt:lpstr>
      <vt:lpstr>cudzoziemcy</vt:lpstr>
      <vt:lpstr>cudzoziemcy</vt:lpstr>
      <vt:lpstr>cudzoziemcy</vt:lpstr>
      <vt:lpstr>cudzoziemcy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2</cp:revision>
  <dcterms:created xsi:type="dcterms:W3CDTF">2024-04-18T17:56:09Z</dcterms:created>
  <dcterms:modified xsi:type="dcterms:W3CDTF">2024-04-18T18:01:58Z</dcterms:modified>
</cp:coreProperties>
</file>