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47" r:id="rId3"/>
    <p:sldId id="351" r:id="rId4"/>
    <p:sldId id="356" r:id="rId5"/>
    <p:sldId id="365" r:id="rId6"/>
    <p:sldId id="449" r:id="rId7"/>
    <p:sldId id="374" r:id="rId8"/>
    <p:sldId id="375" r:id="rId9"/>
    <p:sldId id="377" r:id="rId10"/>
    <p:sldId id="378" r:id="rId11"/>
    <p:sldId id="379" r:id="rId12"/>
    <p:sldId id="380" r:id="rId13"/>
    <p:sldId id="395" r:id="rId14"/>
    <p:sldId id="397" r:id="rId15"/>
    <p:sldId id="400" r:id="rId16"/>
    <p:sldId id="401" r:id="rId17"/>
    <p:sldId id="404" r:id="rId18"/>
    <p:sldId id="409" r:id="rId19"/>
    <p:sldId id="445" r:id="rId20"/>
    <p:sldId id="444" r:id="rId21"/>
    <p:sldId id="443" r:id="rId22"/>
    <p:sldId id="439" r:id="rId23"/>
    <p:sldId id="433" r:id="rId24"/>
    <p:sldId id="432" r:id="rId25"/>
    <p:sldId id="438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450" r:id="rId34"/>
    <p:sldId id="271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7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6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4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0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1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2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6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3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5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5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7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9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*Od 1 kwietnia 2024r. funkcję tę pełni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328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354392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06917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63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 marL="114300" indent="0">
              <a:buNone/>
            </a:pPr>
            <a:r>
              <a:rPr lang="pl-PL" sz="1600" dirty="0"/>
              <a:t>zakres kognicji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państw-stron Konwencji na inne państwo-stronę zarzucających naruszenie postanowień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indywidualnych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opinii doradczych na wniosek Komitetu Ministrów RE – opinie mogą dotyczyć wykładni EKPC i Protokołów dodatkowych; opinie nie mogą dotyczyć treści i zakresu praw i wolności określonych w EKPC i protokołach, ani też jakichkolwiek innych zagadnień, które ETPC lub Komitet Ministrów RE mogłyby rozpatrywać w wyniku postępowania podjętego na podstawie postanowień Konwencji; opinie doradcze zawierają uzasadnienie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na podstawie Protokołu nr 16 z dnia 2 października 2013 r., najwyższe sądy i trybunały mogą zwracać się do ETPC z wnioskiem o opinię doradczą w istotnych kwestiach dotyczących interpretacji lub stosowania praw i wolności zawartych w Konwencji i jej protokołach; wystąpienie z wnioskiem o wydanie opinii jest możliwe wyłącznie w związku ze sprawą toczącą się przed danym sądem lub trybunałem; sąd lub trybunał składający wniosek powinien go uzasadnić oraz przedstawić istotne elementy podstawy prawnej i stanu faktycznego sprawy</a:t>
            </a:r>
          </a:p>
          <a:p>
            <a:pPr marL="114300" indent="0" algn="just">
              <a:buNone/>
            </a:pPr>
            <a:r>
              <a:rPr lang="pl-PL" sz="1600" dirty="0"/>
              <a:t>*RP nie jest związana Protokołem nr 16 (został on ratyfikowany tylko przez 14 państw RE)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221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87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formalne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składana jest w formie pisemnej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nie może być anonimowa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może być złożona w terminie 6 miesięcy od daty podjęcia ostatecznego rozstrzygnięcia w państwie (po wyczerpaniu wszystkich środków odwoławczych przewidzianych prawem wewnętrznym)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jest co do istoty identyczna ze sprawą już rozpatrzoną przez Trybunał lub ze sprawą, która została poddana innej międzynarodowej procedurze dochodzenia lub rozstrzygnięcia, i skarga nie zawiera nowych, istotnych informacji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może być nie do pogodzenia z postanowieniami Konwencji lub jej protokołów, nie może być  w sposób oczywisty nieuzasadniona lub stanowić nadużycia prawa do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jest niedopuszczalna, jeżeli skarżący nie doznał znaczącego uszczerbku, chyba że poszanowanie praw człowieka w rozumieniu Konwencji i jej Protokołów wymaga rozpatrzenia przedmiotu skargi oraz pod warunkiem, że sprawa, która została nienależycie rozpatrzona przez sąd krajowy, może być odrzucona na tej podstawie</a:t>
            </a:r>
          </a:p>
        </p:txBody>
      </p:sp>
    </p:spTree>
    <p:extLst>
      <p:ext uri="{BB962C8B-B14F-4D97-AF65-F5344CB8AC3E}">
        <p14:creationId xmlns:p14="http://schemas.microsoft.com/office/powerpoint/2010/main" val="42120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materialne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personae</a:t>
            </a:r>
            <a:r>
              <a:rPr lang="pl-PL" sz="1600" b="1" dirty="0"/>
              <a:t> </a:t>
            </a:r>
            <a:r>
              <a:rPr lang="pl-PL" sz="1600" dirty="0"/>
              <a:t>(właściwość podmiotowa) </a:t>
            </a:r>
          </a:p>
          <a:p>
            <a:pPr marL="114300" indent="0" algn="just">
              <a:buNone/>
            </a:pPr>
            <a:r>
              <a:rPr lang="pl-PL" sz="1600" dirty="0"/>
              <a:t>skargę może wnieść każda osoba, organizacja pozarządowa lub grupa jednostek, która uważa, że stała się ofiarą naruszenia przez państwo-stronę EKPC praw zawartych w Konwencji lub jej protokołach; brak zdolności do czynności prawnych (np. małoletni) nie stanowi przeszkody do wniesienia skargi; legitymacja do wniesienia skargi nie przysługuje organizacjom o charakterze rządowym ani jednostkom samorządowym; skargę musi złożyć bezpośrednio pokrzywdzony lub osoba blisko z nim związana; wyjątkowo dopuszczalne są skargi potencjalnie pokrzywdzonego; brak możliwości złożenia skargi w cudzym imieniu; skargę wnosi się na państwo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materiae</a:t>
            </a:r>
            <a:r>
              <a:rPr lang="pl-PL" sz="1600" b="1" dirty="0"/>
              <a:t> </a:t>
            </a:r>
            <a:r>
              <a:rPr lang="pl-PL" sz="1600" dirty="0"/>
              <a:t>(właściwość rzeczowa) </a:t>
            </a:r>
          </a:p>
          <a:p>
            <a:pPr marL="114300" indent="0" algn="just">
              <a:buNone/>
            </a:pPr>
            <a:r>
              <a:rPr lang="pl-PL" sz="1600" dirty="0"/>
              <a:t>skarga musi dotyczyć postanowień EKPC lub jej protokołów, o ile państwo, którego skarga dotyczy, jest nimi związane; ETPC nie może badać </a:t>
            </a:r>
            <a:r>
              <a:rPr lang="pl-PL" sz="1600" i="1" dirty="0"/>
              <a:t>in </a:t>
            </a:r>
            <a:r>
              <a:rPr lang="pl-PL" sz="1600" i="1" dirty="0" err="1"/>
              <a:t>abstracto</a:t>
            </a:r>
            <a:r>
              <a:rPr lang="pl-PL" sz="1600" i="1" dirty="0"/>
              <a:t> </a:t>
            </a:r>
            <a:r>
              <a:rPr lang="pl-PL" sz="1600" dirty="0"/>
              <a:t>zgodności prawa wewnętrznego z EKPC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temporis </a:t>
            </a:r>
            <a:r>
              <a:rPr lang="pl-PL" sz="1600" dirty="0"/>
              <a:t>(właściwość czasowa)</a:t>
            </a:r>
          </a:p>
          <a:p>
            <a:pPr marL="114300" indent="0" algn="just">
              <a:buNone/>
            </a:pPr>
            <a:r>
              <a:rPr lang="pl-PL" sz="1600" dirty="0"/>
              <a:t>skarga musi dotyczyć zdarzeń, które miały miejsce po dniu wejścia w życie EKPC w stosunku do danego państwa; wyjątek – tzw. naruszenie ciągłe, czyli takie, które nastąpiło wprawdzie przed wejściem w życie EKPC, ale nadal trwa</a:t>
            </a:r>
            <a:endParaRPr lang="pl-PL" sz="1600" i="1" dirty="0"/>
          </a:p>
          <a:p>
            <a:pPr marL="114300" indent="0">
              <a:buNone/>
            </a:pPr>
            <a:r>
              <a:rPr lang="pl-PL" sz="1600" dirty="0"/>
              <a:t>*retroakcja i retrospekcja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128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ETPC może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stwierdzić naruszenie prawa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zasądzić zadośćuczynienie dla skarżącego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orzec o kosztach postępowania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Nad wykonaniem wyroku czuwa Komitet Ministrów RE.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RE nie posiada środków umożliwiających egzekucję orzeczenia ETPC.</a:t>
            </a:r>
          </a:p>
        </p:txBody>
      </p:sp>
    </p:spTree>
    <p:extLst>
      <p:ext uri="{BB962C8B-B14F-4D97-AF65-F5344CB8AC3E}">
        <p14:creationId xmlns:p14="http://schemas.microsoft.com/office/powerpoint/2010/main" val="1222273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unia europejska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koncepcja ochrony praw podstawowych ukształtowała się w orzecznictwie Europejskiego Trybunału Sprawiedliwości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podstawowy dokument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Karta Praw Podstawowych </a:t>
            </a:r>
            <a:r>
              <a:rPr lang="pl-PL" sz="1600" dirty="0"/>
              <a:t>z dnia 7 grudnia 2000 r., podpisana i proklamowana w Nicei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zgodnie z Traktatem Lizbońskim, z dniem 1 grudnia 2009 r. Karta Praw Podstawowych stała się dokumentem prawnie wiążącym o randze równej traktatom europejskim</a:t>
            </a:r>
          </a:p>
        </p:txBody>
      </p:sp>
    </p:spTree>
    <p:extLst>
      <p:ext uri="{BB962C8B-B14F-4D97-AF65-F5344CB8AC3E}">
        <p14:creationId xmlns:p14="http://schemas.microsoft.com/office/powerpoint/2010/main" val="3063465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źródła prawa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Konwencja wiedeńska o stosunkach konsularnych, otwarta do podpisu dnia 24 kwietnia 1963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zwyczajowe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umowy międzynarodowe dwustronne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ustawa z dnia 25 czerwca 2015 r. Prawo konsularne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*Konwencja wiedeńska o stosunkach konsularnych – lex </a:t>
            </a:r>
            <a:r>
              <a:rPr lang="pl-PL" sz="1600" dirty="0" err="1"/>
              <a:t>generalis</a:t>
            </a:r>
            <a:r>
              <a:rPr lang="pl-PL" sz="1600" dirty="0"/>
              <a:t>; jej postanowienia nie naruszają regulacji zawartych w umowach między stronami; Konwencja nie stanowi przeszkody do zawierania umów potwierdzających, uzupełniających czy rozwijających jej postanowienia, bądź rozszerzających zasięg ich stosowania</a:t>
            </a:r>
          </a:p>
        </p:txBody>
      </p:sp>
    </p:spTree>
    <p:extLst>
      <p:ext uri="{BB962C8B-B14F-4D97-AF65-F5344CB8AC3E}">
        <p14:creationId xmlns:p14="http://schemas.microsoft.com/office/powerpoint/2010/main" val="10291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FA448E-AB3C-4685-947C-A261F103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Europejski nakaz aresztowania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1C39D0-6A42-4BA6-A80F-9014D6EF1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Wykonanie ENA przez RP wobec obywatela polskiego może nastąpić pod warunkiem, że czyn, którego dotyczy ENA:</a:t>
            </a:r>
          </a:p>
          <a:p>
            <a:pPr marL="457200" indent="-342900" algn="just">
              <a:buFont typeface="+mj-lt"/>
              <a:buAutoNum type="arabicPeriod"/>
            </a:pPr>
            <a:r>
              <a:rPr lang="pl-PL" sz="1600" dirty="0"/>
              <a:t>nie został popełniony na terytorium RP ani na polskim statku wodnym lub powietrznym, i</a:t>
            </a:r>
          </a:p>
          <a:p>
            <a:pPr marL="457200" indent="-342900" algn="just">
              <a:buFont typeface="+mj-lt"/>
              <a:buAutoNum type="arabicPeriod"/>
            </a:pPr>
            <a:r>
              <a:rPr lang="pl-PL" sz="1600" dirty="0"/>
              <a:t>stanowił przestępstwo według prawa polskiego lub stanowiłby przestępstwo według prawa polskiego w razie popełnienia na terytorium RP, zarówno w czasie jego popełnienia, jak i w chwili wpłynięcia ENA </a:t>
            </a:r>
          </a:p>
        </p:txBody>
      </p:sp>
    </p:spTree>
    <p:extLst>
      <p:ext uri="{BB962C8B-B14F-4D97-AF65-F5344CB8AC3E}">
        <p14:creationId xmlns:p14="http://schemas.microsoft.com/office/powerpoint/2010/main" val="4144713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ustanowienie stosunków konsulatu</a:t>
            </a:r>
          </a:p>
          <a:p>
            <a:pPr marL="114300" indent="0">
              <a:buNone/>
            </a:pPr>
            <a:r>
              <a:rPr lang="pl-PL" sz="1600" b="1" dirty="0"/>
              <a:t>czynne prawo konsulatu</a:t>
            </a:r>
          </a:p>
          <a:p>
            <a:pPr marL="114300" indent="0">
              <a:buNone/>
            </a:pPr>
            <a:r>
              <a:rPr lang="pl-PL" sz="1600" dirty="0"/>
              <a:t>prawo wysyłania przedstawicieli konsularnych</a:t>
            </a:r>
          </a:p>
          <a:p>
            <a:pPr marL="114300" indent="0">
              <a:buNone/>
            </a:pPr>
            <a:r>
              <a:rPr lang="pl-PL" sz="1600" b="1" dirty="0"/>
              <a:t>bierne prawo konsulatu</a:t>
            </a:r>
          </a:p>
          <a:p>
            <a:pPr marL="114300" indent="0">
              <a:buNone/>
            </a:pPr>
            <a:r>
              <a:rPr lang="pl-PL" sz="1600" dirty="0"/>
              <a:t>prawo przyjmowania przedstawicieli konsularnych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wszystkie państwa posiadają czynne i bierne prawo konsulatu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nawiązanie stosunków konsularnych wymaga wzajemnej zgody państw</a:t>
            </a:r>
          </a:p>
          <a:p>
            <a:pPr marL="114300" indent="0" algn="just">
              <a:buNone/>
            </a:pPr>
            <a:r>
              <a:rPr lang="pl-PL" sz="1600" dirty="0"/>
              <a:t>nawiązanie stosunków dyplomatycznych pociąga za sobą automatycznie zgodę na nawiązanie stosunków konsularnych</a:t>
            </a:r>
          </a:p>
          <a:p>
            <a:pPr marL="114300" indent="0" algn="just">
              <a:buNone/>
            </a:pPr>
            <a:r>
              <a:rPr lang="pl-PL" sz="1600" dirty="0"/>
              <a:t>zerwanie stosunków dyplomatycznych nie pociąga za sobą automatycznie zerwania stosunków konsularnych</a:t>
            </a:r>
          </a:p>
        </p:txBody>
      </p:sp>
    </p:spTree>
    <p:extLst>
      <p:ext uri="{BB962C8B-B14F-4D97-AF65-F5344CB8AC3E}">
        <p14:creationId xmlns:p14="http://schemas.microsoft.com/office/powerpoint/2010/main" val="16432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wykonywanie funkcji konsularnych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urzędy konsularne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biuro w ramach misji dyplomatycznej – wydział konsularny misji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utworzenie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siedziba urzędu, jego klasa i okręg konsularny ustalane są przez państwo wysyłające i podlegają aprobacie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późniejsze zmiany siedziby, klasy lub okręgu konsularnego wymagają zgody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 wymagana jest także na utworzenie </a:t>
            </a:r>
            <a:r>
              <a:rPr lang="pl-PL" sz="1600" dirty="0" err="1"/>
              <a:t>wicekonsulatu</a:t>
            </a:r>
            <a:r>
              <a:rPr lang="pl-PL" sz="1600" dirty="0"/>
              <a:t> lub agencji konsularnej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*okręg konsularny – obszar wyznaczony urzędowi konsularnemu do wykonywania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43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podejmuje działania zgodne z prawem międzynarodowym i prawem państwa przyjmującego w celu ochrony obywatela polskiego przed dyskryminacją i traktowaniem niezgodnym ze standardami ochrony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pomocy obywatelowi RP, w szczególności w razie poważnego wypadku lub ciężkiej choroby, aresztowania lub zatrzymania tego obywatela, w razie aktu przemocy, którego ofiarą padł obywatel polski, w razie zgonu obywatela polskiego lub konieczności nagłego powrotu obywatela polskiego pozbawionego środków finansowych do RP albo do państwa zamieszkania (pomoc konsularna)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dotyczące zabezpieczenia i realizacji praw majątkowych mogących przysługiwać lub przysługujących Skarbowi Państwa z tytułu spadków i darowizn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do depozytu od obywateli RP w celu ochrony dokumenty, środki płatnicze lub przedmioty wartościowe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administracji publicznej RP, sądu lub prokuratora doręcza dokumenty, pisma, przesłuchuje strony, świadków, podejrzanych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obywatela RP lub organów administracji publicznej RP sporządza wypisy, odpisy, wyciągi i kopie dokumentów, poświadcza podpis, datę okazania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akty notarialne po uzyskaniu upoważnienia Ministra Sprawiedliwości (nie wszystkie np. nie sporządza aktu poświadczenia dziedziczenia)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i poświadcza tłumaczenia z języka polskiego i na język polski dokumentów</a:t>
            </a:r>
          </a:p>
        </p:txBody>
      </p:sp>
    </p:spTree>
    <p:extLst>
      <p:ext uri="{BB962C8B-B14F-4D97-AF65-F5344CB8AC3E}">
        <p14:creationId xmlns:p14="http://schemas.microsoft.com/office/powerpoint/2010/main" val="1341545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paszporty i paszporty tymczasowe, unieważnia je, stwierdza ich nieważność oraz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wizy albo odmawia ich wydania, cofa i unieważnia wizy, rozpatruje wnioski o ponowne rozpatrzenie sprawy w tym zakresie, unieważnia naklejki wizowe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zezwoleń na przekraczanie granicy w ramach małego ruchu granicznego, odmawia ich udzielania lub cofa 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i przekazuje do właściwego organu w kraju wnioski o nadanie, przywrócenie, potwierdzenie posiadania lub utraty obywatelstwa polskiego lub o wyrażenie zgody na zrzeczenie się obywatelstwa polskiego oraz przyjmuje oświadczenia w zakresie obywatelstwa polskiego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tymczasowe polskie dokumenty podróży dla cudzoziemca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obywatelom innych państw UE tymczasowe dokumenty podróży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decyzje w sprawie stwierdzenia polskiego pochodzenia oraz decyzje o zakwalifikowaniu do wydania wizy krajowej w celu repatriacji, może przyznawać i wypłacać pomoc ze środków budżetu państwa lub pokrywać koszty uczestnictwa w kursie języka polskiego, a także dokonuje tłumaczenia na język polski lub poświadcza tłumaczenie zagranicznych dokumentów umożliwiających sporządzenie polskiego aktu stanu cywilnego i przekazuje je wraz z wnioskiem o sporządzenie aktu stanu cywilnego właściwemu kierownikowi USC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przyznaje Kartę Polaka, odmawia jej przyznania lub ją unieważnia, wydaje Kartę Polaka oraz przedłuża jej ważność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29679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dirty="0" err="1"/>
              <a:t>c.d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 uprawniające do przywozu broni na terytorium RP lub uprawniające do przewozu takiej broni przez terytorium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zaświadczenia dotyczące możliwości sprowadzenia zwłok i szczątków z zagranicy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od osób zamierzających zawrzeć małżeństwo zapewnienie, że nie wiedzą o istnieniu okoliczności wyłączających zawarcie małżeństwa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o wstąpieniu w związek małżeński oraz oświadczenia w sprawie nazwiska małżonków i ich dzieci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zaświadczenie, że zgodnie z prawem polskim można zawrzeć małżeństwo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rejestrację urodzenia lub zgonu, jeżeli urodzenie lub zgon nastąpiły za granicą i nie zostały tam zarejestrowane lub państwo przyjmujące nie prowadzi takich rejestrów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konieczne do uznania ojcostwa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i wnioski dotyczące imion lub nazwisk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w odniesieniu do statków podnoszących polską banderę i ich załóg, w szczególności wydaje tymczasowe świadectwa polskiej przynależności statku i certyfikaty bezpieczeństwa statku oraz przyjmuje protesty morskie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wyrażenie zgody na służbę w obcym wojsku lub obcej organizacji wojskowej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poświadcza podpis, przyjmuje i przekazuje do IPN wnioski o udostępnienie do wglądu dokumentów IPN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90778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wykonuje czynności mające na celu przeprowadzenie wyborów i referendum ogólnokrajowego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pisma i przekazuje je do kraju, jeżeli ich złożenie u konsula skutkuje zachowaniem terminu w postępowaniu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 funkcję punktu potwierdzającego profil zaufany </a:t>
            </a:r>
            <a:r>
              <a:rPr lang="pl-PL" sz="1600" dirty="0" err="1"/>
              <a:t>ePUAP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może prowadzić wykaz obywateli polskich przebywających w jego okręgu konsularnym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22421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Administracja – </a:t>
            </a:r>
            <a:r>
              <a:rPr lang="pl-PL" sz="1600" dirty="0"/>
              <a:t>zarządzanie państwem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Istota i przedmiot prawa administracyjnego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struktura i kompetencje organów administracji publicznej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stosunki prawne powstające w toku wykonawczo-zarządczej działalności tych organów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Prawo administracyjne obejmuje przepisy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struktury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regulujące tok postępowania czy też działania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sposobu załatwiania poszczególnych rodzajów spraw</a:t>
            </a:r>
          </a:p>
        </p:txBody>
      </p:sp>
    </p:spTree>
    <p:extLst>
      <p:ext uri="{BB962C8B-B14F-4D97-AF65-F5344CB8AC3E}">
        <p14:creationId xmlns:p14="http://schemas.microsoft.com/office/powerpoint/2010/main" val="117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organów administracji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kolegialne i jednoosobowe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centralne i terenowe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kompetencji ogólnej i szczególnej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87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Stosunek administracyjnoprawny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jedną ze stron stosunku jest organ – konsekwencją tego jest </a:t>
            </a:r>
            <a:r>
              <a:rPr lang="pl-PL" sz="1600" dirty="0" err="1"/>
              <a:t>nierównorzędność</a:t>
            </a:r>
            <a:r>
              <a:rPr lang="pl-PL" sz="1600" dirty="0"/>
              <a:t> podmiotów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przedmiotem są sprawy należące do kompetencji organów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powstaje najczęściej z mocy aktów administracyjnych pomiędzy organem wydającym akt i adresatem aktu</a:t>
            </a:r>
          </a:p>
        </p:txBody>
      </p:sp>
    </p:spTree>
    <p:extLst>
      <p:ext uri="{BB962C8B-B14F-4D97-AF65-F5344CB8AC3E}">
        <p14:creationId xmlns:p14="http://schemas.microsoft.com/office/powerpoint/2010/main" val="160061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Prawne formy działania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stanowienie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porozumień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umów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działalności społeczno-organizatorskiej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wykonywanie czynności materialno-technicznych</a:t>
            </a:r>
          </a:p>
        </p:txBody>
      </p:sp>
    </p:spTree>
    <p:extLst>
      <p:ext uri="{BB962C8B-B14F-4D97-AF65-F5344CB8AC3E}">
        <p14:creationId xmlns:p14="http://schemas.microsoft.com/office/powerpoint/2010/main" val="363182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 administracyjny – </a:t>
            </a:r>
            <a:r>
              <a:rPr lang="pl-PL" sz="1600" dirty="0"/>
              <a:t> to wydawany w postępowaniu administracyjnym jednostronny władczy akt woli organu administracji publicznej, rozstrzygający w całości lub w części konkretną sprawę co do istoty, skierowany do oznaczonego adresata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74070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Elementy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 aktu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powołanie podstawy prawnej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i stanowisko służbowe urzędnika</a:t>
            </a:r>
          </a:p>
        </p:txBody>
      </p:sp>
    </p:spTree>
    <p:extLst>
      <p:ext uri="{BB962C8B-B14F-4D97-AF65-F5344CB8AC3E}">
        <p14:creationId xmlns:p14="http://schemas.microsoft.com/office/powerpoint/2010/main" val="20601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zewnętrzne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wewnętrzne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deklaratywne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konstytutywne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</a:t>
            </a:r>
          </a:p>
        </p:txBody>
      </p:sp>
    </p:spTree>
    <p:extLst>
      <p:ext uri="{BB962C8B-B14F-4D97-AF65-F5344CB8AC3E}">
        <p14:creationId xmlns:p14="http://schemas.microsoft.com/office/powerpoint/2010/main" val="27488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Warunki ważności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wydany na podstawie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pochodzi od właściwego organu i mieści się w granicach jego kompetencji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wydawany jest po przeprowadzeniu postępowania</a:t>
            </a:r>
          </a:p>
        </p:txBody>
      </p:sp>
    </p:spTree>
    <p:extLst>
      <p:ext uri="{BB962C8B-B14F-4D97-AF65-F5344CB8AC3E}">
        <p14:creationId xmlns:p14="http://schemas.microsoft.com/office/powerpoint/2010/main" val="707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Zasady postępowania administracyjnego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4" y="1628800"/>
            <a:ext cx="10191406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praworządności – art. 7 Konstytucji, art. 6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prawdy obiektywnej –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uwzględnienia interesu społecznego i słusznego interesu jednostki – art. 7 in fine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czynnego udziału stron w postępowaniu – art. 10 i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zaufania uczestników postępowania do organów państwa – art. 8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 postępowania – art. 15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trwałości decyzji administracyjnych – art. 16 </a:t>
            </a:r>
            <a:r>
              <a:rPr lang="pl-PL" sz="1600" dirty="0">
                <a:latin typeface="Century Gothic" pitchFamily="34" charset="0"/>
                <a:cs typeface="Simplified Arabic Fixed"/>
              </a:rPr>
              <a:t>§1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sądowej kontroli decyzji administracyjnych – art. 16 §2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przekonywania – art. 11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udzielania informacji faktycznej i prawnej stronom – art. 9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ugodowego załatwiania spraw stron o spornych interesach – art. 13 kpa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rozstrzygania wątpliwości na korzyść strony przy nakładaniu obowiązków lub ograniczaniu uprawnień strony – art. 7a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współdziałania organów administracji publicznej w zakresie niezbędnym do dokładnego wyjaśnienia stanu faktycznego i prawnego sprawy, mając na względzie interes społeczny i słuszny interes obywatela oraz sprawność postępowania – art. 7b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szybkości i prostoty postępowania – art. 12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pisemności – art. 14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umożliwiania dokonywania oceny działania urzędów kierowanych przez organy administracji publicznej – art. 14a kpa </a:t>
            </a:r>
          </a:p>
        </p:txBody>
      </p:sp>
    </p:spTree>
    <p:extLst>
      <p:ext uri="{BB962C8B-B14F-4D97-AF65-F5344CB8AC3E}">
        <p14:creationId xmlns:p14="http://schemas.microsoft.com/office/powerpoint/2010/main" val="213635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których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387151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</a:t>
            </a:r>
            <a:r>
              <a:rPr lang="pl-PL" sz="1600" dirty="0" err="1"/>
              <a:t>PPGSiK</a:t>
            </a:r>
            <a:r>
              <a:rPr lang="pl-PL" sz="1600" dirty="0"/>
              <a:t>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14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165461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538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 z 1950 r.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40059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3136</Words>
  <Application>Microsoft Office PowerPoint</Application>
  <PresentationFormat>Panoramiczny</PresentationFormat>
  <Paragraphs>322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9" baseType="lpstr">
      <vt:lpstr>Arial</vt:lpstr>
      <vt:lpstr>Book Antiqua</vt:lpstr>
      <vt:lpstr>Century Gothic</vt:lpstr>
      <vt:lpstr>Wingdings</vt:lpstr>
      <vt:lpstr>Apteka</vt:lpstr>
      <vt:lpstr>Podstawy prawa</vt:lpstr>
      <vt:lpstr>Europejski nakaz aresztowania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unia europejska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postępowanie administracyjne Zasady postępowania administracyjnego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2024-05-05T12:50:00Z</dcterms:created>
  <dcterms:modified xsi:type="dcterms:W3CDTF">2024-05-05T12:50:28Z</dcterms:modified>
</cp:coreProperties>
</file>