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424" r:id="rId4"/>
    <p:sldId id="425" r:id="rId5"/>
    <p:sldId id="431" r:id="rId6"/>
    <p:sldId id="426" r:id="rId7"/>
    <p:sldId id="427" r:id="rId8"/>
    <p:sldId id="428" r:id="rId9"/>
    <p:sldId id="429" r:id="rId10"/>
    <p:sldId id="430" r:id="rId11"/>
    <p:sldId id="432" r:id="rId12"/>
    <p:sldId id="433" r:id="rId13"/>
    <p:sldId id="434" r:id="rId14"/>
    <p:sldId id="435" r:id="rId15"/>
    <p:sldId id="436" r:id="rId16"/>
    <p:sldId id="437" r:id="rId17"/>
    <p:sldId id="438" r:id="rId18"/>
    <p:sldId id="439" r:id="rId19"/>
    <p:sldId id="440" r:id="rId20"/>
    <p:sldId id="441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46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8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668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19.05.2024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302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19.05.2024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2721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19.05.2024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65116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19.05.2024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5917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19.05.2024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4577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19.05.2024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88740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19.05.2024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11331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19.05.2024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57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4948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19.05.2024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723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19.05.2024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81476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19.05.2024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273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95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05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93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9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9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85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10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83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19.05.2024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400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Wykład 11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Rozpatrzenie sprawy administracyjnej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postępowanie gabinetowe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rozprawa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sz="1600" dirty="0"/>
              <a:t>gdy przepis prawa wymaga przeprowadzenia rozprawy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sz="1600" dirty="0"/>
              <a:t>gdy w sprawie występują strony o spornych interesach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sz="1600" dirty="0"/>
              <a:t>gdy należy udowodnić fakty przy pomocy zeznań świadków, opinii biegłych lub w drodze oględzin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sz="1600" dirty="0"/>
              <a:t>gdy w sprawie zawarta będzie ugoda</a:t>
            </a:r>
          </a:p>
          <a:p>
            <a:pPr marL="411480" lvl="1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Część wstępna rozprawy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otwarcie rozprawy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ustalenie, czy osoby wezwane stawiły się i sprawdzenie, czy nie ma podstaw do odroczenia rozprawy</a:t>
            </a:r>
          </a:p>
        </p:txBody>
      </p:sp>
    </p:spTree>
    <p:extLst>
      <p:ext uri="{BB962C8B-B14F-4D97-AF65-F5344CB8AC3E}">
        <p14:creationId xmlns:p14="http://schemas.microsoft.com/office/powerpoint/2010/main" val="27139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Część właściwa rozprawy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postępowanie dowodowe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składanie wyjaśnień przez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zgłaszanie żądań, propozycji i zarzutów oraz przedstawienie dowodów na ich poparcie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Rozprawą kieruje pracownik organu administracji, przed którym odbywa się postępowanie.</a:t>
            </a:r>
          </a:p>
        </p:txBody>
      </p:sp>
    </p:spTree>
    <p:extLst>
      <p:ext uri="{BB962C8B-B14F-4D97-AF65-F5344CB8AC3E}">
        <p14:creationId xmlns:p14="http://schemas.microsoft.com/office/powerpoint/2010/main" val="75084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Fakty powszechnie znane </a:t>
            </a:r>
            <a:r>
              <a:rPr lang="pl-PL" sz="1600" dirty="0"/>
              <a:t>(fakty notoryczne, fakty notoryjne) – okoliczności, zdarzenia, czynności lub stany, które powinny być znane każdemu rozsądnemu i posiadającemu doświadczenie życiowe mieszkańcowi danej miejscowości.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Fakty znane z urzędu </a:t>
            </a:r>
            <a:r>
              <a:rPr lang="pl-PL" sz="1600" dirty="0"/>
              <a:t>– fakty, z którymi pracownik organu zapoznał się w toku swego urzędowania i w związku z urzędowaniem, a nie prywatnie.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Dowód – </a:t>
            </a:r>
            <a:r>
              <a:rPr lang="pl-PL" sz="1600" dirty="0"/>
              <a:t>wszystko co może przyczynić się do wyjaśnienia sprawy, a nie jest sprzeczne z prawem.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Uprawdopodobnienie – </a:t>
            </a:r>
            <a:r>
              <a:rPr lang="pl-PL" sz="1600" dirty="0"/>
              <a:t>środek zastępczy dowodu, niedający pewności, a tylko prawdopodobieństwo twierdzenia o jakimś fakcie. Może być stosowane tylko wtedy, gdy przepisy na to pozwalają. 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81881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Domniemanie faktyczne – </a:t>
            </a:r>
            <a:r>
              <a:rPr lang="pl-PL" sz="1600" dirty="0"/>
              <a:t>wnioskowanie na podstawie znanego faktu o istnieniu faktu poszukiwanego. 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Domniemanie prawne – </a:t>
            </a:r>
            <a:r>
              <a:rPr lang="pl-PL" sz="1600" dirty="0"/>
              <a:t>przepis prawny nakazuje przyjęcie faktu poszukiwanego na podstawie innego wskazanego faktu.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domniemania wzruszalne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domniemania niewzruszalne</a:t>
            </a:r>
          </a:p>
        </p:txBody>
      </p:sp>
    </p:spTree>
    <p:extLst>
      <p:ext uri="{BB962C8B-B14F-4D97-AF65-F5344CB8AC3E}">
        <p14:creationId xmlns:p14="http://schemas.microsoft.com/office/powerpoint/2010/main" val="372069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Zasady postępowania dowodowego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swobodnej oceny dowodów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jawności wobec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bezpośredniości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rozstrzygania wątpliwości na korzyść strony</a:t>
            </a:r>
          </a:p>
          <a:p>
            <a:pPr marL="114300" indent="0" algn="just">
              <a:buNone/>
            </a:pPr>
            <a:r>
              <a:rPr lang="pl-PL" sz="1600" dirty="0"/>
              <a:t>*wyjątek – nie stosuje się tej zasady, jeżeli: w sprawie występują strony o spornych interesach lub wynik sprawy ma wpływ na prawa osób trzecich, przepisy wymagają udowodnienia określonej okoliczności, jeżeli wymaga tego ważny interes publiczny, w szczególności istotne interesy państwa (np. dotyczące bezpieczeństwa państwa), w sprawach osobowych funkcjonariuszy i żołnierzy zawodowych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ciężar dowodu – zasadniczo – zasad inkwizycyjności, przy czym dużą rolę odgrywa współdziałanie organu i strony (elementy zasady kontradyktoryjności)</a:t>
            </a:r>
          </a:p>
          <a:p>
            <a:pPr marL="114300" indent="0" algn="just">
              <a:buNone/>
            </a:pPr>
            <a:r>
              <a:rPr lang="pl-PL" sz="1600" dirty="0"/>
              <a:t>*organ powinien uwzględnić żądanie strony dotyczące przeprowadzenia dowodu dotyczącego okoliczności mających znaczenia </a:t>
            </a:r>
            <a:r>
              <a:rPr lang="pl-PL" sz="1600"/>
              <a:t>dla sprawy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89335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Klasyfikacja dowodów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bezpośrednie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pośrednie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podstawowe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posiłkowe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nazwane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nienazwane</a:t>
            </a:r>
          </a:p>
        </p:txBody>
      </p:sp>
    </p:spTree>
    <p:extLst>
      <p:ext uri="{BB962C8B-B14F-4D97-AF65-F5344CB8AC3E}">
        <p14:creationId xmlns:p14="http://schemas.microsoft.com/office/powerpoint/2010/main" val="414647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Dowód z dokumentów</a:t>
            </a:r>
          </a:p>
          <a:p>
            <a:pPr marL="114300" indent="0" algn="just">
              <a:buNone/>
            </a:pPr>
            <a:r>
              <a:rPr lang="pl-PL" sz="1600" b="1" dirty="0"/>
              <a:t>Dokumenty prywatne – </a:t>
            </a:r>
            <a:r>
              <a:rPr lang="pl-PL" sz="1600" dirty="0"/>
              <a:t>wystawione przez osoby prywatne; stanowią dowód tego, że osoba, która sporządziła dokument, złożyła oświadczenie w nim zawarte.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Dokumenty urzędowe – </a:t>
            </a:r>
            <a:r>
              <a:rPr lang="pl-PL" sz="1600" dirty="0"/>
              <a:t>sporządzone w przepisanej prawem formie przez upoważniony do tego organ państwowy stanowią dowód tego, co zostało w nich oświadczone. </a:t>
            </a:r>
          </a:p>
          <a:p>
            <a:pPr marL="114300" indent="0" algn="just">
              <a:buNone/>
            </a:pPr>
            <a:r>
              <a:rPr lang="pl-PL" sz="1600" dirty="0"/>
              <a:t>*dokumenty urzędowe korzystają z domniemania prawdziwości twierdzeń w nich zawartych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Jest to dowód: nazwany, pośredni, podstawowy.</a:t>
            </a:r>
          </a:p>
        </p:txBody>
      </p:sp>
    </p:spTree>
    <p:extLst>
      <p:ext uri="{BB962C8B-B14F-4D97-AF65-F5344CB8AC3E}">
        <p14:creationId xmlns:p14="http://schemas.microsoft.com/office/powerpoint/2010/main" val="146063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3935" y="1628800"/>
            <a:ext cx="10928465" cy="5112568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Dowód z zeznań świadków</a:t>
            </a:r>
          </a:p>
          <a:p>
            <a:pPr marL="114300" indent="0" algn="just">
              <a:buNone/>
            </a:pPr>
            <a:r>
              <a:rPr lang="pl-PL" sz="1600" b="1" dirty="0"/>
              <a:t>Brak możliwości bycia świadkiem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osoby niezdolne do spostrzegania lub komunikowania swych spostrzeżeń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osoby obowiązane do zachowania tajemnicy prawnie chronionej, jeżeli nie zostały zwolnione z obowiązku jej zachowania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duchowni co do faktów objętych tajemnicą spowiedzi</a:t>
            </a:r>
          </a:p>
          <a:p>
            <a:pPr marL="114300" indent="0" algn="just">
              <a:buNone/>
            </a:pPr>
            <a:r>
              <a:rPr lang="pl-PL" sz="1600" b="1" dirty="0"/>
              <a:t>Prawo odmowy składania zeznań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małżonek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wstępni, zstępni i rodzeństwo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powinowaci pierwszego stopnia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osoby pozostające ze stroną w stosunku przysposobienia, opieki lub kurateli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mediatorzy co do faktów, o których dowiedzieli się w związku z prowadzeniem mediacji, chyba że uczestnicy mediacji zwolnią ich z obowiązku zachowania tajemnicy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Odmowa odpowiedzi na pytanie – </a:t>
            </a:r>
            <a:r>
              <a:rPr lang="pl-PL" sz="1600" dirty="0"/>
              <a:t>jeżeli odpowiedź na pytanie mogłaby narazić świadka lub osobę mu bliską na odpowiedzialność karną, hańbę, bezpośrednią szkodę majątkową albo spowodować ujawnienie tajemnicy prawnie chronionej.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Jest to dowód: nazwany, pośredni, podstawowy.</a:t>
            </a:r>
          </a:p>
        </p:txBody>
      </p:sp>
    </p:spTree>
    <p:extLst>
      <p:ext uri="{BB962C8B-B14F-4D97-AF65-F5344CB8AC3E}">
        <p14:creationId xmlns:p14="http://schemas.microsoft.com/office/powerpoint/2010/main" val="284848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 algn="ctr">
              <a:buNone/>
            </a:pPr>
            <a:r>
              <a:rPr lang="pl-PL" sz="1600" b="1" dirty="0"/>
              <a:t>Dowód z opinii biegłego</a:t>
            </a:r>
          </a:p>
          <a:p>
            <a:pPr marL="114300" indent="0" algn="just">
              <a:buNone/>
            </a:pPr>
            <a:r>
              <a:rPr lang="pl-PL" sz="1600" dirty="0"/>
              <a:t>Gdy do wyjaśnienia sprawy potrzebne są wiadomości specjalne. Biegły – podlega wyłączeniu na takich samych zasadach jak pracownik organu i może odmówić zeznań lub odpowiedzi na pytanie na takich zasadach jak świadek.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Jest to dowód: nazwany, pośredni, podstawowy.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Oględziny</a:t>
            </a:r>
          </a:p>
          <a:p>
            <a:pPr marL="114300" indent="0" algn="just">
              <a:buNone/>
            </a:pPr>
            <a:r>
              <a:rPr lang="pl-PL" sz="1600" dirty="0"/>
              <a:t>Polegają na bezpośrednim zbadaniu przedmiotu, miejsca lub osoby przez organ, w celu dokonania bezpośrednich spostrzeżeń za pomocą wzroku, słuchu, dotyku, węchu, smaku, co do właściwości lub stanu badanej rzeczy lub miejsca.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Jest to dowód: nazwany, bezpośredni, podstawowy.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Przesłuchanie stron</a:t>
            </a:r>
          </a:p>
          <a:p>
            <a:pPr marL="114300" indent="0" algn="just">
              <a:buNone/>
            </a:pPr>
            <a:r>
              <a:rPr lang="pl-PL" sz="1600" dirty="0"/>
              <a:t>Dowód posiłkowy – może być stosowany, gdy wyczerpano inne środki dowodowe, a nadal pozostały niewyjaśnione fakty istotne dla rozstrzygnięcia sprawy.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Jest to dowód: nazwany, pośredni, posiłkowy.</a:t>
            </a:r>
          </a:p>
        </p:txBody>
      </p:sp>
    </p:spTree>
    <p:extLst>
      <p:ext uri="{BB962C8B-B14F-4D97-AF65-F5344CB8AC3E}">
        <p14:creationId xmlns:p14="http://schemas.microsoft.com/office/powerpoint/2010/main" val="336178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1395" y="1752600"/>
            <a:ext cx="10595958" cy="498876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Przerwanie toku postępowania - czasowe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Zawieszenie postępowania: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obligatoryjne</a:t>
            </a:r>
            <a:r>
              <a:rPr lang="pl-PL" sz="1600" dirty="0"/>
              <a:t> – w razie śmierci strony lub jednej ze stron, jeżeli wezwanie spadkobiercy strony albo zarządcy sukcesyjnego do udziału w postępowaniu nie jest możliwe; w razie śmierci przedstawiciela ustawowego strony; w razie utraty przez stronę lub przez jej przedstawiciela ustawowego zdolności do czynności prawnych; w razie wygaśnięcia zarządu sukcesyjnego, jeżeli wezwanie spadkobierców nie jest możliwe; gdy rozpatrzenie sprawy i wydanie decyzji zależy od uprzedniego rozstrzygnięcia zagadnienia wstępnego przez inny organ lub sąd; na wniosek Bankowego Funduszu Gwarancyjnego, jeżeli stroną postępowania jest podmiot w restrukturyzacji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fakultatywne</a:t>
            </a:r>
            <a:r>
              <a:rPr lang="pl-PL" sz="1600" dirty="0"/>
              <a:t> – na wniosek strony, która żądała wszczęcia postępowania, a nie sprzeciwiają się temu inne strony oraz nie zagraża to interesowi społecznemu – maksymalnie 3 lata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Zawieszenie postępowania – w drodze postanowienia</a:t>
            </a:r>
          </a:p>
        </p:txBody>
      </p:sp>
    </p:spTree>
    <p:extLst>
      <p:ext uri="{BB962C8B-B14F-4D97-AF65-F5344CB8AC3E}">
        <p14:creationId xmlns:p14="http://schemas.microsoft.com/office/powerpoint/2010/main" val="179146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Terminy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dynamizują postępowanie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porządkują postępowanie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decydują o skutkach podejmowanych czynności procesowych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stabilizują rozstrzygnięcie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3075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2233" y="1752600"/>
            <a:ext cx="10512829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Klasyfikacja terminów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względnie oznaczone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bezwzględnie oznaczone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terminy ustawowe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terminy wyznaczone</a:t>
            </a:r>
          </a:p>
          <a:p>
            <a:pPr marL="114300" indent="0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terminy zwykłe </a:t>
            </a:r>
            <a:r>
              <a:rPr lang="pl-PL" sz="1600" dirty="0"/>
              <a:t>– uchybienie im nie rodzi konsekwencji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terminy zawite </a:t>
            </a:r>
            <a:r>
              <a:rPr lang="pl-PL" sz="1600" dirty="0"/>
              <a:t>– uchybienie im rodzi konsekwencje, ale mogą być przywrócone na wniosek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terminy przedawniające </a:t>
            </a:r>
            <a:r>
              <a:rPr lang="pl-PL" sz="1600" dirty="0"/>
              <a:t>– uchybienie im rodzi konsekwencje i nie mogą być przywrócone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Przywrócenie terminu </a:t>
            </a:r>
            <a:r>
              <a:rPr lang="pl-PL" sz="1600" dirty="0"/>
              <a:t>– wniosek o przywrócenie terminu należy wnieść w terminie 7 dni od dnia ustania przyczyny uchybienia terminu. Należy uprawdopodobnić, że uchybienie terminu nastąpiło bez winy zainteresowanego. Jednocześnie należy dopełnić czynności, dla której przewidziany był termin. O przywróceniu terminu postanawia organ właściwy w sprawie. Na postanowienie o odmowie przywrócenia terminu służy zażalenie. </a:t>
            </a:r>
          </a:p>
        </p:txBody>
      </p:sp>
    </p:spTree>
    <p:extLst>
      <p:ext uri="{BB962C8B-B14F-4D97-AF65-F5344CB8AC3E}">
        <p14:creationId xmlns:p14="http://schemas.microsoft.com/office/powerpoint/2010/main" val="206955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52600"/>
            <a:ext cx="10920018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Zachowanie terminu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wysłanie dokumentu w formie elektronicznej i otrzymanie przez nadawcę urzędowego poświadczenia odbioru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nadanie pisma w polskiej placówce pocztowej operatora wyznaczonego albo w placówce pocztowej operatora świadczącego pocztowe usługi powszechne w innym państwie członkowskim UE, Konfederacji Szwajcarskiej albo państwie członkowskim Europejskiego Porozumienia o Wolnym Handlu (EFTA) – stronie umowy o Europejskim Obszarze Gospodarczym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w polskim urzędzie konsularnym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przez żołnierza w dowództwie jednostki wojskowej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przez członka załogi statku morskiego kapitanowi statku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przez osobę pozbawioną wolności w administracji zakładu karnego </a:t>
            </a:r>
          </a:p>
        </p:txBody>
      </p:sp>
    </p:spTree>
    <p:extLst>
      <p:ext uri="{BB962C8B-B14F-4D97-AF65-F5344CB8AC3E}">
        <p14:creationId xmlns:p14="http://schemas.microsoft.com/office/powerpoint/2010/main" val="399644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52600"/>
            <a:ext cx="10864600" cy="49167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Liczenie terminów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dniach </a:t>
            </a:r>
            <a:r>
              <a:rPr lang="pl-PL" sz="1600" dirty="0"/>
              <a:t>– termin upływa ostatniego dnia z wyznaczonej liczby dni, przy czym dnia, w którym nastąpiło zdarzenie, nie wlicza się </a:t>
            </a:r>
          </a:p>
          <a:p>
            <a:pPr marL="114300" indent="0" algn="just">
              <a:buNone/>
            </a:pPr>
            <a:r>
              <a:rPr lang="pl-PL" sz="1600" dirty="0"/>
              <a:t> np. termin wynosi 3 dni, zdarzenie nastąpiło 13 maja 2024 r. – termin upłynie 16 maja 2024 r. o godz. 24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tygodniach </a:t>
            </a:r>
            <a:r>
              <a:rPr lang="pl-PL" sz="1600" dirty="0"/>
              <a:t>– termin kończy się z upływem tego dnia w ostatnim tygodniu, który nazwą odpowiada początkowemu dniowi terminu</a:t>
            </a:r>
          </a:p>
          <a:p>
            <a:pPr marL="114300" indent="0" algn="just">
              <a:buNone/>
            </a:pPr>
            <a:r>
              <a:rPr lang="pl-PL" sz="1600" dirty="0"/>
              <a:t> np. termin wynosi dwa tygodnie, zdarzenie nastąpiło 7 maja 2024 r. we wtorek – termin upłynie 21 maja 2024 r. we wtorek o godz. 24 (za dwa tygodnie)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miesiącach </a:t>
            </a:r>
            <a:r>
              <a:rPr lang="pl-PL" sz="1600" dirty="0"/>
              <a:t>– termin kończy się z upływem tego dnia w ostatnim miesiącu, który odpowiada początkowemu dniowi terminu, a gdyby takiego dnia w ostatnim miesiącu nie było – w ostatnim dniu tego miesiąca</a:t>
            </a:r>
          </a:p>
          <a:p>
            <a:pPr marL="114300" indent="0" algn="just">
              <a:buNone/>
            </a:pPr>
            <a:r>
              <a:rPr lang="pl-PL" sz="1600" dirty="0"/>
              <a:t> np. termin wynosi miesiąc, zdarzenie nastąpiło 7 maja 2024 r. – termin upłynie 7 czerwca 2024 r. o godz. 24</a:t>
            </a:r>
          </a:p>
          <a:p>
            <a:pPr marL="114300" indent="0" algn="just">
              <a:buNone/>
            </a:pPr>
            <a:r>
              <a:rPr lang="pl-PL" sz="1600" dirty="0"/>
              <a:t>np. termin wynosi 3 miesiące, zdarzenie nastąpiło 31 marca 2024 r. – termin upłynie 30 czerwca 2024 r. o godz. 24  </a:t>
            </a:r>
          </a:p>
        </p:txBody>
      </p:sp>
    </p:spTree>
    <p:extLst>
      <p:ext uri="{BB962C8B-B14F-4D97-AF65-F5344CB8AC3E}">
        <p14:creationId xmlns:p14="http://schemas.microsoft.com/office/powerpoint/2010/main" val="415837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8981" y="1752600"/>
            <a:ext cx="10645833" cy="491676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Liczenie terminów c.d.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latach </a:t>
            </a:r>
            <a:r>
              <a:rPr lang="pl-PL" sz="1600" dirty="0"/>
              <a:t>– termin kończy się z upływem tego dnia w ostatnim roku, który odpowiada początkowemu dniowi terminu, a gdyby takiego dnia w ostatnim roku nie było – w dniu poprzedzającym bezpośrednio ten dzień</a:t>
            </a:r>
          </a:p>
          <a:p>
            <a:pPr marL="114300" indent="0" algn="just">
              <a:buNone/>
            </a:pPr>
            <a:r>
              <a:rPr lang="pl-PL" sz="1600" dirty="0"/>
              <a:t> np. termin wynosi 1 rok, zdarzenie nastąpiło 7 maja 2024 r. – termin upłynie 7 maja 2025 r. o godz. 24</a:t>
            </a:r>
          </a:p>
          <a:p>
            <a:pPr marL="114300" indent="0" algn="just">
              <a:buNone/>
            </a:pPr>
            <a:r>
              <a:rPr lang="pl-PL" sz="1600" dirty="0"/>
              <a:t> np. termin wynosi 5 lat, zdarzenie nastąpiło 29 lutego 2024 r. – termin upłynie 28 lutego 2029 r. o godz. 24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koniec terminu przypada na dzień ustawowo wolny od pracy lub na sobotę – </a:t>
            </a:r>
            <a:r>
              <a:rPr lang="pl-PL" sz="1600" dirty="0"/>
              <a:t>termin upływa następnego dnia, który nie jest dniem wolnym od pracy ani sobotą</a:t>
            </a:r>
          </a:p>
          <a:p>
            <a:pPr marL="114300" indent="0" algn="just">
              <a:buNone/>
            </a:pPr>
            <a:r>
              <a:rPr lang="pl-PL" sz="1600" b="1" dirty="0"/>
              <a:t> </a:t>
            </a:r>
            <a:r>
              <a:rPr lang="pl-PL" sz="1600" dirty="0"/>
              <a:t>np. termin wynosi miesiąc, zdarzenie nastąpiło 30 kwietnia 2024 r. – termin upłynie 31 maja 2024 r. (piątek) – 30 maja 2024 r. to dzień ustawowo wolny od pracy   </a:t>
            </a:r>
          </a:p>
          <a:p>
            <a:pPr marL="114300" indent="0" algn="just">
              <a:buNone/>
            </a:pPr>
            <a:r>
              <a:rPr lang="pl-PL" sz="1600" dirty="0"/>
              <a:t> np. termin wynosi 2 miesiące, zdarzenie nastąpiło 6 maja 2024 r. (poniedziałek) – termin upłynie 8 lipca 2024 r. o godz. 24 – 6 lipca 2024 r. to sobota</a:t>
            </a:r>
          </a:p>
          <a:p>
            <a:pPr marL="114300" indent="0" algn="just">
              <a:buNone/>
            </a:pPr>
            <a:r>
              <a:rPr lang="pl-PL" sz="1600" b="1" dirty="0"/>
              <a:t> </a:t>
            </a:r>
            <a:r>
              <a:rPr lang="pl-PL" sz="1600" dirty="0"/>
              <a:t>np. termin wynosi 6 miesięcy, zdarzenie nastąpiło 1 maja 2024 r. – termin upłynie 4 listopada 2024 r. w poniedziałek o godz. 24 – wg reguł dotyczących terminów liczonych  w miesiącach powinien to być 1 listopada 2024 r., ale ten dzień to dzień ustawowo wolny od pracy, dodatkowo wypadający </a:t>
            </a:r>
            <a:r>
              <a:rPr lang="pl-PL" sz="1600"/>
              <a:t>w piątek, </a:t>
            </a:r>
            <a:r>
              <a:rPr lang="pl-PL" sz="1600" dirty="0"/>
              <a:t>a najbliższy dzień „roboczy” to </a:t>
            </a:r>
            <a:r>
              <a:rPr lang="pl-PL" sz="1600"/>
              <a:t>4 listopada 2024 </a:t>
            </a:r>
            <a:r>
              <a:rPr lang="pl-PL" sz="1600" dirty="0"/>
              <a:t>r.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56884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Terminy załatwienia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niezwłocznie </a:t>
            </a:r>
            <a:r>
              <a:rPr lang="pl-PL" sz="1600" dirty="0"/>
              <a:t>– jeżeli strona z żądaniem wszczęcia postępowania dostarczyła dowody lub w oparciu o fakty i dowody powszechnie znane lub znane organowi z urzędu; postępowanie uproszczone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ciągu miesiąca </a:t>
            </a:r>
            <a:r>
              <a:rPr lang="pl-PL" sz="1600" dirty="0"/>
              <a:t>– gdy potrzebne jest postępowanie wyjaśniające, postępowanie odwoławcze, maksymalny termin rozpoznania sprawy w postępowaniu uproszczonym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ciągu dwóch miesięcy </a:t>
            </a:r>
            <a:r>
              <a:rPr lang="pl-PL" sz="1600" dirty="0"/>
              <a:t>– sprawa szczególnie skomplikowana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421722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63552" y="1556792"/>
            <a:ext cx="8229600" cy="530120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organ nie może załatwić sprawy w terminie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sygnalizacja</a:t>
            </a:r>
          </a:p>
          <a:p>
            <a:pPr marL="114300" indent="0" algn="ctr">
              <a:buNone/>
            </a:pPr>
            <a:r>
              <a:rPr lang="pl-PL" sz="1600" dirty="0"/>
              <a:t>Organ informuje stronę o niemożności załatwienia sprawy w terminie i wskazuje termin, w którym załatwi sprawę. Organ informuje stronę o możliwości wniesienia ponaglenia.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ponaglenie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przysługuje do organu wyższego stopnia nad organem załatwiającym sprawę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przysługuje do tego samego organu, jeżeli nie ma organu wyższego stopnia  </a:t>
            </a:r>
          </a:p>
          <a:p>
            <a:pPr marL="114300" indent="0" algn="ctr">
              <a:buNone/>
            </a:pPr>
            <a:r>
              <a:rPr lang="pl-PL" sz="1600" dirty="0"/>
              <a:t>Przysługuje na niezałatwienie sprawy w terminie lub gdy postępowanie jest prowadzone w sposób przewlekły (dłużej niż jest to niezbędne do załatwienia sprawy). Ponaglenie musi zawierać uzasadnienie.</a:t>
            </a:r>
          </a:p>
          <a:p>
            <a:pPr marL="114300" indent="0" algn="ctr">
              <a:buNone/>
            </a:pPr>
            <a:r>
              <a:rPr lang="pl-PL" sz="1600" dirty="0"/>
              <a:t>Wnoszone jest za pośrednictwem organu, którego dotyczy.  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przekazanie ponaglenia do organu wyższego stopnia w ciągu 7 dni od jego otrzymania wraz z aktami sprawy  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194039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37640" y="328498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 w dół 5"/>
          <p:cNvSpPr/>
          <p:nvPr/>
        </p:nvSpPr>
        <p:spPr>
          <a:xfrm>
            <a:off x="6023992" y="5544348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 w dół 6"/>
          <p:cNvSpPr/>
          <p:nvPr/>
        </p:nvSpPr>
        <p:spPr>
          <a:xfrm>
            <a:off x="6059997" y="630932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93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organ uprawniony do rozpatrzenia ponaglenia w ciągu 7 dni od jego otrzymania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rozpatruje ponaglenie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wydaje postanowienie, w którym wskazuje, czy organ rozpoznający sprawę dopuścił się bezczynności lub przewlekłego prowadzenia postępowania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w przypadku stwierdzenia bezczynności lub przewlekłości – zobowiązuje organ do załatwienia sprawy i wyznacza termin jej załatwienia oraz zarządza wyjaśnienie przyczyn i ustalenie osób winnych bezczynności lub przewlekłości, a także podjęcie środków zapobiegających tego typu zjawiskom</a:t>
            </a:r>
          </a:p>
          <a:p>
            <a:pPr algn="ctr">
              <a:buFont typeface="Wingdings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brak załatwienia sprawy przez organ rozpoznający sprawę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skarga na bezczynność do Wojewódzkiego Sądu Administracyjnego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3831370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23992" y="435180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22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1823</Words>
  <Application>Microsoft Office PowerPoint</Application>
  <PresentationFormat>Panoramiczny</PresentationFormat>
  <Paragraphs>183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19</vt:i4>
      </vt:variant>
    </vt:vector>
  </HeadingPairs>
  <TitlesOfParts>
    <vt:vector size="25" baseType="lpstr">
      <vt:lpstr>Arial</vt:lpstr>
      <vt:lpstr>Book Antiqua</vt:lpstr>
      <vt:lpstr>Century Gothic</vt:lpstr>
      <vt:lpstr>Wingdings</vt:lpstr>
      <vt:lpstr>Apteka</vt:lpstr>
      <vt:lpstr>1_Apteka</vt:lpstr>
      <vt:lpstr>Podstawy prawa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</dc:title>
  <dc:creator>Anna Surówka</dc:creator>
  <cp:lastModifiedBy>Anna Surówka</cp:lastModifiedBy>
  <cp:revision>1</cp:revision>
  <dcterms:created xsi:type="dcterms:W3CDTF">2024-05-19T17:16:54Z</dcterms:created>
  <dcterms:modified xsi:type="dcterms:W3CDTF">2024-05-19T17:17:28Z</dcterms:modified>
</cp:coreProperties>
</file>