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8343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FFD8D17E-C4E2-4555-937A-7E6633137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E13DA11-C67D-408F-BCBD-BF358AF43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AB503E1-28A8-4FF2-BEB3-FF100E049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09798A9-C41C-44D0-9913-A253579369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835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36231C0D-3CB8-407F-83AB-6298745E0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E4A7E18-F58D-4751-9E14-3CF826BBA1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DD489B8-C260-45D1-BD9E-6E861DCF4F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0999CF2-182A-4736-862D-B8EED18B8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0692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9A434EF-1933-42A9-9ECD-21E8205E6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2324E50-002B-415D-A70F-6882F72063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A4AE17D-8F54-4A8B-8E78-D4BBB899F3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9951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080E013-6721-4D76-A08B-7905F08842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2FCB0C-2AB9-492E-8450-D7BF5F1F44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6B61DF4-8942-4633-B1A7-CBBCE25C84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552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3919413-EDCE-4F60-84DB-0CD98EC70A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2EC12D3-3B59-48CD-9D27-A7338A0EEC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1C7EBE2-D6BD-4F24-9318-6325D9B3A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4358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2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F13F3AF-0A02-461D-8BEA-A19B69C54B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BCEF4F-EC3B-4CE5-9225-99F8C286AC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B91C87F-4F71-40FA-9509-DD15970C66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0113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9FD439-680A-4D47-B8E5-FFADE16604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007C2A-664C-4881-BC77-DA53FACABD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BA2336-F34F-4315-AFC3-0F39839E1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61213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1F72A31F-6224-45E6-85D5-4A8EFBB083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89F0923-4FED-4702-8008-E8475229B3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25860AA-7247-4F7A-9761-7FC7FC9157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1205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E3AF587-47B3-44C8-9A31-71EFFDA5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472E2AF-4904-4BB4-BB30-66FC4C0FCE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7A64638-0B2B-4BEA-9A3B-3AE8B752A4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25323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39646BB-8D32-4BA4-9E16-25522926B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77D54DE-A93F-471F-AC49-8D88932007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939578BC-0A95-4E8B-9FD6-A8897B0C88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029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0538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F68BBF9-B583-48D4-B6B1-8EB34F9F52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1AFFA56-174B-4320-ABFE-FD558223CA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CE588FD-FA4C-46B6-BC02-3F5399C1E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2168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4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F1488F1-8213-49A6-BCD7-14A7134265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1FBFA27-8E23-4AD0-A7FC-907AE0FBF6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CD87E1F-B3A4-4C6A-B31D-B9A61195F9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27691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5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ACEF064-61F6-40BF-88F2-5EC580278A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E09F3A0-B38E-4747-BEA4-0E785B6B6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05DC12F-53D6-4EF8-B065-3C0155790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38198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6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E0A985B-9D59-469E-9594-B819A4DC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F7ADD59-759A-423F-A761-A6934C004E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ED1E53B-662F-49D4-A415-B581642347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122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7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A06103B-E214-44AE-A345-54FC2C34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D04A06E-D88D-44D7-9F80-A8C344484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6F4F47C-3D7B-4595-B7EE-A71D840B11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7619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8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093AC4B-E844-44C0-BA91-38E064C45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BD991CB-47AA-465B-9AAC-41872152C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F6E9857-7737-4054-8159-2BB269CDF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14546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9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FF787F7-86A2-4E98-91F8-C9AB51613A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FD81384-49B3-42BD-A09F-9C5C5F530D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E11CCBD-53E1-40C0-96F9-8BECA8C6D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86036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0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8BB4FC4-29CB-4828-B732-AF7AB9DB4B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03B51CF-5FEA-430E-AD7A-708940A36E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493636A-70DC-4A20-AE2F-C49D4E6FD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16993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C808404-195E-4F97-8241-AF583412D7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6956461-1E3B-497B-91F3-993BCABC7A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C0F0AEC-0E0E-43FC-AE3F-405B255DAE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5744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2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491410E-A69E-4F92-8B18-6FEBEB2E3E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F6DC9C3-D635-4633-BF9A-4A6FEC743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B71D6EF-62A6-4A76-8107-FB5F0BFA89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3490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64487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88729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4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9495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5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85958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6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1932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5" name="Symbol zastępczy zawartości 3">
            <a:extLst>
              <a:ext uri="{FF2B5EF4-FFF2-40B4-BE49-F238E27FC236}">
                <a16:creationId xmlns:a16="http://schemas.microsoft.com/office/drawing/2014/main" id="{F0D52D38-3D7B-43D4-ABF3-D6928334B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Symbol zastępczy zawartości 5">
            <a:extLst>
              <a:ext uri="{FF2B5EF4-FFF2-40B4-BE49-F238E27FC236}">
                <a16:creationId xmlns:a16="http://schemas.microsoft.com/office/drawing/2014/main" id="{07745B7F-8006-460E-A7EB-02BAD45848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A6986FFA-418E-4AF5-BAEF-A6826016E0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971DA61-A673-40A7-BBDE-07DFA40CA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190F1BD8-2EEA-4EE1-83E5-CA2A53638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5070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2F6CE1BB-9237-4A42-98EC-FDF2050A23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ACA7955B-3A22-46F8-88E3-79FF9B538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D9B6725-BCA5-489D-9A08-9DC6DB99A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255C19C3-4F61-4F6D-99EF-A96ABF60C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047D6554-6B32-4DCD-ACA0-766EF06851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8179999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004BD524-2E6A-4C6D-B51F-6301FB8902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9F67FF1D-EC68-4428-A0BE-01F21CDB43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27BC8E85-628F-4613-9B3A-2B492B91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7A2EF10-0E45-49C0-BB6C-619F5A95F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FA480A0-8A1A-45CB-BEFD-A98588807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5540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AA254F93-9E88-407E-9989-E106C0309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8EA534D1-85CD-4FA9-B4F5-D30300FB18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770E1FB-9290-4AB2-87B7-55171E77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D9D219DC-93AF-4195-BE78-29DA67780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5F4AD7BE-73A5-4BD9-A662-6FC5E9D6E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8661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E0240D4-87CA-4683-A098-5116F5964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0D8F000-CCD0-42D7-B71A-DAAF2A8A84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BEA609B2-A96B-45A3-9768-D76A4FD74D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52A9450F-774E-4D85-A1B3-852F97250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1827D9C0-DD21-478F-8802-E68CAD567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43131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bg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53BE248-EE54-4EA4-B20E-093E94FDC9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F77A115-C5CA-4C5F-8924-90A05169C6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BEBA390-15A0-48EF-B39C-C416CCDAF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719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61223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CE143E0-AD19-4638-A473-F5ABA42011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CD1A940-3BF5-4BD3-BE4D-7194A25DB5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C5395C1-8E83-4142-A051-29B8A25876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98078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650D50C-955A-4082-BF21-615DD8B157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6398E3F-53B2-42D0-BDDC-45B373AD04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60D3355-2627-4B0D-BD39-FEFD3332A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7010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7B99168-456E-499C-8764-59FC92C57D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03BC411-1F78-4C30-ACF3-9B0BE3BFA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292559B-9B97-495C-BB81-4EF655F65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86731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3F25F35-C26B-4B8D-B1FE-991CB93B6B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057C7C0-5B5F-4B7C-B050-F05DE580DD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FBFDB31-DF6D-478C-AA2C-2924F23AA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24457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bg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D4E768E-A432-47C5-888F-68096AE24A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AFB02A-5957-49C8-84A3-D4FE169E8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2A45CCE-1A00-4996-9934-DAD22BFDB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10016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D02B12-3AB6-48BA-BAE8-F0F64D219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28540A5-3408-44AB-8894-00DF007DD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2C77D95-CD96-4AAF-87B6-E84F2D2B40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94343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9D532A8-2075-41D7-8522-13B21197E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9D081A0-B6DB-4C76-82DA-DB07DD8A4E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9945C1-C482-4601-BFA6-2E8F002B9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606466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7E7941-CE0D-41EE-BB1D-2418C1F323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3B903B5-8A53-403D-82A7-16832DC77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8462D8C-370B-411E-8784-8B02719AC6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36811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3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2CA885-0189-4ABA-94E4-04A4C220B5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D0E3600-140F-48F6-91BE-435E89FF6A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B6AE2-96D9-4048-8BE7-518D0B311C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31110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2B23F91-4DE6-4A3F-A6ED-50F83C7EB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F48C1C-E0F9-428F-9B85-5BC1F76A1F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DBC6F0-9F55-461A-A722-5644250C8C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320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0E8684A-D554-457D-A3A3-0C68EF9BB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D172403-0626-433D-9408-6A030B1D06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18C9D0C-3CC1-44C8-AFF1-CC464D1535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84256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B259B481-2B45-41BA-8DB9-5E1592420A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148ACDF-FC3C-4E3A-BA7C-57056D26F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7EB7852-9B00-41CE-AEC4-CFEA2D57B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86889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7AB6880-C866-401E-A8A8-5026790575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DCE5ACD-9631-4333-B028-9EBFFB45D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D1B6D498-50A3-4E0F-A0C8-E2B32D983C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92052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2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07EA34C-5E62-406F-B868-487F2DF23E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F037673-180B-4E31-BD43-5FBCC110AE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949BBAA-BCEC-4872-B25E-DFBF5A9A1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0353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3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E9C8813-B0B2-4E8C-A70A-D3F9A17B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C42DF49-F05B-476D-A89B-21D72E3CDD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CE9D692-C534-45E2-BDA3-F2F80E1D5F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35176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6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615BFEE-75AF-45E0-A7A4-3FAA629151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1B0E6BB-6CC9-4786-AD56-9EB07C17F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D57DE1E-303A-4740-8ECE-CAD86CCB54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38839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7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906F5CD-992C-474D-B244-712890B4F2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380B9AF-6AB9-455B-A23F-A1DADCE557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2B82596-1EF7-4C64-ACC6-8DBFE5199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77507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8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7EE972E-C637-4381-A7AC-D278974E02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7AE1E7A-1C10-4603-88A7-E71BCFF135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1F1EB4C-3AF6-430D-99E8-AAC6B71C81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20200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9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E1335F7-D0DA-4902-8FC0-A1AD6B8C2D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A99C339-E57D-4733-9C92-E5737A8CA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BD6AB10-B2A1-44D3-A070-E58A5A492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708701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4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C695505-8A9C-45FD-88E5-C4769A763C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015B6B4-341E-4F22-BC2D-E828AC900C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65009E7-47DE-47DF-BA47-0F1515636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956537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5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8E348AF-9E8E-406D-B934-3D985E505B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7F676DC-3208-4790-90E6-6BF6E950F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9DC7F6-0C06-4D37-BE7F-E77B381CD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627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6DC43AC-8B96-4504-ABCE-415B7032C4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F721D00-5188-4A9D-91E8-50044DF4C3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995EF76-2FF8-4860-A8A1-6694D5FFAA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57503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ABE0364-BF06-4F32-9DE3-E1BAC5314F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B8052DF-57D6-4710-A0E7-47CA13B23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8F84091-EDA2-4434-B37D-54EF7D5D2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997021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F37336B-E810-4B98-9B50-45AFB055E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A80A11A-954D-4170-8529-55235A1A9C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0FC5087-4E71-40D7-BE4F-E1F6A311E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469579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5D5DFDD-75D8-4BE3-B85C-59539701D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74D2AE6-0AFC-43E4-8940-411EBBE760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CEFC45E-9287-47FA-8275-255D5DD9C7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007913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E32EC9B-59C1-4F97-A951-7110130F63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7189159-9136-4EF0-8A37-91BE95486B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9717549-6C1F-4352-AB3B-0E6E20B09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97360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C08F80B-E675-4763-982F-7E0BB2B9E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BBDBF4B-B481-405B-9404-7957C67DE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BB143BE-9520-48D6-B629-C4296BE26F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60767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AC041D3-D1FE-43BB-8DFF-6845E92C7D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48CF3FC-D56D-4D62-A86E-594015B305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7E65CD2-DC59-4DAA-B1A7-B0A45FB9AA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554640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1DB685A-E33A-4EDE-8535-211FACC0CA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CA8862A-2636-4B29-A4F2-88E2BC264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C183B01-4A99-4E58-B049-45AB279AC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843128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E9DBABF-9D71-4AF8-98F8-F8C33CCC67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92CE0A2-2617-4A16-B878-807D8CF5A8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1B47645-0415-4F69-94D6-3411D42E7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4138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971400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522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CB5EF12-25DC-495F-8ACB-F64C3F06A2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1C2046F-0B2D-4A05-A307-04CCF0D079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8236BAD-18F2-43E7-8043-9CF232808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833438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2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010454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3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303092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4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312607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5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5054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1230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599FB3E-22EE-4488-9938-984285D5D3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FA49DDB-D68C-4FCB-9E1E-B062152A6E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97FB28E-DDAB-4225-9151-D6AF4DD0C9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3379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4264D716-9C86-47F3-81F3-FDD5C027F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E7A552A-78F6-468E-97E4-6C150223EF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4A90475-8688-4DF9-AE5F-57C9FCFD9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535DA37-1331-4FAC-9DAA-22049EE0B6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56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9634781-D2BC-4F10-90F0-C1340817C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105615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62B27A7-0C29-455D-B4C8-0D2DF658D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5225" y="2974077"/>
            <a:ext cx="10561550" cy="3067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5F1B18D-6C51-422D-9AFE-2C30B8901A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37C7BE0-6F3D-4269-88B9-109E689A5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8C7C7B7-76D0-463C-AFEA-DDB8132943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563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65" r:id="rId2"/>
    <p:sldLayoutId id="2147483766" r:id="rId3"/>
    <p:sldLayoutId id="2147483767" r:id="rId4"/>
    <p:sldLayoutId id="2147483755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56" r:id="rId13"/>
    <p:sldLayoutId id="2147483775" r:id="rId14"/>
    <p:sldLayoutId id="2147483776" r:id="rId15"/>
    <p:sldLayoutId id="2147483777" r:id="rId16"/>
    <p:sldLayoutId id="2147483757" r:id="rId17"/>
    <p:sldLayoutId id="2147483778" r:id="rId18"/>
    <p:sldLayoutId id="2147483779" r:id="rId19"/>
    <p:sldLayoutId id="2147483780" r:id="rId20"/>
    <p:sldLayoutId id="2147483781" r:id="rId21"/>
    <p:sldLayoutId id="2147483782" r:id="rId22"/>
    <p:sldLayoutId id="2147483783" r:id="rId23"/>
    <p:sldLayoutId id="2147483787" r:id="rId24"/>
    <p:sldLayoutId id="2147483788" r:id="rId25"/>
    <p:sldLayoutId id="2147483789" r:id="rId26"/>
    <p:sldLayoutId id="2147483790" r:id="rId27"/>
    <p:sldLayoutId id="2147483791" r:id="rId28"/>
    <p:sldLayoutId id="2147483792" r:id="rId29"/>
    <p:sldLayoutId id="2147483793" r:id="rId30"/>
    <p:sldLayoutId id="2147483794" r:id="rId31"/>
    <p:sldLayoutId id="2147483795" r:id="rId32"/>
    <p:sldLayoutId id="2147483796" r:id="rId33"/>
    <p:sldLayoutId id="2147483758" r:id="rId34"/>
    <p:sldLayoutId id="2147483797" r:id="rId35"/>
    <p:sldLayoutId id="2147483798" r:id="rId36"/>
    <p:sldLayoutId id="2147483799" r:id="rId37"/>
    <p:sldLayoutId id="2147483800" r:id="rId38"/>
    <p:sldLayoutId id="2147483759" r:id="rId39"/>
    <p:sldLayoutId id="2147483801" r:id="rId40"/>
    <p:sldLayoutId id="2147483802" r:id="rId41"/>
    <p:sldLayoutId id="2147483803" r:id="rId42"/>
    <p:sldLayoutId id="2147483804" r:id="rId43"/>
    <p:sldLayoutId id="2147483805" r:id="rId44"/>
    <p:sldLayoutId id="2147483806" r:id="rId45"/>
    <p:sldLayoutId id="2147483760" r:id="rId46"/>
    <p:sldLayoutId id="2147483784" r:id="rId47"/>
    <p:sldLayoutId id="2147483786" r:id="rId48"/>
    <p:sldLayoutId id="2147483785" r:id="rId49"/>
    <p:sldLayoutId id="2147483761" r:id="rId50"/>
    <p:sldLayoutId id="2147483807" r:id="rId51"/>
    <p:sldLayoutId id="2147483808" r:id="rId52"/>
    <p:sldLayoutId id="2147483809" r:id="rId53"/>
    <p:sldLayoutId id="2147483815" r:id="rId54"/>
    <p:sldLayoutId id="2147483816" r:id="rId55"/>
    <p:sldLayoutId id="2147483817" r:id="rId56"/>
    <p:sldLayoutId id="2147483818" r:id="rId57"/>
    <p:sldLayoutId id="2147483813" r:id="rId58"/>
    <p:sldLayoutId id="2147483814" r:id="rId59"/>
    <p:sldLayoutId id="2147483762" r:id="rId60"/>
    <p:sldLayoutId id="2147483810" r:id="rId61"/>
    <p:sldLayoutId id="2147483811" r:id="rId62"/>
    <p:sldLayoutId id="2147483812" r:id="rId63"/>
    <p:sldLayoutId id="2147483763" r:id="rId64"/>
    <p:sldLayoutId id="2147483819" r:id="rId65"/>
    <p:sldLayoutId id="2147483821" r:id="rId66"/>
    <p:sldLayoutId id="2147483822" r:id="rId67"/>
    <p:sldLayoutId id="2147483764" r:id="rId68"/>
    <p:sldLayoutId id="2147483823" r:id="rId69"/>
    <p:sldLayoutId id="2147483824" r:id="rId70"/>
    <p:sldLayoutId id="2147483825" r:id="rId71"/>
    <p:sldLayoutId id="2147483826" r:id="rId72"/>
    <p:sldLayoutId id="2147483827" r:id="rId7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>
            <a:extLst>
              <a:ext uri="{FF2B5EF4-FFF2-40B4-BE49-F238E27FC236}">
                <a16:creationId xmlns:a16="http://schemas.microsoft.com/office/drawing/2014/main" id="{514F3CC2-86AC-4C7E-A261-E5A0D64C65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10" name="Podtytuł 9">
            <a:extLst>
              <a:ext uri="{FF2B5EF4-FFF2-40B4-BE49-F238E27FC236}">
                <a16:creationId xmlns:a16="http://schemas.microsoft.com/office/drawing/2014/main" id="{73380C29-4305-4F4C-881C-7050E0BECB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2105891"/>
            <a:ext cx="10561550" cy="3934754"/>
          </a:xfrm>
        </p:spPr>
        <p:txBody>
          <a:bodyPr/>
          <a:lstStyle/>
          <a:p>
            <a:r>
              <a:rPr lang="pl-PL" sz="4400" dirty="0"/>
              <a:t>Wolność wypowiedzi i jej ograniczenia</a:t>
            </a:r>
          </a:p>
          <a:p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594635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8219AC-C54C-4C62-AFEF-4E854137F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WOLNOŚĆ PRASY -zasada ustrojowa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8DCBAA-06A0-4E3A-9416-5EE09871A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i="1" dirty="0"/>
              <a:t>Rzeczpospolita Polska zapewnia wolność prasy i innych środków społecznego przekazu.</a:t>
            </a:r>
            <a:r>
              <a:rPr lang="pl-PL" b="1" dirty="0"/>
              <a:t> -art 14 KONSTYTUCJI RP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Wolność mediów (wolność środków społecznego przekazu) należy postrzegać przez pryzmat trzech jej podstawowych elementów: </a:t>
            </a:r>
          </a:p>
          <a:p>
            <a:pPr lvl="0"/>
            <a:r>
              <a:rPr lang="pl-PL" dirty="0"/>
              <a:t>swobody zakładania środków społecznego przekazu, </a:t>
            </a:r>
          </a:p>
          <a:p>
            <a:pPr lvl="0"/>
            <a:r>
              <a:rPr lang="pl-PL" dirty="0"/>
              <a:t>swobody prowadzenia działalności przez środki społecznego przekazu</a:t>
            </a:r>
          </a:p>
          <a:p>
            <a:pPr lvl="0"/>
            <a:r>
              <a:rPr lang="pl-PL" dirty="0"/>
              <a:t> oraz swobody kreowania struktury własnościowej środków społecznego przekazu.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1169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7B74BB-E538-4251-A5F2-A63AA2DA8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Wolność wypowiedzi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F02384-0CA5-44AF-BAEA-BB3116AED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Każdemu zapewnia się wolność wyrażania swoich poglądów oraz pozyskiwania i rozpowszechniania informacji, art.54 Konstytucji RP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Na wolność wypowiedzi składają się trzy wolności: </a:t>
            </a:r>
          </a:p>
          <a:p>
            <a:pPr lvl="0"/>
            <a:r>
              <a:rPr lang="pl-PL" dirty="0"/>
              <a:t>wolność wyrażania poglądów (wolność wypowiedzi </a:t>
            </a:r>
            <a:r>
              <a:rPr lang="pl-PL" i="1" dirty="0"/>
              <a:t>sensu stricto</a:t>
            </a:r>
            <a:r>
              <a:rPr lang="pl-PL" dirty="0"/>
              <a:t>), </a:t>
            </a:r>
          </a:p>
          <a:p>
            <a:pPr lvl="0"/>
            <a:r>
              <a:rPr lang="pl-PL" dirty="0"/>
              <a:t>wolność pozyskiwania informacji </a:t>
            </a:r>
          </a:p>
          <a:p>
            <a:pPr lvl="0"/>
            <a:r>
              <a:rPr lang="pl-PL" dirty="0"/>
              <a:t>wolność rozpowszechniania informacji.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7501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A96B44-41A6-4BEC-95D3-A605AE211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Stosunek art. 14 Konstytucji RP do art. 54 ust. 1 Konstytucji RP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8F16D4-FA0E-433D-99E0-E3811E090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Wolność wypowiedzi zagwarantowana w art.54 ust. 1 Konstytucji RP ma szerszy zakres niż wolność prasy.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Wolność prasy jest uznawana za element wolności wypowiedzi.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2153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5CF6EB-AB8B-476B-B123-645F70EFF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Gwarancje wolności słowa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017243-ACF7-458F-B5A5-2BCA29CE8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i="1" dirty="0"/>
              <a:t>Cenzura prewencyjna środków społecznego przekazu oraz koncesjonowanie prasy są zakazane. </a:t>
            </a:r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r>
              <a:rPr lang="pl-PL" i="1" dirty="0"/>
              <a:t>Ustawa może wprowadzić obowiązek uprzedniego uzyskania koncesji na prowadzenie stacji radiowej lub telewizyjnej.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52112179-1149-4F98-A082-A78DA497E415}"/>
              </a:ext>
            </a:extLst>
          </p:cNvPr>
          <p:cNvSpPr/>
          <p:nvPr/>
        </p:nvSpPr>
        <p:spPr>
          <a:xfrm>
            <a:off x="3039105" y="3266744"/>
            <a:ext cx="250390" cy="32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Bef>
                <a:spcPts val="600"/>
              </a:spcBef>
              <a:spcAft>
                <a:spcPts val="750"/>
              </a:spcAft>
            </a:pP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915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40A2FC-A922-4C7C-B592-47D3CE864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Ograniczenia wolności prasy -według Izabeli Dobosz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EDE1E0-9F81-4714-B4FA-6E509AB04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PRAWNE</a:t>
            </a:r>
          </a:p>
          <a:p>
            <a:pPr lvl="0"/>
            <a:r>
              <a:rPr lang="pl-PL" dirty="0"/>
              <a:t>POZAPRAWNE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8608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D1E1FC-284D-4120-BA6C-611488ADE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Prawne ograniczenia wolności prasy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DE9EEF-D3E2-4A2A-B6F7-C4C79CCC1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ograniczenia dotyczące powstawania i dalszego istnienia środków masowego komunikowania</a:t>
            </a:r>
          </a:p>
          <a:p>
            <a:pPr lvl="0"/>
            <a:r>
              <a:rPr lang="pl-PL" dirty="0"/>
              <a:t>ograniczenia dotyczące treści publikacji</a:t>
            </a:r>
          </a:p>
          <a:p>
            <a:pPr lvl="0"/>
            <a:r>
              <a:rPr lang="pl-PL" dirty="0"/>
              <a:t>ograniczenia dotyczące rozpowszechniania</a:t>
            </a:r>
          </a:p>
          <a:p>
            <a:pPr lvl="0"/>
            <a:r>
              <a:rPr lang="pl-PL" dirty="0"/>
              <a:t>ograniczenia finansowe.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6643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B90E71-4D75-483C-BA6B-578FE7C58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Pozaprawne ograniczenia wolności prasy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253626-4D4B-4B3B-9B21-1E2AA9D68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ograniczenia polityczne</a:t>
            </a:r>
          </a:p>
          <a:p>
            <a:pPr lvl="0"/>
            <a:r>
              <a:rPr lang="pl-PL" dirty="0"/>
              <a:t>system propagandy</a:t>
            </a:r>
          </a:p>
          <a:p>
            <a:pPr lvl="0"/>
            <a:r>
              <a:rPr lang="pl-PL" dirty="0"/>
              <a:t>istnienie jednej organizacji prasowej</a:t>
            </a:r>
          </a:p>
          <a:p>
            <a:pPr lvl="0"/>
            <a:r>
              <a:rPr lang="pl-PL" dirty="0"/>
              <a:t>ograniczenia ekonomiczne</a:t>
            </a:r>
          </a:p>
          <a:p>
            <a:pPr lvl="0"/>
            <a:r>
              <a:rPr lang="pl-PL" dirty="0"/>
              <a:t>cenzura wewnątrzredakcyjna</a:t>
            </a:r>
          </a:p>
          <a:p>
            <a:pPr lvl="0"/>
            <a:r>
              <a:rPr lang="pl-PL" dirty="0"/>
              <a:t>autocenzura.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58280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873F73-1CAF-4699-AF47-0C67A21DC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Wolność prasy w prawie prasowym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AE7241-16A1-4F5D-8BA1-671609A40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Art. 1. </a:t>
            </a:r>
          </a:p>
          <a:p>
            <a:pPr marL="0" indent="0" algn="just">
              <a:buNone/>
            </a:pPr>
            <a:r>
              <a:rPr lang="pl-PL" dirty="0"/>
              <a:t>Prasa, zgodnie z Konstytucją Rzeczypospolitej Polskiej, korzysta z wolności wypowiedzi i urzeczywistnia prawo obywateli do ich rzetelnego informowania, jawności życia publicznego oraz kontroli i krytyki społecznej.</a:t>
            </a:r>
          </a:p>
        </p:txBody>
      </p:sp>
    </p:spTree>
    <p:extLst>
      <p:ext uri="{BB962C8B-B14F-4D97-AF65-F5344CB8AC3E}">
        <p14:creationId xmlns:p14="http://schemas.microsoft.com/office/powerpoint/2010/main" val="554194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EFD13A-71DE-4DD5-A2E3-4EC36A529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Rys historyczny wolności wypowiedzi-wiek XVIII i XIX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D93A17-DE20-4C98-958D-87650BAD5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Deklaracja Praw Wirginii z 12 kwietnia 1776 r.</a:t>
            </a:r>
          </a:p>
          <a:p>
            <a:r>
              <a:rPr lang="pl-PL" b="1" u="sng" dirty="0"/>
              <a:t>Artykuł 11 francuskiej Deklaracji Praw Człowieka i Obywatela z 26 sierpnia 1789 roku</a:t>
            </a:r>
            <a:r>
              <a:rPr lang="pl-PL" b="1" dirty="0"/>
              <a:t> </a:t>
            </a:r>
            <a:endParaRPr lang="pl-PL" dirty="0"/>
          </a:p>
          <a:p>
            <a:r>
              <a:rPr lang="pl-PL" i="1" dirty="0"/>
              <a:t>Wolny przepływ myśli i opinii jest jednym z najcenniejszych praw człowieka; każdy obywatel może więc mówić, pisać, wydawać swobodnie, z wyjątkiem nadużywania tej wolności w przypadkach określonych przez ustawę</a:t>
            </a:r>
            <a:r>
              <a:rPr lang="pl-PL" b="1" dirty="0"/>
              <a:t>. </a:t>
            </a:r>
            <a:endParaRPr lang="pl-PL" dirty="0"/>
          </a:p>
          <a:p>
            <a:r>
              <a:rPr lang="pl-PL" b="1" u="sng" dirty="0"/>
              <a:t>Pierwsza poprawka z 1791 roku Konstytucji Stanów Zjednoczonych Ameryki Północnej,</a:t>
            </a:r>
            <a:r>
              <a:rPr lang="pl-PL" b="1" dirty="0"/>
              <a:t> </a:t>
            </a:r>
            <a:r>
              <a:rPr lang="pl-PL" dirty="0"/>
              <a:t>zakazuje m.in. ograniczania wolności słowa lub prasy. </a:t>
            </a:r>
          </a:p>
          <a:p>
            <a:r>
              <a:rPr lang="pl-PL" dirty="0"/>
              <a:t>Konstytucja II Republiki Francuskiej z 4 listopada 1848 r.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014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6A5875-5AB7-4556-AB2D-9E4DED993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Wolność wypowiedzi-regulacje powojenne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70B149-7970-482E-8203-3ABEA2296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b="1" dirty="0"/>
              <a:t>Artykuł XIX  Powszechnej Deklaracji będącej rezolucją </a:t>
            </a:r>
            <a:r>
              <a:rPr lang="pl-PL" b="1" u="sng" dirty="0"/>
              <a:t>Zgromadzenia Ogólnego ONZ z dnia 10 grudnia 1948</a:t>
            </a:r>
            <a:r>
              <a:rPr lang="pl-PL" b="1" dirty="0"/>
              <a:t> r.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 Każdy ma prawo do wolności przekonań i wypowiedzi;  prawo to obejmuje wolność wyznania niczym nie skrępowanych przekonań oraz wolność poszukiwania, otrzymywania i przekazywania informacji i idei wszelkimi środkami bez względu na granice.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>
              <a:buNone/>
            </a:pPr>
            <a:r>
              <a:rPr lang="pl-PL" b="1" u="sng" dirty="0"/>
              <a:t>Artykuł 19 Międzynarodowego Paktu Praw Obywatelskich i Politycznych z dnia 16 grudnia 1966 r. 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1. Każdy człowiek ma prawo do posiadania bez przeszkód własnych poglądów. 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2. Każdy człowiek ma prawo do swobodnego wyrażania opinii; prawo to obejmuje swobodę poszukiwania, otrzymywania i rozpowszechniania wszelkich informacji i poglądów, bez względu na granice państwowe, ustnie, pisemnie lub drukiem, w postaci dzieła sztuki bądź w jakikolwiek inny sposób według własnego wyboru. 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3. Realizacja praw przewidzianych w ust. 2 niniejszego artykułu pociąga za sobą specjalne obowiązki i specjalną odpowiedzialność. Może ona w konsekwencji podlegać pewnym ograniczeniom, które powinny być jednak wyraźnie przewidziane przez ustawę i które są niezbędne w celu: 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a) poszanowania praw i dobrego imienia innych,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 b) ochrony bezpieczeństwa państwowego lub porządku publicznego albo zdrowia lub moralności publicznej.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0806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DF51C9-3877-4A39-B5FC-467C408C9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b="1" dirty="0"/>
              <a:t>Artykuł 10 ust. 1 Europejskiej Konwencja o Ochronie Praw Człowieka i Podstawowych Wolności z 4 listopada 1950 r.</a:t>
            </a:r>
            <a:r>
              <a:rPr lang="pl-PL" b="1" dirty="0"/>
              <a:t> </a:t>
            </a:r>
            <a:br>
              <a:rPr lang="pl-PL" dirty="0"/>
            </a:br>
            <a:endParaRPr lang="pl-PL" sz="2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7DD564-25B3-43BE-A6E2-CB0775134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i="1" dirty="0"/>
              <a:t>Każdy ma prawo do wolności wyrażania opinii. Prawo to obejmuje wolność posiadania poglądów oraz otrzymywania i przekazywania informacji i idei bez ingerencji władz politycznych i bez względu na granice państwowe. </a:t>
            </a:r>
            <a:endParaRPr lang="pl-PL" dirty="0"/>
          </a:p>
          <a:p>
            <a:pPr lvl="0"/>
            <a:r>
              <a:rPr lang="pl-PL" dirty="0"/>
              <a:t>wolność posiadania poglądów </a:t>
            </a:r>
          </a:p>
          <a:p>
            <a:pPr lvl="0"/>
            <a:r>
              <a:rPr lang="pl-PL" dirty="0"/>
              <a:t>wolność otrzymywania i przekazywania informacji i idei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4592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5BFD7B-1A3E-49E5-AD63-5C0336F28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Orzecznictwo Europejskiego Trybunału Praw Człowieka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A93128-A83D-4DB8-BAC4-AAF25C77A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Podmiot wolności wypowiedzi</a:t>
            </a:r>
          </a:p>
          <a:p>
            <a:pPr lvl="0"/>
            <a:r>
              <a:rPr lang="pl-PL" dirty="0"/>
              <a:t>Przedmiot wolności wypowiedzi</a:t>
            </a:r>
          </a:p>
          <a:p>
            <a:pPr lvl="0"/>
            <a:r>
              <a:rPr lang="pl-PL" dirty="0"/>
              <a:t>Formy wypowiedzi.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9294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DD9D90-9382-44EB-953D-054713EF9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Wypowiedzi prasowe podlegające ochronie według </a:t>
            </a:r>
            <a:r>
              <a:rPr lang="pl-PL" b="1" dirty="0" err="1"/>
              <a:t>ETPCz</a:t>
            </a:r>
            <a:r>
              <a:rPr lang="pl-PL" b="1" dirty="0"/>
              <a:t> z uwagi na treść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1E88F4-113A-4DB8-B964-A3A828BA7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dotyczące </a:t>
            </a:r>
          </a:p>
          <a:p>
            <a:pPr lvl="0"/>
            <a:r>
              <a:rPr lang="pl-PL" dirty="0"/>
              <a:t>debaty politycznej i spraw niepolitycznych, ale budzących zainteresowanie społeczne (publicznie ważnych, jak ochrona zdrowia, przebieg wyborów i procedur wyborczych, funkcjonowanie sądownictwa, administracji i zarządzania wymiarem sprawiedliwości, służby cywilnej)</a:t>
            </a:r>
          </a:p>
          <a:p>
            <a:pPr lvl="0"/>
            <a:r>
              <a:rPr lang="pl-PL" dirty="0"/>
              <a:t>wypowiedzi artystycznych </a:t>
            </a:r>
          </a:p>
          <a:p>
            <a:r>
              <a:rPr lang="pl-PL" dirty="0"/>
              <a:t>reklamy i innych wypowiedzi o charakterze komercyjnym.</a:t>
            </a:r>
          </a:p>
        </p:txBody>
      </p:sp>
    </p:spTree>
    <p:extLst>
      <p:ext uri="{BB962C8B-B14F-4D97-AF65-F5344CB8AC3E}">
        <p14:creationId xmlns:p14="http://schemas.microsoft.com/office/powerpoint/2010/main" val="2764857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48105F-8400-477E-9A08-98DE88C02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Wypowiedzi prasowe niepodlegające ochronie według </a:t>
            </a:r>
            <a:r>
              <a:rPr lang="pl-PL" b="1" dirty="0" err="1"/>
              <a:t>ETPCz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A8E07E-DD2B-4892-9AB3-CB4564489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ekstremalnie polityczne lub rasistowskie</a:t>
            </a:r>
          </a:p>
          <a:p>
            <a:pPr lvl="0"/>
            <a:r>
              <a:rPr lang="pl-PL" dirty="0"/>
              <a:t>usprawiedliwiające politykę pronazistowską</a:t>
            </a:r>
          </a:p>
          <a:p>
            <a:pPr lvl="0"/>
            <a:r>
              <a:rPr lang="pl-PL" dirty="0"/>
              <a:t>wymierzone w wartości, na których oparta jest Konwencja.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2300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A14811-D207-4ED1-92B0-328DFAC8A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Ograniczenia wolności prasy (ust.2. art. 10 Konwencji).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0D5342-51C0-4293-9D50-93365E794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i="1" dirty="0"/>
              <a:t>Korzystanie z tych wolności jako pociągające za sobą obowiązki i odpowiedzialność może podlegać takim wymogom formalnym, warunkom, ograniczeniom i sankcjom, jakie są przewidziane przez ustawę i niezbędne w społeczeństwie demokratycznym, i w interesie bezpieczeństwa państwowego, integralności terytorialnej lub bezpieczeństwa publicznego, ze względu na konieczność zapobieżenia zakłóceniu porządku lub przestępstwu z uwagi na ochronę zdrowia i moralności, ochronę dobrego imienia i praw innych osób oraz ze względu na zagwarantowanie powagi i bezstronności władzy sądowej</a:t>
            </a:r>
            <a:r>
              <a:rPr lang="pl-PL" dirty="0"/>
              <a:t>.</a:t>
            </a:r>
          </a:p>
          <a:p>
            <a:pPr lvl="0"/>
            <a:r>
              <a:rPr lang="pl-PL" dirty="0"/>
              <a:t>Kryterium legalności formalnej </a:t>
            </a:r>
            <a:r>
              <a:rPr lang="pl-PL" i="1" dirty="0"/>
              <a:t>(</a:t>
            </a:r>
            <a:r>
              <a:rPr lang="pl-PL" i="1" dirty="0" err="1"/>
              <a:t>prescribed</a:t>
            </a:r>
            <a:r>
              <a:rPr lang="pl-PL" i="1" dirty="0"/>
              <a:t> by law)</a:t>
            </a:r>
            <a:endParaRPr lang="pl-PL" dirty="0"/>
          </a:p>
          <a:p>
            <a:pPr lvl="0"/>
            <a:r>
              <a:rPr lang="pl-PL" dirty="0"/>
              <a:t>Kryterium legalności materialnej -celowości (</a:t>
            </a:r>
            <a:r>
              <a:rPr lang="pl-PL" i="1" dirty="0" err="1"/>
              <a:t>legitimate</a:t>
            </a:r>
            <a:r>
              <a:rPr lang="pl-PL" i="1" dirty="0"/>
              <a:t> </a:t>
            </a:r>
            <a:r>
              <a:rPr lang="pl-PL" i="1" dirty="0" err="1"/>
              <a:t>aim</a:t>
            </a:r>
            <a:r>
              <a:rPr lang="pl-PL" i="1" dirty="0"/>
              <a:t>)</a:t>
            </a:r>
            <a:endParaRPr lang="pl-PL" dirty="0"/>
          </a:p>
          <a:p>
            <a:pPr lvl="0"/>
            <a:r>
              <a:rPr lang="pl-PL" dirty="0"/>
              <a:t>Kryterium konieczności (</a:t>
            </a:r>
            <a:r>
              <a:rPr lang="pl-PL" i="1" dirty="0" err="1"/>
              <a:t>necessary</a:t>
            </a:r>
            <a:r>
              <a:rPr lang="pl-PL" i="1" dirty="0"/>
              <a:t> in </a:t>
            </a:r>
            <a:r>
              <a:rPr lang="pl-PL" i="1" dirty="0" err="1"/>
              <a:t>democratic</a:t>
            </a:r>
            <a:r>
              <a:rPr lang="pl-PL" i="1" dirty="0"/>
              <a:t> </a:t>
            </a:r>
            <a:r>
              <a:rPr lang="pl-PL" i="1" dirty="0" err="1"/>
              <a:t>society</a:t>
            </a:r>
            <a:r>
              <a:rPr lang="pl-PL" i="1" dirty="0"/>
              <a:t>).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4520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DEC845-CBC8-4ECE-B2E9-CED178293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Akceptacja przez ETPC ingerencji ze strony władz publicznych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6212C2-BA6B-476F-90BE-DEE19C6C7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jest dopuszczalna ze względu na:</a:t>
            </a:r>
          </a:p>
          <a:p>
            <a:pPr lvl="0"/>
            <a:r>
              <a:rPr lang="pl-PL" dirty="0"/>
              <a:t>ochronę bezpieczeństwa państwa</a:t>
            </a:r>
          </a:p>
          <a:p>
            <a:pPr lvl="0"/>
            <a:r>
              <a:rPr lang="pl-PL" dirty="0"/>
              <a:t>ochronę moralności</a:t>
            </a:r>
          </a:p>
          <a:p>
            <a:pPr lvl="0"/>
            <a:r>
              <a:rPr lang="pl-PL" dirty="0"/>
              <a:t>ochronę dobrego imienia i praw osób trzecich</a:t>
            </a:r>
          </a:p>
          <a:p>
            <a:pPr lvl="0"/>
            <a:r>
              <a:rPr lang="pl-PL" dirty="0"/>
              <a:t>ochronę informacji poufnych</a:t>
            </a:r>
          </a:p>
          <a:p>
            <a:pPr lvl="0"/>
            <a:r>
              <a:rPr lang="pl-PL" dirty="0"/>
              <a:t>gwarancję powagi i bezstronności wymiaru sprawiedliwości</a:t>
            </a:r>
          </a:p>
          <a:p>
            <a:pPr lvl="0"/>
            <a:r>
              <a:rPr lang="pl-PL" dirty="0"/>
              <a:t>działalność przedsiębiorstw radiowych, telewizyjnych lub kinematograficznych (art.10 ust.1 zd.3)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1955163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niestandardowy">
  <a:themeElements>
    <a:clrScheme name="US">
      <a:dk1>
        <a:srgbClr val="002D59"/>
      </a:dk1>
      <a:lt1>
        <a:sysClr val="window" lastClr="FFFFFF"/>
      </a:lt1>
      <a:dk2>
        <a:srgbClr val="004993"/>
      </a:dk2>
      <a:lt2>
        <a:srgbClr val="E7E6E6"/>
      </a:lt2>
      <a:accent1>
        <a:srgbClr val="C00000"/>
      </a:accent1>
      <a:accent2>
        <a:srgbClr val="FF0000"/>
      </a:accent2>
      <a:accent3>
        <a:srgbClr val="A5A5A5"/>
      </a:accent3>
      <a:accent4>
        <a:srgbClr val="FFC000"/>
      </a:accent4>
      <a:accent5>
        <a:srgbClr val="5BADFF"/>
      </a:accent5>
      <a:accent6>
        <a:srgbClr val="92D050"/>
      </a:accent6>
      <a:hlink>
        <a:srgbClr val="0071E2"/>
      </a:hlink>
      <a:folHlink>
        <a:srgbClr val="7F7F7F"/>
      </a:folHlink>
    </a:clrScheme>
    <a:fontScheme name="Uniwersytet Śląski">
      <a:majorFont>
        <a:latin typeface="PT Sans Bold"/>
        <a:ea typeface=""/>
        <a:cs typeface=""/>
      </a:majorFont>
      <a:minorFont>
        <a:latin typeface="PT Sans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5176</TotalTime>
  <Words>908</Words>
  <Application>Microsoft Office PowerPoint</Application>
  <PresentationFormat>Panoramiczny</PresentationFormat>
  <Paragraphs>87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Arial</vt:lpstr>
      <vt:lpstr>Calibri</vt:lpstr>
      <vt:lpstr>PT Sans</vt:lpstr>
      <vt:lpstr>PT Sans Bold</vt:lpstr>
      <vt:lpstr>Projekt niestandardowy</vt:lpstr>
      <vt:lpstr>  </vt:lpstr>
      <vt:lpstr>Rys historyczny wolności wypowiedzi-wiek XVIII i XIX </vt:lpstr>
      <vt:lpstr>Wolność wypowiedzi-regulacje powojenne</vt:lpstr>
      <vt:lpstr>Artykuł 10 ust. 1 Europejskiej Konwencja o Ochronie Praw Człowieka i Podstawowych Wolności z 4 listopada 1950 r.  </vt:lpstr>
      <vt:lpstr>Orzecznictwo Europejskiego Trybunału Praw Człowieka </vt:lpstr>
      <vt:lpstr>Wypowiedzi prasowe podlegające ochronie według ETPCz z uwagi na treść </vt:lpstr>
      <vt:lpstr>Wypowiedzi prasowe niepodlegające ochronie według ETPCz </vt:lpstr>
      <vt:lpstr>Ograniczenia wolności prasy (ust.2. art. 10 Konwencji). </vt:lpstr>
      <vt:lpstr>Akceptacja przez ETPC ingerencji ze strony władz publicznych </vt:lpstr>
      <vt:lpstr>WOLNOŚĆ PRASY -zasada ustrojowa </vt:lpstr>
      <vt:lpstr>Wolność wypowiedzi</vt:lpstr>
      <vt:lpstr>Stosunek art. 14 Konstytucji RP do art. 54 ust. 1 Konstytucji RP  </vt:lpstr>
      <vt:lpstr>Gwarancje wolności słowa </vt:lpstr>
      <vt:lpstr>Ograniczenia wolności prasy -według Izabeli Dobosz </vt:lpstr>
      <vt:lpstr>Prawne ograniczenia wolności prasy </vt:lpstr>
      <vt:lpstr>Pozaprawne ograniczenia wolności prasy</vt:lpstr>
      <vt:lpstr>Wolność prasy w prawie prasowym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Iwona Cichy</dc:creator>
  <cp:lastModifiedBy>Piotr Horosz</cp:lastModifiedBy>
  <cp:revision>99</cp:revision>
  <dcterms:created xsi:type="dcterms:W3CDTF">2019-03-06T11:23:46Z</dcterms:created>
  <dcterms:modified xsi:type="dcterms:W3CDTF">2022-05-01T15:28:47Z</dcterms:modified>
</cp:coreProperties>
</file>