
<file path=[Content_Types].xml><?xml version="1.0" encoding="utf-8"?>
<Types xmlns="http://schemas.openxmlformats.org/package/2006/content-types">
  <Default Extension="bin" ContentType="application/vnd.openxmlformats-officedocument.oleObject"/>
  <Default Extension="doc" ContentType="application/msword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4" r:id="rId23"/>
    <p:sldId id="277" r:id="rId24"/>
    <p:sldId id="278" r:id="rId25"/>
    <p:sldId id="279" r:id="rId26"/>
    <p:sldId id="280" r:id="rId27"/>
    <p:sldId id="281" r:id="rId28"/>
    <p:sldId id="283" r:id="rId29"/>
    <p:sldId id="289" r:id="rId30"/>
    <p:sldId id="290" r:id="rId31"/>
    <p:sldId id="291" r:id="rId32"/>
    <p:sldId id="292" r:id="rId33"/>
    <p:sldId id="293" r:id="rId34"/>
    <p:sldId id="288" r:id="rId35"/>
    <p:sldId id="284" r:id="rId36"/>
    <p:sldId id="285" r:id="rId37"/>
    <p:sldId id="286" r:id="rId38"/>
    <p:sldId id="287" r:id="rId3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DAA39-220C-4796-B3DD-D454D322659B}" type="datetimeFigureOut">
              <a:rPr lang="pl-PL" smtClean="0"/>
              <a:t>25.10.2022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3A1A2-23BE-4EA3-A1CD-35A90478F0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919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B8DBAE-339A-394B-4977-2F40EFAA3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24EFA57-7405-06E8-BABD-335A3904E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5AC887F-7076-7F1A-6C42-2544DA998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8ABD-82B0-4789-97FB-F0C0463EBC7B}" type="datetime1">
              <a:rPr lang="pl-PL" smtClean="0"/>
              <a:t>25.10.2022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E4D38D-9CDF-EF07-D233-8A5C738E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8CCBAF-A567-7157-0E57-F409C0D1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352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632066-2B11-50E6-E230-68E6E4CC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D192850-7C44-3619-DB9D-14139ABF3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96A7291-24EA-0297-B548-A05E4A1A6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6147-8DBB-403F-A018-C8CB655BFA5A}" type="datetime1">
              <a:rPr lang="pl-PL" smtClean="0"/>
              <a:t>25.10.2022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EE07F1-7612-F523-6520-52E6AA31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8650C15-B02B-6459-AC0F-5E5639C29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40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F422531-4509-F74C-CFF1-C34333DD6F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5F34498-464A-0BF3-0A1E-92480E38A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F7A2D8-9854-A337-0925-01B5E4373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E72A-FDF2-4B72-BD55-12501214D34E}" type="datetime1">
              <a:rPr lang="pl-PL" smtClean="0"/>
              <a:t>25.10.2022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4AB5FA8-3151-6A09-E983-D092C2BC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24C4ED-0AA8-BC10-DAB9-6497B779B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07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78EF36-638B-82DD-1665-2BC688D5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B2F5C9-E69F-7A4D-F091-B7D14EF71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7FD5014-0295-F0FC-16A6-09510EBE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254DA-03BE-4872-8FCA-3A8E7EE09404}" type="datetime1">
              <a:rPr lang="pl-PL" smtClean="0"/>
              <a:t>25.10.2022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5D246E-FC33-6596-0996-C20D16050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73C5065-91D2-B9F5-3F58-D738CC6B6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228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7CF4E1-EAC6-13BF-FF33-D5858A83D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DB1F30-602D-F4CC-7197-9FEC1EC57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E25F401-D6F6-ABAD-86DD-3D077AEC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170-833F-421A-9440-3FE32BD3CCD5}" type="datetime1">
              <a:rPr lang="pl-PL" smtClean="0"/>
              <a:t>25.10.2022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2183E5-772E-E80C-0CA6-77047113D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C854F8-3097-5EED-A541-51C4DD67F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951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2D00CF-AA41-CD29-A875-B0FED0597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DDCDD3-0749-5295-7EDC-52A1F4B29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EA0DAC4-3934-8E1C-BFA7-DDEBC31C5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06D54F8-E73E-5685-53B0-27FFB0A5E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0F13-6D91-4E7E-8814-05753762E3B0}" type="datetime1">
              <a:rPr lang="pl-PL" smtClean="0"/>
              <a:t>25.10.2022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5EF5FC2-FFC8-F7C7-589A-B1A64ED51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75AF2DD-C15B-0BF4-021B-C9382F25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3470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692065-585A-F9A7-A8C7-657F5AB7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87A3A67-BE00-F52D-68DE-2911D422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A3D881F-ACE7-E556-F5D1-55BB0B893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6519233-6DAC-B40E-1D47-1A1D1F08E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01C8D27-29A1-7FAB-5EA4-B3F45FFC1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539E40C-6749-083B-E739-D2D225E1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F6FC-B9C5-46B5-AB51-38EBDA72EB48}" type="datetime1">
              <a:rPr lang="pl-PL" smtClean="0"/>
              <a:t>25.10.2022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C438934-A350-6676-FDC2-E45CAA372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43792D4-0DC4-8FDA-73DA-E261DB2D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17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079B27-56D5-04DA-3A00-68841525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838FF1B-3BC0-4054-BB37-0F8A8C580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5B19-6DEF-4D36-87CF-FC9F420F2A68}" type="datetime1">
              <a:rPr lang="pl-PL" smtClean="0"/>
              <a:t>25.10.2022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3FC80FC-90B8-A1DF-2595-CB1668C2B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B94E818-608F-A40B-4FBA-25D7A111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007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8C01283-BB60-60A6-D06A-73B1F769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EDCD-907E-4743-8C9F-E0CC96C4CFD4}" type="datetime1">
              <a:rPr lang="pl-PL" smtClean="0"/>
              <a:t>25.10.2022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7DC3130-7925-174E-CC06-838737EFE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E72E083-B0E1-96B6-B2FD-6F045355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556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1E34FB-C146-D07D-EE06-B526FFEC5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F3691D-1DCE-153F-A7B8-B7F059347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1882680-5873-5B52-45B3-AE28BD7BB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59D9A9B-5EBB-EE73-0068-A257A2A59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8871-87A0-420B-9142-5CF84B15A3A4}" type="datetime1">
              <a:rPr lang="pl-PL" smtClean="0"/>
              <a:t>25.10.2022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CA78F9B-6236-3220-AABD-C530E9EDF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D47ED12-6828-C831-A022-C2AF43DC2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92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7B5206-7877-008C-F704-6D1751080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CCFD269-494B-0A64-4B61-DB1AB7B4E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0A397A8-B161-E43E-9B56-F495174F2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3A0FFF6-C638-9328-08AA-29731DAE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D636-CCAD-457F-928B-8F566B5ECFA2}" type="datetime1">
              <a:rPr lang="pl-PL" smtClean="0"/>
              <a:t>25.10.2022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8B01B7A-C6FB-6EE2-0E4D-200E824D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5225AD3-E490-F8A6-05BB-8DB6074A3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57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2A6E504-563D-1478-A540-28D931CF7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993523-731A-09E7-CEB9-DF471D60C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5C326FF-ECB4-09F1-479C-115B7D56A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9561A-8F56-4ECB-B771-8E782F6394BD}" type="datetime1">
              <a:rPr lang="pl-PL" smtClean="0"/>
              <a:t>25.10.2022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FA8F93E-D878-4ED7-8253-A7B9742F9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36A375-B211-2F92-ACB5-76CBFDF6A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0C689-B0AB-43F4-BEDA-AE8D518DD7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75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riery.uek.krakow.pl/" TargetMode="External"/><Relationship Id="rId2" Type="http://schemas.openxmlformats.org/officeDocument/2006/relationships/hyperlink" Target="https://if.uek.krakow.pl/katedry/katedra-finansow/praktyki-studenckie-2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-uczelnia.uek.krakow.pl/mod/resource/view.php?id=80879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Microsoft_Word_97_-_2003_Document.doc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Microsoft_Word_97_-_2003_Document1.doc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Microsoft_Word_97_-_2003_Document2.doc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Word_Document5.docx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339147-DF6C-4F45-6EF0-1EE9CE26F7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Praktyki studenckie</a:t>
            </a:r>
            <a:br>
              <a:rPr lang="pl-PL" dirty="0"/>
            </a:br>
            <a:r>
              <a:rPr lang="pl-PL" dirty="0"/>
              <a:t> Instytut Finansów </a:t>
            </a:r>
            <a:br>
              <a:rPr lang="pl-PL" dirty="0"/>
            </a:br>
            <a:r>
              <a:rPr lang="pl-PL" dirty="0"/>
              <a:t>rok akademicki 2022/2023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BAAA543-F2CE-276C-53D8-8E346F4EA9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Joanna Wyrobek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8524BBD-F145-F98D-54D8-48AAC7EB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740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9C653-5CD5-6042-A61B-938EE9DA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02"/>
            <a:ext cx="10515600" cy="610235"/>
          </a:xfrm>
        </p:spPr>
        <p:txBody>
          <a:bodyPr>
            <a:normAutofit fontScale="90000"/>
          </a:bodyPr>
          <a:lstStyle/>
          <a:p>
            <a:r>
              <a:rPr lang="pl-PL" dirty="0"/>
              <a:t>Ścieżka 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85CF96-C933-C0FE-675C-3669E137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1486"/>
            <a:ext cx="10515600" cy="5355771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Przed zawarciem umowy należy wykupić ubezpieczenie OC/NNW oraz wypełnić i uzyskać podpisy i pieczątki na skierowaniu na praktykę (Akademickie Centrum Kariery)</a:t>
            </a:r>
          </a:p>
          <a:p>
            <a:r>
              <a:rPr lang="pl-PL" dirty="0"/>
              <a:t>1.	Charakterystyka Organizatora praktyki </a:t>
            </a:r>
          </a:p>
          <a:p>
            <a:r>
              <a:rPr lang="pl-PL" dirty="0"/>
              <a:t>2.	Skierowanie na praktykę (zgodnie ze wzorem z załącznika nr 4 do Zarządzenia Rektora nr R.0211.16.2022 z dnia 23 marca 2022 roku) </a:t>
            </a:r>
          </a:p>
          <a:p>
            <a:r>
              <a:rPr lang="pl-PL" dirty="0"/>
              <a:t>3.	Wydrukowana karta przedmiotu „Praktyka”, pobraną z systemu PRK </a:t>
            </a:r>
          </a:p>
          <a:p>
            <a:r>
              <a:rPr lang="pl-PL" dirty="0"/>
              <a:t>4.	Ksero dowodu ubezpieczenia OC i NNW</a:t>
            </a:r>
          </a:p>
          <a:p>
            <a:r>
              <a:rPr lang="pl-PL" dirty="0"/>
              <a:t>5.	Wniosek/raport opisujący przebieg praktyki potwierdzony przez organizatora praktyki (zgodnie ze wzorem z załącznika nr 3 do Zarządzenia Rektora nr R.0211.16.2022 z dnia 23 marca 2022 roku)</a:t>
            </a:r>
          </a:p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3268E0F-7268-BBBA-D0C2-C0FE6E96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3800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8E0627-6CB5-BAF4-5F2F-EB82DCAB7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szukać dokumentów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6A13E4-7303-0CC2-A660-5CDDB2FDB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Strona www Josepha </a:t>
            </a:r>
            <a:r>
              <a:rPr lang="pl-PL" dirty="0" err="1"/>
              <a:t>Abodakpi</a:t>
            </a:r>
            <a:r>
              <a:rPr lang="pl-PL" dirty="0"/>
              <a:t>:</a:t>
            </a:r>
          </a:p>
          <a:p>
            <a:r>
              <a:rPr lang="pl-PL" dirty="0">
                <a:hlinkClick r:id="rId2"/>
              </a:rPr>
              <a:t>https://if.uek.krakow.pl/katedry/katedra-finansow/praktyki-studenckie-2/</a:t>
            </a:r>
            <a:endParaRPr lang="pl-PL" dirty="0"/>
          </a:p>
          <a:p>
            <a:r>
              <a:rPr lang="pl-PL" dirty="0"/>
              <a:t>Strona www Akademickiego Centrum Kariery:</a:t>
            </a:r>
          </a:p>
          <a:p>
            <a:r>
              <a:rPr lang="pl-PL" dirty="0">
                <a:hlinkClick r:id="rId3"/>
              </a:rPr>
              <a:t>https://www.kariery.uek.krakow.pl/</a:t>
            </a:r>
            <a:endParaRPr lang="pl-PL" dirty="0"/>
          </a:p>
          <a:p>
            <a:r>
              <a:rPr lang="pl-PL" dirty="0" err="1"/>
              <a:t>Checklistę</a:t>
            </a:r>
            <a:r>
              <a:rPr lang="pl-PL" dirty="0"/>
              <a:t> i charakterystykę organizatora przekleiłam na kolejnych slajdach, proszę sobie wkleić do Ms Word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F9F4E74-53BE-B553-1F16-2AD0F2E6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395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C4BCC6-C66A-9661-3FEF-0FC6467DC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Załącznik nr 1 do Procedury - PRAKTYKI STUDENCKIE – LISTA KONTROLNA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…………………………………….	            					…………………………………………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Miejscowość, data								Podpis Opiekuna praktyki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2C08CB6-851B-6563-C061-C0E591C8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12</a:t>
            </a:fld>
            <a:endParaRPr lang="pl-PL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ACEB21EF-ED37-BEF3-89E5-541798828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870512"/>
              </p:ext>
            </p:extLst>
          </p:nvPr>
        </p:nvGraphicFramePr>
        <p:xfrm>
          <a:off x="3498585" y="545986"/>
          <a:ext cx="4132383" cy="49131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71581">
                  <a:extLst>
                    <a:ext uri="{9D8B030D-6E8A-4147-A177-3AD203B41FA5}">
                      <a16:colId xmlns:a16="http://schemas.microsoft.com/office/drawing/2014/main" val="3893216856"/>
                    </a:ext>
                  </a:extLst>
                </a:gridCol>
                <a:gridCol w="660802">
                  <a:extLst>
                    <a:ext uri="{9D8B030D-6E8A-4147-A177-3AD203B41FA5}">
                      <a16:colId xmlns:a16="http://schemas.microsoft.com/office/drawing/2014/main" val="658435213"/>
                    </a:ext>
                  </a:extLst>
                </a:gridCol>
              </a:tblGrid>
              <a:tr h="867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>
                          <a:effectLst/>
                        </a:rPr>
                        <a:t> 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754554"/>
                  </a:ext>
                </a:extLst>
              </a:tr>
              <a:tr h="241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 u="sng">
                          <a:effectLst/>
                        </a:rPr>
                        <a:t>I SPOSÓB – PRAKTYKA TRADYCYJNA </a:t>
                      </a:r>
                      <a:endParaRPr lang="pl-PL" sz="7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 u="none" strike="noStrike">
                          <a:effectLst/>
                        </a:rPr>
                        <a:t> 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500">
                          <a:effectLst/>
                        </a:rPr>
                        <a:t>Przedstawiono/</a:t>
                      </a:r>
                      <a:endParaRPr lang="pl-PL" sz="7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500">
                          <a:effectLst/>
                        </a:rPr>
                        <a:t>Nie przedstawiono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extLst>
                  <a:ext uri="{0D108BD9-81ED-4DB2-BD59-A6C34878D82A}">
                    <a16:rowId xmlns:a16="http://schemas.microsoft.com/office/drawing/2014/main" val="4060399428"/>
                  </a:ext>
                </a:extLst>
              </a:tr>
              <a:tr h="8675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l-PL" sz="600">
                          <a:effectLst/>
                        </a:rPr>
                        <a:t>Charakterystyka Organizatora praktyki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>
                          <a:effectLst/>
                        </a:rPr>
                        <a:t> 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extLst>
                  <a:ext uri="{0D108BD9-81ED-4DB2-BD59-A6C34878D82A}">
                    <a16:rowId xmlns:a16="http://schemas.microsoft.com/office/drawing/2014/main" val="926201628"/>
                  </a:ext>
                </a:extLst>
              </a:tr>
              <a:tr h="8675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l-PL" sz="600">
                          <a:effectLst/>
                        </a:rPr>
                        <a:t>Program praktyki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>
                          <a:effectLst/>
                        </a:rPr>
                        <a:t> 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extLst>
                  <a:ext uri="{0D108BD9-81ED-4DB2-BD59-A6C34878D82A}">
                    <a16:rowId xmlns:a16="http://schemas.microsoft.com/office/drawing/2014/main" val="3480963901"/>
                  </a:ext>
                </a:extLst>
              </a:tr>
              <a:tr h="26941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l-PL" sz="600">
                          <a:effectLst/>
                        </a:rPr>
                        <a:t>Umowa o organizację studenckiej praktyki zawodowej (zgodnie ze wzorem z załącznika nr 1 do Zarządzenia Rektora nr R.0211.16.2022 z dnia 23 marca 2022 roku lub zgodnie z wymogami § 3 ust. 3 w/w Zarządzenia Rektora)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>
                          <a:effectLst/>
                        </a:rPr>
                        <a:t> 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extLst>
                  <a:ext uri="{0D108BD9-81ED-4DB2-BD59-A6C34878D82A}">
                    <a16:rowId xmlns:a16="http://schemas.microsoft.com/office/drawing/2014/main" val="282092741"/>
                  </a:ext>
                </a:extLst>
              </a:tr>
              <a:tr h="17808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l-PL" sz="600">
                          <a:effectLst/>
                        </a:rPr>
                        <a:t>Raport opisujący przebieg praktyki potwierdzony przez organizatora praktyki (zgodnie ze wzorem z załącznika nr 2 do Zarządzenia Rektora nr R.0211.16.2022 z dnia 23 marca 2022 roku)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>
                          <a:effectLst/>
                        </a:rPr>
                        <a:t> 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extLst>
                  <a:ext uri="{0D108BD9-81ED-4DB2-BD59-A6C34878D82A}">
                    <a16:rowId xmlns:a16="http://schemas.microsoft.com/office/drawing/2014/main" val="1280724339"/>
                  </a:ext>
                </a:extLst>
              </a:tr>
              <a:tr h="8675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l-PL" sz="600">
                          <a:effectLst/>
                        </a:rPr>
                        <a:t>Wydrukowana karta przedmiotu „Praktyka”, pobrana przez studenta z systemu PRK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>
                          <a:effectLst/>
                        </a:rPr>
                        <a:t> 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extLst>
                  <a:ext uri="{0D108BD9-81ED-4DB2-BD59-A6C34878D82A}">
                    <a16:rowId xmlns:a16="http://schemas.microsoft.com/office/drawing/2014/main" val="2644352634"/>
                  </a:ext>
                </a:extLst>
              </a:tr>
              <a:tr h="8675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l-PL" sz="600">
                          <a:effectLst/>
                        </a:rPr>
                        <a:t>Ksero dowodu ubezpieczenia OC i NNW.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>
                          <a:effectLst/>
                        </a:rPr>
                        <a:t> 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extLst>
                  <a:ext uri="{0D108BD9-81ED-4DB2-BD59-A6C34878D82A}">
                    <a16:rowId xmlns:a16="http://schemas.microsoft.com/office/drawing/2014/main" val="883221470"/>
                  </a:ext>
                </a:extLst>
              </a:tr>
              <a:tr h="39588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 u="none" strike="noStrike" dirty="0">
                          <a:effectLst/>
                        </a:rPr>
                        <a:t> </a:t>
                      </a:r>
                      <a:endParaRPr lang="pl-PL" sz="7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 u="sng" dirty="0">
                          <a:effectLst/>
                        </a:rPr>
                        <a:t>II SPOSÓB – PRAKTYKA REALIZOWANA W OPARCIU O UMOWĘ DWUSTRONNĄ</a:t>
                      </a:r>
                      <a:endParaRPr lang="pl-PL" sz="7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 u="none" strike="noStrike" dirty="0">
                          <a:effectLst/>
                        </a:rPr>
                        <a:t> </a:t>
                      </a:r>
                      <a:endParaRPr lang="pl-PL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874262"/>
                  </a:ext>
                </a:extLst>
              </a:tr>
              <a:tr h="8675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l-PL" sz="600">
                          <a:effectLst/>
                        </a:rPr>
                        <a:t>Charakterystyka Organizatora praktyki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>
                          <a:effectLst/>
                        </a:rPr>
                        <a:t> 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extLst>
                  <a:ext uri="{0D108BD9-81ED-4DB2-BD59-A6C34878D82A}">
                    <a16:rowId xmlns:a16="http://schemas.microsoft.com/office/drawing/2014/main" val="3898173068"/>
                  </a:ext>
                </a:extLst>
              </a:tr>
              <a:tr h="26941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l-PL" sz="600" dirty="0">
                          <a:effectLst/>
                        </a:rPr>
                        <a:t>Przedkłada do wglądu umowę o praktykę bądź potwierdzony stosownym podpisem i pieczęcią zakres czynności wykonywany ramach praktyki - zgodnie z § 3 ust. 11 Zarządzenia Rektor UEK nr R.0211.16.2022 z dnia 23 marca 2022 roku.</a:t>
                      </a:r>
                      <a:endParaRPr lang="pl-PL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>
                          <a:effectLst/>
                        </a:rPr>
                        <a:t> 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extLst>
                  <a:ext uri="{0D108BD9-81ED-4DB2-BD59-A6C34878D82A}">
                    <a16:rowId xmlns:a16="http://schemas.microsoft.com/office/drawing/2014/main" val="2939649580"/>
                  </a:ext>
                </a:extLst>
              </a:tr>
              <a:tr h="17808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l-PL" sz="600">
                          <a:effectLst/>
                        </a:rPr>
                        <a:t>Wniosek/raport opisujący przebieg praktyki potwierdzony przez organizatora praktyki (zgodnie ze wzorem z załącznika nr 3 do Zarządzenia Rektora nr R.0211.16.2022 z dnia 23 marca 2022 roku)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>
                          <a:effectLst/>
                        </a:rPr>
                        <a:t> 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extLst>
                  <a:ext uri="{0D108BD9-81ED-4DB2-BD59-A6C34878D82A}">
                    <a16:rowId xmlns:a16="http://schemas.microsoft.com/office/drawing/2014/main" val="115453173"/>
                  </a:ext>
                </a:extLst>
              </a:tr>
              <a:tr h="8675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l-PL" sz="600">
                          <a:effectLst/>
                        </a:rPr>
                        <a:t>Wydrukowana karta przedmiotu „Praktyka”, pobrana przez studenta z systemu PRK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>
                          <a:effectLst/>
                        </a:rPr>
                        <a:t> 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extLst>
                  <a:ext uri="{0D108BD9-81ED-4DB2-BD59-A6C34878D82A}">
                    <a16:rowId xmlns:a16="http://schemas.microsoft.com/office/drawing/2014/main" val="3867451325"/>
                  </a:ext>
                </a:extLst>
              </a:tr>
              <a:tr h="39588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 u="none" strike="noStrike">
                          <a:effectLst/>
                        </a:rPr>
                        <a:t> </a:t>
                      </a:r>
                      <a:endParaRPr lang="pl-PL" sz="7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 u="sng">
                          <a:effectLst/>
                        </a:rPr>
                        <a:t>III SPOSÓB – ZALICZENIE PRACY ZAWODOWEJ JAKO PRAKTYKI</a:t>
                      </a:r>
                      <a:endParaRPr lang="pl-PL" sz="7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>
                          <a:effectLst/>
                        </a:rPr>
                        <a:t> 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207722"/>
                  </a:ext>
                </a:extLst>
              </a:tr>
              <a:tr h="8675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l-PL" sz="600">
                          <a:effectLst/>
                        </a:rPr>
                        <a:t>Charakterystyka Organizatora praktyki/Zakładu pracy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>
                          <a:effectLst/>
                        </a:rPr>
                        <a:t> 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extLst>
                  <a:ext uri="{0D108BD9-81ED-4DB2-BD59-A6C34878D82A}">
                    <a16:rowId xmlns:a16="http://schemas.microsoft.com/office/drawing/2014/main" val="1232086878"/>
                  </a:ext>
                </a:extLst>
              </a:tr>
              <a:tr h="36075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l-PL" sz="600">
                          <a:effectLst/>
                        </a:rPr>
                        <a:t>Przedkłada do wglądu umowę o pracę/staż/wolontariat bądź potwierdzony stosownym podpisem i pieczęcią zakresu czynności wykonywanych w ramach pracy/stażu/ wolontariatu – zgodnie z § 3 ust. 11 Zarządzenia Rektor Uniwersytetu Ekonomicznego w Krakowie nr R.0211.16.2022 z dnia 23 marca 2022 roku w sprawie szczegółowej organizacji studenckich praktyk zawodowych.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>
                          <a:effectLst/>
                        </a:rPr>
                        <a:t> 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extLst>
                  <a:ext uri="{0D108BD9-81ED-4DB2-BD59-A6C34878D82A}">
                    <a16:rowId xmlns:a16="http://schemas.microsoft.com/office/drawing/2014/main" val="1080993916"/>
                  </a:ext>
                </a:extLst>
              </a:tr>
              <a:tr h="17808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l-PL" sz="600">
                          <a:effectLst/>
                        </a:rPr>
                        <a:t>Wypełniony wniosek o zaliczenie pracy zawodowej jako praktyki (zgodnie ze wzorem z załącznika </a:t>
                      </a:r>
                      <a:r>
                        <a:rPr lang="pl-PL" sz="600" u="none" strike="noStrike">
                          <a:effectLst/>
                          <a:hlinkClick r:id="rId2"/>
                        </a:rPr>
                        <a:t>nr 3 do Zarządzenia Rektora nr R.0211.16.2022 z dnia 23 marca 2022 roku </a:t>
                      </a:r>
                      <a:r>
                        <a:rPr lang="pl-PL" sz="600">
                          <a:effectLst/>
                        </a:rPr>
                        <a:t>)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>
                          <a:effectLst/>
                        </a:rPr>
                        <a:t> 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extLst>
                  <a:ext uri="{0D108BD9-81ED-4DB2-BD59-A6C34878D82A}">
                    <a16:rowId xmlns:a16="http://schemas.microsoft.com/office/drawing/2014/main" val="123348799"/>
                  </a:ext>
                </a:extLst>
              </a:tr>
              <a:tr h="8675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l-PL" sz="600">
                          <a:effectLst/>
                        </a:rPr>
                        <a:t>Wydrukowana karta przedmiotu „Praktyka”, pobrana przez studenta z systemu PRK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>
                          <a:effectLst/>
                        </a:rPr>
                        <a:t> 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extLst>
                  <a:ext uri="{0D108BD9-81ED-4DB2-BD59-A6C34878D82A}">
                    <a16:rowId xmlns:a16="http://schemas.microsoft.com/office/drawing/2014/main" val="2246598892"/>
                  </a:ext>
                </a:extLst>
              </a:tr>
              <a:tr h="48722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 u="none" strike="noStrike">
                          <a:effectLst/>
                        </a:rPr>
                        <a:t> </a:t>
                      </a:r>
                      <a:endParaRPr lang="pl-PL" sz="7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 u="sng">
                          <a:effectLst/>
                        </a:rPr>
                        <a:t>IV. PRAKTYKA REALIZOWANA W OPARCIU O UMÓWĘ/POROZUMIENIE O ORGANIZACJĘ STUDENCKICH PRAKTYK ZAWODOWYCH ZAWIERTA PRZEZ UNIWERSYTET Z ORGANIZATOREM PRAKTYKI</a:t>
                      </a:r>
                      <a:endParaRPr lang="pl-PL" sz="7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>
                          <a:effectLst/>
                        </a:rPr>
                        <a:t> 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741159"/>
                  </a:ext>
                </a:extLst>
              </a:tr>
              <a:tr h="8675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l-PL" sz="600">
                          <a:effectLst/>
                        </a:rPr>
                        <a:t>Charakterystyka Organizatora praktyki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>
                          <a:effectLst/>
                        </a:rPr>
                        <a:t> 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extLst>
                  <a:ext uri="{0D108BD9-81ED-4DB2-BD59-A6C34878D82A}">
                    <a16:rowId xmlns:a16="http://schemas.microsoft.com/office/drawing/2014/main" val="2355275158"/>
                  </a:ext>
                </a:extLst>
              </a:tr>
              <a:tr h="17808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l-PL" sz="600">
                          <a:effectLst/>
                        </a:rPr>
                        <a:t>Skierowanie na praktykę (zgodnie ze wzorem z załącznika nr 4 do Zarządzenia Rektora nr R.0211.16.2022 z dnia 23 marca 2022 roku)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>
                          <a:effectLst/>
                        </a:rPr>
                        <a:t> 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extLst>
                  <a:ext uri="{0D108BD9-81ED-4DB2-BD59-A6C34878D82A}">
                    <a16:rowId xmlns:a16="http://schemas.microsoft.com/office/drawing/2014/main" val="4271836683"/>
                  </a:ext>
                </a:extLst>
              </a:tr>
              <a:tr h="8675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l-PL" sz="600">
                          <a:effectLst/>
                        </a:rPr>
                        <a:t>Wydrukowaną kartę przedmiotu „Praktyka”, pobraną z systemu PRK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>
                          <a:effectLst/>
                        </a:rPr>
                        <a:t> 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extLst>
                  <a:ext uri="{0D108BD9-81ED-4DB2-BD59-A6C34878D82A}">
                    <a16:rowId xmlns:a16="http://schemas.microsoft.com/office/drawing/2014/main" val="3457899495"/>
                  </a:ext>
                </a:extLst>
              </a:tr>
              <a:tr h="8675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l-PL" sz="600">
                          <a:effectLst/>
                        </a:rPr>
                        <a:t>Ksero dowodu ubezpieczenia OC i NNW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>
                          <a:effectLst/>
                        </a:rPr>
                        <a:t> 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extLst>
                  <a:ext uri="{0D108BD9-81ED-4DB2-BD59-A6C34878D82A}">
                    <a16:rowId xmlns:a16="http://schemas.microsoft.com/office/drawing/2014/main" val="1385857350"/>
                  </a:ext>
                </a:extLst>
              </a:tr>
              <a:tr h="17808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l-PL" sz="600">
                          <a:effectLst/>
                        </a:rPr>
                        <a:t>Wniosek/raport opisujący przebieg praktyki potwierdzony przez organizatora praktyki (zgodnie ze wzorem z załącznika nr 3 do Zarządzenia Rektora nr R.0211.16.2022 z dnia 23 marca 2022 roku)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600" dirty="0">
                          <a:effectLst/>
                        </a:rPr>
                        <a:t> </a:t>
                      </a:r>
                      <a:endParaRPr lang="pl-PL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83" marR="42683" marT="0" marB="0"/>
                </a:tc>
                <a:extLst>
                  <a:ext uri="{0D108BD9-81ED-4DB2-BD59-A6C34878D82A}">
                    <a16:rowId xmlns:a16="http://schemas.microsoft.com/office/drawing/2014/main" val="165904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207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3EE726-108F-D46B-F068-7983B1B4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08269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Tak to ma wyglądać po przeklejeniu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E4FF166-7EF0-BF4D-6D79-BE4B8A6CB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13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67C783E-87AD-19B0-0595-82291EC48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43" t="19175" r="35714" b="8445"/>
          <a:stretch/>
        </p:blipFill>
        <p:spPr>
          <a:xfrm>
            <a:off x="5497284" y="-1"/>
            <a:ext cx="4831081" cy="68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83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5B9C65-FEAC-0D15-0732-21103081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29297" cy="1168853"/>
          </a:xfrm>
        </p:spPr>
        <p:txBody>
          <a:bodyPr>
            <a:noAutofit/>
          </a:bodyPr>
          <a:lstStyle/>
          <a:p>
            <a:r>
              <a:rPr lang="pl-PL" sz="2800" dirty="0"/>
              <a:t>Charakterystyka</a:t>
            </a:r>
            <a:br>
              <a:rPr lang="pl-PL" sz="2800" dirty="0"/>
            </a:br>
            <a:r>
              <a:rPr lang="pl-PL" sz="2800" dirty="0"/>
              <a:t>Organizatora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DE066D-2A31-7B8D-7103-656C1240D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971" y="0"/>
            <a:ext cx="10515600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1400" dirty="0"/>
              <a:t>Załącznik nr 2 do Procedury </a:t>
            </a:r>
          </a:p>
          <a:p>
            <a:pPr marL="0" indent="0" algn="ctr">
              <a:buNone/>
            </a:pPr>
            <a:endParaRPr lang="pl-PL" sz="1400" dirty="0"/>
          </a:p>
          <a:p>
            <a:pPr marL="0" indent="0" algn="ctr">
              <a:buNone/>
            </a:pPr>
            <a:r>
              <a:rPr lang="pl-PL" sz="1400" dirty="0"/>
              <a:t>CHARAKTERYSTYKA ORGANIZATORA PRAKTYKI/ZAKŁADU PRACY </a:t>
            </a:r>
          </a:p>
          <a:p>
            <a:pPr marL="0" indent="0">
              <a:buNone/>
            </a:pPr>
            <a:r>
              <a:rPr lang="pl-PL" sz="1400" dirty="0"/>
              <a:t>Imię i nazwisko praktykanta: </a:t>
            </a:r>
          </a:p>
          <a:p>
            <a:pPr marL="0" indent="0">
              <a:buNone/>
            </a:pPr>
            <a:r>
              <a:rPr lang="pl-PL" sz="1400" dirty="0"/>
              <a:t>Nr albumu: </a:t>
            </a:r>
          </a:p>
          <a:p>
            <a:pPr marL="0" indent="0">
              <a:buNone/>
            </a:pPr>
            <a:r>
              <a:rPr lang="pl-PL" sz="1400" dirty="0"/>
              <a:t>Rodzaj studiów (stacjonarne/niestacjonarne):</a:t>
            </a:r>
          </a:p>
          <a:p>
            <a:pPr marL="0" indent="0">
              <a:buNone/>
            </a:pPr>
            <a:r>
              <a:rPr lang="pl-PL" sz="1400" dirty="0"/>
              <a:t>Stopień:</a:t>
            </a:r>
          </a:p>
          <a:p>
            <a:pPr marL="0" indent="0">
              <a:buNone/>
            </a:pPr>
            <a:r>
              <a:rPr lang="pl-PL" sz="1400" dirty="0"/>
              <a:t>Kierunek: </a:t>
            </a:r>
          </a:p>
          <a:p>
            <a:pPr marL="0" indent="0">
              <a:buNone/>
            </a:pPr>
            <a:endParaRPr lang="pl-PL" sz="14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pl-PL" sz="1200" dirty="0"/>
              <a:t>                                                                                                                                                                                                                                 ……………………………………………..</a:t>
            </a:r>
          </a:p>
          <a:p>
            <a:pPr marL="0" indent="0">
              <a:buNone/>
            </a:pPr>
            <a:r>
              <a:rPr lang="pl-PL" sz="1200" dirty="0"/>
              <a:t>                                                                                                                                                                                                                                               podpis Studenta</a:t>
            </a:r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399E2FF-19E7-8637-853F-874A4461F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14</a:t>
            </a:fld>
            <a:endParaRPr lang="pl-PL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9EFFF8B-9B51-9910-8E16-221627C26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441099"/>
              </p:ext>
            </p:extLst>
          </p:nvPr>
        </p:nvGraphicFramePr>
        <p:xfrm>
          <a:off x="2191430" y="2296268"/>
          <a:ext cx="6189345" cy="38750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77185">
                  <a:extLst>
                    <a:ext uri="{9D8B030D-6E8A-4147-A177-3AD203B41FA5}">
                      <a16:colId xmlns:a16="http://schemas.microsoft.com/office/drawing/2014/main" val="1580045635"/>
                    </a:ext>
                  </a:extLst>
                </a:gridCol>
                <a:gridCol w="3312160">
                  <a:extLst>
                    <a:ext uri="{9D8B030D-6E8A-4147-A177-3AD203B41FA5}">
                      <a16:colId xmlns:a16="http://schemas.microsoft.com/office/drawing/2014/main" val="20684499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Nazwa instytucji:</a:t>
                      </a: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2418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Branża:</a:t>
                      </a: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2243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Rodzaj prowadzonej działalności:</a:t>
                      </a:r>
                      <a:endParaRPr lang="pl-PL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5163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Rodzaj/stanowisko pracy:</a:t>
                      </a: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2445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Forma prawna:</a:t>
                      </a:r>
                      <a:endParaRPr lang="pl-PL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6653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Wyposażenie związane z praktyką:</a:t>
                      </a:r>
                      <a:endParaRPr lang="pl-PL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359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Wykorzystywane oprogramowanie:</a:t>
                      </a:r>
                      <a:endParaRPr lang="pl-PL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5205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Opis wykonywanych czynności:</a:t>
                      </a: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4016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346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E54BEB-3AE9-DFA1-A053-4501FCF60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09555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Tak to ma wyglądać po przeklejeniu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0F05560-846A-A128-940A-4E8751CAA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15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B49172D-5DF1-55D0-6473-C7C48AA6A1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57" t="19428" r="5857" b="7315"/>
          <a:stretch/>
        </p:blipFill>
        <p:spPr>
          <a:xfrm>
            <a:off x="5547359" y="0"/>
            <a:ext cx="4850675" cy="694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52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FEBC0F-76E5-F9EA-67FF-85D980FFB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Forma dostarczenia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4781E9-86F4-C7FD-6B75-5C4EED465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Dokumenty należy dostarczyć wydrukowane, podpisane i podbite pieczątkami albo do opiekuna praktyki albo do sekretariatu</a:t>
            </a:r>
          </a:p>
          <a:p>
            <a:r>
              <a:rPr lang="pl-PL" dirty="0"/>
              <a:t>Nie przyjmujemy dokumentów w wersji elektronicznej</a:t>
            </a:r>
          </a:p>
          <a:p>
            <a:r>
              <a:rPr lang="pl-PL" dirty="0"/>
              <a:t>Na własne ryzyko można je wysłać listem poleconym na adres sekretariatu, ale odbiór umów jest osobisty</a:t>
            </a:r>
          </a:p>
          <a:p>
            <a:r>
              <a:rPr lang="pl-PL" dirty="0"/>
              <a:t>Proszę sprawdzić wpis z praktyki w </a:t>
            </a:r>
            <a:r>
              <a:rPr lang="pl-PL" dirty="0" err="1"/>
              <a:t>Usosie</a:t>
            </a:r>
            <a:r>
              <a:rPr lang="pl-PL" dirty="0"/>
              <a:t>, bo są problemy z </a:t>
            </a:r>
            <a:r>
              <a:rPr lang="pl-PL" dirty="0" err="1"/>
              <a:t>Usosem</a:t>
            </a:r>
            <a:r>
              <a:rPr lang="pl-PL" dirty="0"/>
              <a:t> kiedy z tego samego protokołu korzysta kilku wykładowców – opiekun wpisuje zaliczenie, które potrafi zniknąć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127C054-C689-9E41-AC63-6FDA424BE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8381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1BD8D0-B817-62FB-76D6-F8499A84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Wcześniejsze odbycie praktyki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55144F-8B7B-7C82-66CC-6134CBFF8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Wakacje przed semestrem kiedy będzie przedmiot praktyka – w porządku, nie trzeba prosić o zgodę</a:t>
            </a:r>
          </a:p>
          <a:p>
            <a:r>
              <a:rPr lang="pl-PL" dirty="0"/>
              <a:t>Wcześniejszy okres – należy napisać prośbę o zgodę do Dyrektora Instytutu</a:t>
            </a:r>
          </a:p>
          <a:p>
            <a:r>
              <a:rPr lang="pl-PL" dirty="0"/>
              <a:t>Późniejszy okres złożenia dokumentów niż koniec semestru kiedy praktyka jest przedmiotem – należy pisać prośbę o zgodę do Dyrektora Instytutu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5F73B94-A4D0-21FE-315B-947FCCBC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442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1482A7-44CE-3E91-3B88-7516E29A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Najczęstsze błędy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3DD60E-9051-04ED-039F-143416504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Brak któregoś z dokumentów opisanego na wcześniejszych slajdach</a:t>
            </a:r>
          </a:p>
          <a:p>
            <a:r>
              <a:rPr lang="pl-PL" dirty="0"/>
              <a:t>Brak podpisów lub pieczątek</a:t>
            </a:r>
          </a:p>
          <a:p>
            <a:r>
              <a:rPr lang="pl-PL" dirty="0"/>
              <a:t>Wpisanie niewłaściwego opiekuna na dokumentach</a:t>
            </a:r>
          </a:p>
          <a:p>
            <a:r>
              <a:rPr lang="pl-PL" dirty="0"/>
              <a:t>Aktualne wersje formularzy:</a:t>
            </a:r>
          </a:p>
          <a:p>
            <a:r>
              <a:rPr lang="pl-PL" dirty="0"/>
              <a:t>https://if.uek.krakow.pl/wp-content/uploads/2017/10/R.0211.16.2022.pdf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9B1D906-B310-D70F-160F-DAF0E731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7981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4BD92-99CB-4FC6-1B23-30C165038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D1A8D0-A2EF-457E-C379-C47BAB607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C5CDAD8-6322-0F2D-6869-C1143B2AF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19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C2C51A8-B37E-A15E-5B64-EE6F4F240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83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0EA236-7FE6-A4C2-8254-10099001A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Kto jest opiekunem praktyki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155767-3CA1-562D-4061-71E32E376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Opiekun z praktyki jest z katedry z której pochodzi Państwa promotor</a:t>
            </a:r>
          </a:p>
          <a:p>
            <a:r>
              <a:rPr lang="pl-PL" dirty="0"/>
              <a:t>Konkretne osoby są wskazane na stronach katedr</a:t>
            </a:r>
          </a:p>
          <a:p>
            <a:r>
              <a:rPr lang="pl-PL" dirty="0"/>
              <a:t>To ta osoba jest wpisana na umowie jako przedstawiciel uczelni</a:t>
            </a:r>
          </a:p>
          <a:p>
            <a:r>
              <a:rPr lang="pl-PL" dirty="0"/>
              <a:t>To ta osoba zatwierdza raport i dokonuje wpisu w systemie </a:t>
            </a:r>
            <a:r>
              <a:rPr lang="pl-PL" dirty="0" err="1"/>
              <a:t>Usos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C52913C-2D47-B074-7226-79589DEB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518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AABA-F3A9-ABDD-5CD6-85B5FD43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37F1FA-132C-0498-AE7E-72FE7BC10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40A46B0-D737-AD2C-4BE4-94B77C66F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20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FC2DF89-93C5-8D4B-FE16-BED3B9B8E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73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501D6D-0D74-CC58-D96D-C486A6FDE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04015-A44C-34D5-65D6-B3C7C98E8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8D4738B-B666-0287-7E3E-23D959F3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21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479F0BD-1795-822A-D9C7-E1589CE11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62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393D74-6F30-04D5-8C41-416DF9030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Dokumenty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49984E7-D67A-E841-416F-1BC8EC779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 dwukrotnym kliknięciu otworzy się oryginalny plik (powinien się otworzyć) i można sobie go przekleić lub zapisać na swoim komputerze (gwarancji jednak dać nie mogę, ale są one na stronie Josepha </a:t>
            </a:r>
            <a:r>
              <a:rPr lang="pl-PL" dirty="0" err="1"/>
              <a:t>Abodakpi</a:t>
            </a:r>
            <a:r>
              <a:rPr lang="pl-PL"/>
              <a:t>).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88FA27C-5DF4-0A92-4DD9-7E6DF52B6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5768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4EF9CE-9824-D688-E067-327F01715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zal</a:t>
            </a:r>
            <a:r>
              <a:rPr lang="pl-PL" dirty="0"/>
              <a:t> 1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C85C8E7-765E-E432-48BA-3B13926EF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23</a:t>
            </a:fld>
            <a:endParaRPr lang="pl-PL"/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EFE8BBF3-E175-B417-20C1-04677EF95D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634137"/>
              </p:ext>
            </p:extLst>
          </p:nvPr>
        </p:nvGraphicFramePr>
        <p:xfrm>
          <a:off x="3766993" y="681037"/>
          <a:ext cx="3760788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61319" imgH="8594646" progId="Word.Document.8">
                  <p:embed/>
                </p:oleObj>
              </mc:Choice>
              <mc:Fallback>
                <p:oleObj name="Document" r:id="rId2" imgW="5961319" imgH="859464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66993" y="681037"/>
                        <a:ext cx="3760788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1312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65420C-0063-7064-F7BF-32574190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zal</a:t>
            </a:r>
            <a:r>
              <a:rPr lang="pl-PL" dirty="0"/>
              <a:t> 2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046F57-4DE6-15E8-C610-255B8D12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24</a:t>
            </a:fld>
            <a:endParaRPr lang="pl-PL"/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1A3F1EE0-3A12-9C88-AD7F-4CC48B7B6A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659230"/>
              </p:ext>
            </p:extLst>
          </p:nvPr>
        </p:nvGraphicFramePr>
        <p:xfrm>
          <a:off x="6400800" y="681037"/>
          <a:ext cx="35814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037423" imgH="9134989" progId="Word.Document.8">
                  <p:embed/>
                </p:oleObj>
              </mc:Choice>
              <mc:Fallback>
                <p:oleObj name="Document" r:id="rId2" imgW="6037423" imgH="913498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681037"/>
                        <a:ext cx="35814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493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65420C-0063-7064-F7BF-32574190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zal</a:t>
            </a:r>
            <a:r>
              <a:rPr lang="pl-PL" dirty="0"/>
              <a:t> 3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046F57-4DE6-15E8-C610-255B8D12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25</a:t>
            </a:fld>
            <a:endParaRPr lang="pl-PL"/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65B07853-9A36-5690-8120-0497E65F4A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814647"/>
              </p:ext>
            </p:extLst>
          </p:nvPr>
        </p:nvGraphicFramePr>
        <p:xfrm>
          <a:off x="6908800" y="1122363"/>
          <a:ext cx="3500438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088278" imgH="9459410" progId="Word.Document.8">
                  <p:embed/>
                </p:oleObj>
              </mc:Choice>
              <mc:Fallback>
                <p:oleObj name="Document" r:id="rId2" imgW="6088278" imgH="945941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08800" y="1122363"/>
                        <a:ext cx="3500438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062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65420C-0063-7064-F7BF-32574190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zal</a:t>
            </a:r>
            <a:r>
              <a:rPr lang="pl-PL" dirty="0"/>
              <a:t> 4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046F57-4DE6-15E8-C610-255B8D12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26</a:t>
            </a:fld>
            <a:endParaRPr lang="pl-PL"/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FE32ABB3-8C38-6745-B146-A96988C3E1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591109"/>
              </p:ext>
            </p:extLst>
          </p:nvPr>
        </p:nvGraphicFramePr>
        <p:xfrm>
          <a:off x="5728681" y="681037"/>
          <a:ext cx="406241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23087" imgH="7900745" progId="Word.Document.8">
                  <p:embed/>
                </p:oleObj>
              </mc:Choice>
              <mc:Fallback>
                <p:oleObj name="Document" r:id="rId2" imgW="5923087" imgH="790074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28681" y="681037"/>
                        <a:ext cx="406241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0042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65420C-0063-7064-F7BF-32574190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Procedura praktyki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046F57-4DE6-15E8-C610-255B8D12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27</a:t>
            </a:fld>
            <a:endParaRPr lang="pl-PL"/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E182B5B2-2E48-7AE8-A574-11DCBA5732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636202"/>
              </p:ext>
            </p:extLst>
          </p:nvPr>
        </p:nvGraphicFramePr>
        <p:xfrm>
          <a:off x="4930371" y="1690688"/>
          <a:ext cx="6657975" cy="363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58513" imgH="3640009" progId="Word.Document.12">
                  <p:embed/>
                </p:oleObj>
              </mc:Choice>
              <mc:Fallback>
                <p:oleObj name="Document" r:id="rId2" imgW="6658513" imgH="36400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30371" y="1690688"/>
                        <a:ext cx="6657975" cy="363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0911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65420C-0063-7064-F7BF-32574190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84665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Przykład umowy dwustronnej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046F57-4DE6-15E8-C610-255B8D12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28</a:t>
            </a:fld>
            <a:endParaRPr lang="pl-PL"/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343A45B9-85FE-C8C0-65C5-5951A4E475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953308"/>
              </p:ext>
            </p:extLst>
          </p:nvPr>
        </p:nvGraphicFramePr>
        <p:xfrm>
          <a:off x="6608763" y="549801"/>
          <a:ext cx="355123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61319" imgH="9106512" progId="Word.Document.8">
                  <p:embed/>
                </p:oleObj>
              </mc:Choice>
              <mc:Fallback>
                <p:oleObj name="Document" r:id="rId2" imgW="5961319" imgH="9106512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08763" y="549801"/>
                        <a:ext cx="355123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603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DBA395-4DF9-1D46-D862-840692DDE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3251662" cy="1325563"/>
          </a:xfrm>
        </p:spPr>
        <p:txBody>
          <a:bodyPr/>
          <a:lstStyle/>
          <a:p>
            <a:r>
              <a:rPr lang="pl-PL" dirty="0" err="1"/>
              <a:t>Checklista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B5168FF-BF1A-F743-C1F5-5945C9CF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29</a:t>
            </a:fld>
            <a:endParaRPr lang="pl-PL"/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B67D5D67-C4C9-1357-7A69-A53A5EB233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034048"/>
              </p:ext>
            </p:extLst>
          </p:nvPr>
        </p:nvGraphicFramePr>
        <p:xfrm>
          <a:off x="5545138" y="1006475"/>
          <a:ext cx="6657975" cy="5028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58513" imgH="3644695" progId="Word.Document.12">
                  <p:embed/>
                </p:oleObj>
              </mc:Choice>
              <mc:Fallback>
                <p:oleObj name="Document" r:id="rId2" imgW="6658513" imgH="36446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45138" y="1006475"/>
                        <a:ext cx="6657975" cy="5028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779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646CF3-D33E-493A-83DC-715E31D7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Cztery możliwości odbywania praktyk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FE0652-132B-8CD0-4A54-DEBDA9ECF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Metoda 1: praktyka tradycyjna, umowę podpisują: firma organizująca praktykę, uczelnia (opiekun praktyki), Student</a:t>
            </a:r>
          </a:p>
          <a:p>
            <a:r>
              <a:rPr lang="pl-PL" dirty="0"/>
              <a:t>Metoda 2: praktyka tradycyjna ale prostsza procedura, praktykę podpisują tylko firma organizująca praktykę i Student</a:t>
            </a:r>
          </a:p>
          <a:p>
            <a:r>
              <a:rPr lang="pl-PL" dirty="0"/>
              <a:t>Metoda 3: uznanie odbycia praktyki zawodowej na podstawie pracy </a:t>
            </a:r>
            <a:r>
              <a:rPr lang="pl-PL" dirty="0" err="1"/>
              <a:t>zadowowej</a:t>
            </a:r>
            <a:endParaRPr lang="pl-PL" dirty="0"/>
          </a:p>
          <a:p>
            <a:r>
              <a:rPr lang="pl-PL" dirty="0"/>
              <a:t>Metoda 4: praktyka w ramach umów zawieranych przez UEK (na podstawie skierowania)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731AAE2-3ECC-4C81-B562-E98EA31FC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918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65420C-0063-7064-F7BF-32574190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Sylabus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B74236-01DF-7125-32FA-E6ADDDA88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046F57-4DE6-15E8-C610-255B8D12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30</a:t>
            </a:fld>
            <a:endParaRPr lang="pl-PL"/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BE78C931-2869-CC20-1E2D-B14E1ED76C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844452"/>
              </p:ext>
            </p:extLst>
          </p:nvPr>
        </p:nvGraphicFramePr>
        <p:xfrm>
          <a:off x="5878368" y="758826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365" imgH="8020032" progId="Acrobat.Document.DC">
                  <p:embed/>
                </p:oleObj>
              </mc:Choice>
              <mc:Fallback>
                <p:oleObj name="Acrobat Document" r:id="rId2" imgW="5667365" imgH="802003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78368" y="758826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5718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65420C-0063-7064-F7BF-32574190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Sylabus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046F57-4DE6-15E8-C610-255B8D12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31</a:t>
            </a:fld>
            <a:endParaRPr lang="pl-PL"/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045C9391-FFD2-6163-6472-EADB17E23A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927643"/>
              </p:ext>
            </p:extLst>
          </p:nvPr>
        </p:nvGraphicFramePr>
        <p:xfrm>
          <a:off x="6310313" y="719931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365" imgH="8020032" progId="Acrobat.Document.DC">
                  <p:embed/>
                </p:oleObj>
              </mc:Choice>
              <mc:Fallback>
                <p:oleObj name="Acrobat Document" r:id="rId2" imgW="5667365" imgH="802003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10313" y="719931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279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65420C-0063-7064-F7BF-32574190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Sylabus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046F57-4DE6-15E8-C610-255B8D12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32</a:t>
            </a:fld>
            <a:endParaRPr lang="pl-PL"/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27A3D148-1B95-7863-9469-9FDCB4F4D1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213783"/>
              </p:ext>
            </p:extLst>
          </p:nvPr>
        </p:nvGraphicFramePr>
        <p:xfrm>
          <a:off x="6696075" y="719931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365" imgH="8020032" progId="Acrobat.Document.DC">
                  <p:embed/>
                </p:oleObj>
              </mc:Choice>
              <mc:Fallback>
                <p:oleObj name="Acrobat Document" r:id="rId2" imgW="5667365" imgH="802003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96075" y="719931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7070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808DAB-DEC5-70C8-80F5-438169725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Terminy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216DC5-EA79-EE70-177B-790EACF10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A4C89EA-784C-B0F0-582F-4D61A80E9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33</a:t>
            </a:fld>
            <a:endParaRPr lang="pl-PL"/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552B1318-F1AC-F46F-E908-1FAE5B9BEF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727639"/>
              </p:ext>
            </p:extLst>
          </p:nvPr>
        </p:nvGraphicFramePr>
        <p:xfrm>
          <a:off x="7121525" y="938212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365" imgH="8020032" progId="Acrobat.Document.DC">
                  <p:embed/>
                </p:oleObj>
              </mc:Choice>
              <mc:Fallback>
                <p:oleObj name="Acrobat Document" r:id="rId2" imgW="5667365" imgH="802003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525" y="938212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1306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675EA6-A4E4-3DDD-3AEC-001C499CE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English </a:t>
            </a:r>
            <a:r>
              <a:rPr lang="pl-PL" dirty="0" err="1"/>
              <a:t>documents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18C6336-1497-254E-CF6D-6680E72D8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2575AA-5C7D-83C2-C0E8-EDC7418B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3860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65420C-0063-7064-F7BF-32574190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Att</a:t>
            </a:r>
            <a:r>
              <a:rPr lang="pl-PL" dirty="0"/>
              <a:t> 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B74236-01DF-7125-32FA-E6ADDDA88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046F57-4DE6-15E8-C610-255B8D12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35</a:t>
            </a:fld>
            <a:endParaRPr lang="pl-PL"/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57720702-A458-84D4-0DBD-C4BE105A55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386784"/>
              </p:ext>
            </p:extLst>
          </p:nvPr>
        </p:nvGraphicFramePr>
        <p:xfrm>
          <a:off x="7273925" y="681037"/>
          <a:ext cx="393700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815965" imgH="8006002" progId="Word.Document.12">
                  <p:embed/>
                </p:oleObj>
              </mc:Choice>
              <mc:Fallback>
                <p:oleObj name="Document" r:id="rId2" imgW="5815965" imgH="80060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73925" y="681037"/>
                        <a:ext cx="393700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7069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65420C-0063-7064-F7BF-32574190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Att</a:t>
            </a:r>
            <a:r>
              <a:rPr lang="pl-PL" dirty="0"/>
              <a:t>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B74236-01DF-7125-32FA-E6ADDDA88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046F57-4DE6-15E8-C610-255B8D12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36</a:t>
            </a:fld>
            <a:endParaRPr lang="pl-PL"/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4C651F55-4173-C357-22CE-B267DA3914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02965"/>
              </p:ext>
            </p:extLst>
          </p:nvPr>
        </p:nvGraphicFramePr>
        <p:xfrm>
          <a:off x="6595268" y="681037"/>
          <a:ext cx="4030663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08299" imgH="7941478" progId="Word.Document.12">
                  <p:embed/>
                </p:oleObj>
              </mc:Choice>
              <mc:Fallback>
                <p:oleObj name="Document" r:id="rId2" imgW="5908299" imgH="79414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95268" y="681037"/>
                        <a:ext cx="4030663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721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65420C-0063-7064-F7BF-32574190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Att</a:t>
            </a:r>
            <a:r>
              <a:rPr lang="pl-PL" dirty="0"/>
              <a:t> 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B74236-01DF-7125-32FA-E6ADDDA88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046F57-4DE6-15E8-C610-255B8D12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37</a:t>
            </a:fld>
            <a:endParaRPr lang="pl-PL"/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6627ADFD-D98E-FCB6-BB86-B865145F45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285605"/>
              </p:ext>
            </p:extLst>
          </p:nvPr>
        </p:nvGraphicFramePr>
        <p:xfrm>
          <a:off x="6815137" y="758825"/>
          <a:ext cx="3590925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68893" imgH="9007383" progId="Word.Document.12">
                  <p:embed/>
                </p:oleObj>
              </mc:Choice>
              <mc:Fallback>
                <p:oleObj name="Document" r:id="rId2" imgW="5968893" imgH="9007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15137" y="758825"/>
                        <a:ext cx="3590925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5858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65420C-0063-7064-F7BF-32574190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Att</a:t>
            </a:r>
            <a:r>
              <a:rPr lang="pl-PL" dirty="0"/>
              <a:t> 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B74236-01DF-7125-32FA-E6ADDDA88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046F57-4DE6-15E8-C610-255B8D12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38</a:t>
            </a:fld>
            <a:endParaRPr lang="pl-PL"/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96D7258D-4248-E4EE-7AA5-6F968BF47D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305435"/>
              </p:ext>
            </p:extLst>
          </p:nvPr>
        </p:nvGraphicFramePr>
        <p:xfrm>
          <a:off x="6550025" y="568325"/>
          <a:ext cx="3846513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811637" imgH="8186596" progId="Word.Document.12">
                  <p:embed/>
                </p:oleObj>
              </mc:Choice>
              <mc:Fallback>
                <p:oleObj name="Document" r:id="rId2" imgW="5811637" imgH="81865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50025" y="568325"/>
                        <a:ext cx="3846513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369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731E9B-BFDA-E79B-AA35-192C9A6AF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Wady i zalety każdej z metod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7D031C-BE9D-B738-0881-63C99F706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Metoda 1: najwięcej dokumentów, trzeba bezwzględnie wykupić OC i NNW, ale niekiedy firma organizująca praktykę wymaga aby umowę także podpisała uczelnia</a:t>
            </a:r>
          </a:p>
          <a:p>
            <a:r>
              <a:rPr lang="pl-PL" dirty="0"/>
              <a:t>Metoda 2: mniej dokumentów, nie trzeba się ubezpieczać (ale jest to wskazane), nie każda firma się na taką umowę zgodzi, nie ma jednej wersji takiej umowy, trzeba samemu znaleźć wzór w </a:t>
            </a:r>
            <a:r>
              <a:rPr lang="pl-PL" dirty="0" err="1"/>
              <a:t>internecie</a:t>
            </a:r>
            <a:r>
              <a:rPr lang="pl-PL" dirty="0"/>
              <a:t> (ma mieć w nagłówku nazwę Umowa o praktykę, albo Umowa o praktykę </a:t>
            </a:r>
            <a:r>
              <a:rPr lang="pl-PL" dirty="0" err="1"/>
              <a:t>absolwencją</a:t>
            </a:r>
            <a:r>
              <a:rPr lang="pl-PL" dirty="0"/>
              <a:t>, podobne)</a:t>
            </a:r>
          </a:p>
          <a:p>
            <a:r>
              <a:rPr lang="pl-PL" dirty="0"/>
              <a:t>Metoda 3: pracę zawodową trzeba wykonywać w trakcie bycia studentem (przynajmniej miesiąc), nie wolno opiekunom uznać pracy w czasie kiedy ktoś nie był studentem na </a:t>
            </a:r>
            <a:r>
              <a:rPr lang="pl-PL" dirty="0" err="1"/>
              <a:t>UEKu</a:t>
            </a:r>
            <a:endParaRPr lang="pl-PL" dirty="0"/>
          </a:p>
          <a:p>
            <a:r>
              <a:rPr lang="pl-PL" dirty="0"/>
              <a:t>Metoda 4: umowa lub porozumienie zawarte przez UEK o organizację zawodowych praktyk zawodowych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5EAB184-3C06-E7EF-C171-6D3E90E5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071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145EB3-EB09-7ED0-9F5E-EBDA2D1DC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Jak odbywanie praktyki powinno wyglądać według PKA (Państwowej Komisji Akredytacyjnej)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E4DED9-7BDB-532A-4065-E8B49C21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1632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Student wybiera promotora albo wie u kogo chciałby pisać pracę dyplomową</a:t>
            </a:r>
          </a:p>
          <a:p>
            <a:r>
              <a:rPr lang="pl-PL" dirty="0"/>
              <a:t>Student udaje się do promotora i ustala z nim temat pracy albo chociaż obszar tematyczny</a:t>
            </a:r>
          </a:p>
          <a:p>
            <a:r>
              <a:rPr lang="pl-PL" dirty="0"/>
              <a:t>Student przed praktyką kontaktuje się z opiekunem i informuje że wybrał temat pracy i prosi o akceptację firmy w której zdobędzie odpowiednie dane, podpisuje umowę, pokazuje ubezpieczenie</a:t>
            </a:r>
          </a:p>
          <a:p>
            <a:r>
              <a:rPr lang="pl-PL" dirty="0"/>
              <a:t>Student idzie na praktykę do takiego miejsca, aby zdobyć doświadczenie i dane do napisania pracy dyplomowej</a:t>
            </a:r>
          </a:p>
          <a:p>
            <a:r>
              <a:rPr lang="pl-PL" dirty="0"/>
              <a:t>W czasie praktyki opiekun kilka razy dzwoni do firmy i prosi do słuchawki studenta albo sprawdzić czy student przebywa na praktyce albo jedzie i na miejscu sprawdza</a:t>
            </a:r>
          </a:p>
          <a:p>
            <a:r>
              <a:rPr lang="pl-PL" dirty="0"/>
              <a:t>Po zakończeniu praktyki Student przynosi wszystkie dokumenty do zatwierdzenia do opiekuna praktyk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60915B5-73B2-78F3-B75D-0565E0CB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629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1D7299-00FA-DFD0-5E40-5038E0539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099"/>
            <a:ext cx="10515600" cy="409938"/>
          </a:xfrm>
        </p:spPr>
        <p:txBody>
          <a:bodyPr>
            <a:normAutofit fontScale="90000"/>
          </a:bodyPr>
          <a:lstStyle/>
          <a:p>
            <a:r>
              <a:rPr lang="pl-PL" dirty="0"/>
              <a:t>Ścieżka 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86777E-A329-EDC5-7A04-E1B4D41CB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9566"/>
            <a:ext cx="10515600" cy="5978434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Wydrukuj umowę z Akademickiego Centrum Kariery (www), ściśle określony wzór umowy</a:t>
            </a:r>
          </a:p>
          <a:p>
            <a:r>
              <a:rPr lang="pl-PL" dirty="0"/>
              <a:t>Wykup ubezpieczenie OC i NNW</a:t>
            </a:r>
          </a:p>
          <a:p>
            <a:r>
              <a:rPr lang="pl-PL" dirty="0"/>
              <a:t>Wypełnij umowę, opiekun praktyk reprezentuje uczelnię</a:t>
            </a:r>
          </a:p>
          <a:p>
            <a:r>
              <a:rPr lang="pl-PL" dirty="0"/>
              <a:t>daj do podpisu organizatorowi</a:t>
            </a:r>
          </a:p>
          <a:p>
            <a:r>
              <a:rPr lang="pl-PL" dirty="0"/>
              <a:t>przynieść na UEK przed rozpoczęciem praktyki, daj do podpisu</a:t>
            </a:r>
          </a:p>
          <a:p>
            <a:r>
              <a:rPr lang="pl-PL" dirty="0"/>
              <a:t>po odbyciu praktyki wypełnij, zdobądź podpisy i pieczątki do:</a:t>
            </a:r>
          </a:p>
          <a:p>
            <a:pPr marL="514350" indent="-514350">
              <a:buAutoNum type="arabicParenR"/>
            </a:pPr>
            <a:r>
              <a:rPr lang="pl-PL" dirty="0"/>
              <a:t>umowy o ile czegoś nadal brakuje</a:t>
            </a:r>
          </a:p>
          <a:p>
            <a:pPr marL="514350" indent="-514350">
              <a:buAutoNum type="arabicParenR"/>
            </a:pPr>
            <a:r>
              <a:rPr lang="pl-PL" dirty="0"/>
              <a:t>raport numer 2 (wygoogluj praktyki studenckie instytut finansów stronę prowadzi Joseph </a:t>
            </a:r>
            <a:r>
              <a:rPr lang="pl-PL" dirty="0" err="1"/>
              <a:t>Abodakpi</a:t>
            </a:r>
            <a:r>
              <a:rPr lang="pl-PL" dirty="0"/>
              <a:t>) z wykonania praktyki</a:t>
            </a:r>
          </a:p>
          <a:p>
            <a:pPr marL="514350" indent="-514350">
              <a:buAutoNum type="arabicParenR"/>
            </a:pPr>
            <a:r>
              <a:rPr lang="pl-PL" dirty="0"/>
              <a:t>charakterystyka organizatora wzór od Dyrektora Instytutu z kwietnia 2022 roku</a:t>
            </a:r>
          </a:p>
          <a:p>
            <a:pPr marL="514350" indent="-514350">
              <a:buAutoNum type="arabicParenR"/>
            </a:pPr>
            <a:r>
              <a:rPr lang="pl-PL" dirty="0" err="1"/>
              <a:t>checklista</a:t>
            </a:r>
            <a:r>
              <a:rPr lang="pl-PL" dirty="0"/>
              <a:t> od Dyrektora Instytutu z kwietnia 2022 roku</a:t>
            </a:r>
          </a:p>
          <a:p>
            <a:pPr marL="514350" indent="-514350">
              <a:buAutoNum type="arabicParenR"/>
            </a:pPr>
            <a:r>
              <a:rPr lang="pl-PL" dirty="0"/>
              <a:t>sylabus przedmiotu praktyka</a:t>
            </a:r>
          </a:p>
          <a:p>
            <a:pPr marL="514350" indent="-514350">
              <a:buAutoNum type="arabicParenR"/>
            </a:pPr>
            <a:r>
              <a:rPr lang="pl-PL" dirty="0"/>
              <a:t>program praktyki</a:t>
            </a:r>
          </a:p>
          <a:p>
            <a:pPr marL="514350" indent="-514350">
              <a:buAutoNum type="arabicParenR"/>
            </a:pPr>
            <a:r>
              <a:rPr lang="pl-PL" dirty="0"/>
              <a:t>ksero umowy ubezpieczenia</a:t>
            </a:r>
          </a:p>
          <a:p>
            <a:pPr marL="0" indent="0">
              <a:buNone/>
            </a:pPr>
            <a:r>
              <a:rPr lang="pl-PL" dirty="0"/>
              <a:t>Całość należy zanieść do pani Agnieszki Kluczewskiej w F602, można na konsultacjach pokazać sprawdzę czy według mnie dokumenty są kompletne.</a:t>
            </a:r>
          </a:p>
          <a:p>
            <a:pPr marL="514350" indent="-514350">
              <a:buAutoNum type="arabicParenR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DEDA4E3-6ADA-0421-A792-22F116449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770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B6FEB5-FEDE-CA5F-96A1-9AFDB3E85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Ścieżka 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F4BA87-9DBA-2244-F31D-25A6C2311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1.	Umowa o organizację studenckiej praktyki zawodowej (zgodnie ze wzorem z załącznika nr 1 do Zarządzenia Rektora nr R.0211.16.2022 z dnia 23 marca 2022 roku lub zgodnie z wymogami § 3 ust. 3 w/w Zarządzenia Rektora)</a:t>
            </a:r>
          </a:p>
          <a:p>
            <a:r>
              <a:rPr lang="pl-PL" dirty="0"/>
              <a:t>2.	Raport opisujący przebieg praktyki potwierdzony przez organizatora praktyki (zgodnie ze wzorem z załącznika nr 2 do Zarządzenia Rektora nr R.0211.16.2022 z dnia 23 marca 2022 roku)</a:t>
            </a:r>
          </a:p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5C807EE-D962-72E4-9423-28247EB4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456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5B5E11-AC72-29CC-07EC-C2D82481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778"/>
          </a:xfrm>
        </p:spPr>
        <p:txBody>
          <a:bodyPr>
            <a:normAutofit fontScale="90000"/>
          </a:bodyPr>
          <a:lstStyle/>
          <a:p>
            <a:r>
              <a:rPr lang="pl-PL" dirty="0"/>
              <a:t>Ścieżka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CF9E8A-E01D-5AE8-C6EB-51AEC4EFD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703"/>
            <a:ext cx="10515600" cy="4853260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Znajdź umowę o praktykę w </a:t>
            </a:r>
            <a:r>
              <a:rPr lang="pl-PL" dirty="0" err="1"/>
              <a:t>internecie</a:t>
            </a:r>
            <a:r>
              <a:rPr lang="pl-PL" dirty="0"/>
              <a:t> (nie ma określonego wzoru oprócz tego, że ma się nazywać umowa o praktykę)</a:t>
            </a:r>
          </a:p>
          <a:p>
            <a:r>
              <a:rPr lang="pl-PL" dirty="0"/>
              <a:t>Wypełnij umowę, podpisz, poproś o to samo organizatora praktyki</a:t>
            </a:r>
          </a:p>
          <a:p>
            <a:r>
              <a:rPr lang="pl-PL" dirty="0"/>
              <a:t>Po odbyciu praktyki wypełnij następujące dokumenty</a:t>
            </a:r>
          </a:p>
          <a:p>
            <a:r>
              <a:rPr lang="pl-PL" dirty="0"/>
              <a:t>1.	Charakterystyka Organizatora praktyki </a:t>
            </a:r>
          </a:p>
          <a:p>
            <a:r>
              <a:rPr lang="pl-PL" dirty="0"/>
              <a:t>2.	Przedkłada do wglądu umowę o praktykę bądź potwierdzony stosownym podpisem i pieczęcią zakres czynności wykonywany ramach praktyki - zgodnie z § 3 ust. 11 Zarządzenia Rektor UEK nr R.0211.16.2022 z dnia 23 marca 2022 roku.</a:t>
            </a:r>
          </a:p>
          <a:p>
            <a:r>
              <a:rPr lang="pl-PL" dirty="0"/>
              <a:t>3.	Wniosek/raport opisujący przebieg praktyki potwierdzony przez organizatora praktyki (zgodnie ze wzorem z załącznika nr 3 do Zarządzenia Rektora nr R.0211.16.2022 z dnia 23 marca 2022 roku)</a:t>
            </a:r>
          </a:p>
          <a:p>
            <a:r>
              <a:rPr lang="pl-PL" dirty="0"/>
              <a:t>4.	Wydrukowana karta przedmiotu „Praktyka”, pobrana przez studenta z systemu PRK</a:t>
            </a:r>
          </a:p>
          <a:p>
            <a:r>
              <a:rPr lang="pl-PL" dirty="0"/>
              <a:t>5. </a:t>
            </a:r>
            <a:r>
              <a:rPr lang="pl-PL" dirty="0" err="1"/>
              <a:t>Checklista</a:t>
            </a:r>
            <a:r>
              <a:rPr lang="pl-PL" dirty="0"/>
              <a:t> Dyrektora Instytutu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89782F5-140D-9811-C6B2-D08983913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6736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4FD021-446F-AF13-7F29-FDD7308C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10235"/>
          </a:xfrm>
        </p:spPr>
        <p:txBody>
          <a:bodyPr>
            <a:normAutofit fontScale="90000"/>
          </a:bodyPr>
          <a:lstStyle/>
          <a:p>
            <a:r>
              <a:rPr lang="pl-PL" dirty="0"/>
              <a:t>Ścieżka 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7DDA89-1895-3085-1576-A3786C748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0235"/>
            <a:ext cx="10515600" cy="56686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Praca zawodowa musiała odbywać się w czasie studiowania na UEK. </a:t>
            </a:r>
          </a:p>
          <a:p>
            <a:pPr marL="0" indent="0">
              <a:buNone/>
            </a:pPr>
            <a:r>
              <a:rPr lang="pl-PL" dirty="0"/>
              <a:t>Należy dostarczyć do p. Agnieszki Kluczewskiej do F602</a:t>
            </a:r>
          </a:p>
          <a:p>
            <a:r>
              <a:rPr lang="pl-PL" dirty="0"/>
              <a:t>1.	Charakterystyka Organizatora praktyki/Zakładu pracy </a:t>
            </a:r>
          </a:p>
          <a:p>
            <a:r>
              <a:rPr lang="pl-PL" dirty="0"/>
              <a:t>2.	Przedkłada do wglądu umowę o pracę/staż/wolontariat bądź potwierdzony stosownym podpisem i pieczęcią zakresu czynności wykonywanych w ramach pracy/stażu/ wolontariatu – zgodnie z § 3 ust. 11 Zarządzenia Rektor Uniwersytetu Ekonomicznego w Krakowie nr R.0211.16.2022 z dnia 23 marca 2022 roku w sprawie szczegółowej organizacji studenckich praktyk zawodowych. </a:t>
            </a:r>
          </a:p>
          <a:p>
            <a:r>
              <a:rPr lang="pl-PL" dirty="0"/>
              <a:t>3.	Wypełniony wniosek o zaliczenie pracy zawodowej jako praktyki (zgodnie ze wzorem z załącznika nr 3 do Zarządzenia Rektora nr R.0211.16.2022 z dnia 23 marca 2022 roku )</a:t>
            </a:r>
          </a:p>
          <a:p>
            <a:r>
              <a:rPr lang="pl-PL" dirty="0"/>
              <a:t>4.	Wydrukowana karta przedmiotu „Praktyka”, pobrana przez studenta z systemu PRK</a:t>
            </a:r>
          </a:p>
          <a:p>
            <a:r>
              <a:rPr lang="pl-PL" dirty="0" err="1"/>
              <a:t>Checklista</a:t>
            </a:r>
            <a:r>
              <a:rPr lang="pl-PL" dirty="0"/>
              <a:t> Dyrektora Instytutu</a:t>
            </a:r>
          </a:p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9308E3D-D262-48F8-44E9-1B3D3958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689-B0AB-43F4-BEDA-AE8D518DD7CD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229985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1874</Words>
  <Application>Microsoft Office PowerPoint</Application>
  <PresentationFormat>Panoramiczny</PresentationFormat>
  <Paragraphs>269</Paragraphs>
  <Slides>38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5</vt:i4>
      </vt:variant>
      <vt:variant>
        <vt:lpstr>Tytuły slajdów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Motyw pakietu Office</vt:lpstr>
      <vt:lpstr>Dokument programu Microsoft Word 97–2003</vt:lpstr>
      <vt:lpstr>Document</vt:lpstr>
      <vt:lpstr>Dokument programu Microsoft Word</vt:lpstr>
      <vt:lpstr>Adobe Acrobat Document</vt:lpstr>
      <vt:lpstr>Acrobat Document</vt:lpstr>
      <vt:lpstr>Praktyki studenckie  Instytut Finansów  rok akademicki 2022/2023</vt:lpstr>
      <vt:lpstr>Kto jest opiekunem praktyki</vt:lpstr>
      <vt:lpstr>Cztery możliwości odbywania praktyk</vt:lpstr>
      <vt:lpstr>Wady i zalety każdej z metod</vt:lpstr>
      <vt:lpstr>Jak odbywanie praktyki powinno wyglądać według PKA (Państwowej Komisji Akredytacyjnej)</vt:lpstr>
      <vt:lpstr>Ścieżka 1</vt:lpstr>
      <vt:lpstr>Ścieżka 1</vt:lpstr>
      <vt:lpstr>Ścieżka 2</vt:lpstr>
      <vt:lpstr>Ścieżka 3</vt:lpstr>
      <vt:lpstr>Ścieżka 4</vt:lpstr>
      <vt:lpstr>Gdzie szukać dokumentów</vt:lpstr>
      <vt:lpstr>Prezentacja programu PowerPoint</vt:lpstr>
      <vt:lpstr>Tak to ma wyglądać po przeklejeniu</vt:lpstr>
      <vt:lpstr>Charakterystyka Organizatora</vt:lpstr>
      <vt:lpstr>Tak to ma wyglądać po przeklejeniu</vt:lpstr>
      <vt:lpstr>Forma dostarczenia</vt:lpstr>
      <vt:lpstr>Wcześniejsze odbycie praktyki</vt:lpstr>
      <vt:lpstr>Najczęstsze błędy</vt:lpstr>
      <vt:lpstr>Prezentacja programu PowerPoint</vt:lpstr>
      <vt:lpstr>Prezentacja programu PowerPoint</vt:lpstr>
      <vt:lpstr>Prezentacja programu PowerPoint</vt:lpstr>
      <vt:lpstr>Dokumenty</vt:lpstr>
      <vt:lpstr>zal 1</vt:lpstr>
      <vt:lpstr>zal 2</vt:lpstr>
      <vt:lpstr>zal 3</vt:lpstr>
      <vt:lpstr>zal 4</vt:lpstr>
      <vt:lpstr>Procedura praktyki</vt:lpstr>
      <vt:lpstr>Przykład umowy dwustronnej</vt:lpstr>
      <vt:lpstr>Checklista</vt:lpstr>
      <vt:lpstr>Sylabus</vt:lpstr>
      <vt:lpstr>Sylabus</vt:lpstr>
      <vt:lpstr>Sylabus</vt:lpstr>
      <vt:lpstr>Terminy</vt:lpstr>
      <vt:lpstr>English documents</vt:lpstr>
      <vt:lpstr>Att 1</vt:lpstr>
      <vt:lpstr>Att 2</vt:lpstr>
      <vt:lpstr>Att 3</vt:lpstr>
      <vt:lpstr>Att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Wyrobek</dc:creator>
  <cp:lastModifiedBy>Joanna Wyrobek</cp:lastModifiedBy>
  <cp:revision>36</cp:revision>
  <dcterms:created xsi:type="dcterms:W3CDTF">2022-10-25T10:18:30Z</dcterms:created>
  <dcterms:modified xsi:type="dcterms:W3CDTF">2022-10-25T18:27:07Z</dcterms:modified>
</cp:coreProperties>
</file>