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422" r:id="rId4"/>
    <p:sldId id="423" r:id="rId5"/>
    <p:sldId id="424" r:id="rId6"/>
    <p:sldId id="425" r:id="rId7"/>
    <p:sldId id="431" r:id="rId8"/>
    <p:sldId id="426" r:id="rId9"/>
    <p:sldId id="427" r:id="rId10"/>
    <p:sldId id="428" r:id="rId11"/>
    <p:sldId id="429" r:id="rId12"/>
    <p:sldId id="430" r:id="rId13"/>
    <p:sldId id="432" r:id="rId14"/>
    <p:sldId id="433" r:id="rId15"/>
    <p:sldId id="434" r:id="rId16"/>
    <p:sldId id="435" r:id="rId17"/>
    <p:sldId id="436" r:id="rId18"/>
    <p:sldId id="437" r:id="rId19"/>
    <p:sldId id="438" r:id="rId20"/>
    <p:sldId id="439" r:id="rId21"/>
    <p:sldId id="440" r:id="rId22"/>
    <p:sldId id="441" r:id="rId23"/>
    <p:sldId id="442" r:id="rId24"/>
    <p:sldId id="443" r:id="rId25"/>
    <p:sldId id="444" r:id="rId26"/>
    <p:sldId id="445" r:id="rId27"/>
    <p:sldId id="446" r:id="rId28"/>
    <p:sldId id="447" r:id="rId29"/>
    <p:sldId id="448" r:id="rId30"/>
    <p:sldId id="449" r:id="rId31"/>
    <p:sldId id="567" r:id="rId32"/>
    <p:sldId id="568" r:id="rId33"/>
    <p:sldId id="569" r:id="rId34"/>
    <p:sldId id="452" r:id="rId35"/>
    <p:sldId id="453" r:id="rId36"/>
    <p:sldId id="454" r:id="rId37"/>
    <p:sldId id="455" r:id="rId38"/>
    <p:sldId id="456" r:id="rId3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23.04.2025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63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23.04.2025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43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23.04.2025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194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23.04.2025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76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23.04.2025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3027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23.04.2025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63257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23.04.2025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3963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23.04.2025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715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23.04.2025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26222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23.04.2025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8619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23.04.2025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46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23.04.2025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8731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23.04.2025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3236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23.04.2025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96786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23.04.2025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712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23.04.2025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8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23.04.2025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005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23.04.2025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07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23.04.2025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5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23.04.2025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69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23.04.2025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92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23.04.2025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6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23.04.2025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23.04.2025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43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4</a:t>
            </a:r>
          </a:p>
          <a:p>
            <a:r>
              <a:rPr lang="pl-PL" dirty="0"/>
              <a:t>EEFRN1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63552" y="1556792"/>
            <a:ext cx="8229600" cy="530120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organ nie może załatwić sprawy w terminie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sygnalizacja</a:t>
            </a:r>
          </a:p>
          <a:p>
            <a:pPr marL="114300" indent="0" algn="ctr">
              <a:buNone/>
            </a:pPr>
            <a:r>
              <a:rPr lang="pl-PL" sz="1600" dirty="0"/>
              <a:t>Organ informuje stronę o niemożności załatwienia sprawy w terminie i wskazuje termin, w którym załatwi sprawę. Organ informuje stronę o możliwości wniesienia ponaglenia.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ponaglenie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przysługuje do organu wyższego stopnia nad organem załatwiającym sprawę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przysługuje do tego samego organu, jeżeli nie ma organu wyższego stopnia  </a:t>
            </a:r>
          </a:p>
          <a:p>
            <a:pPr marL="114300" indent="0" algn="ctr">
              <a:buNone/>
            </a:pPr>
            <a:r>
              <a:rPr lang="pl-PL" sz="1600" dirty="0"/>
              <a:t>Przysługuje na niezałatwienie sprawy w terminie lub gdy postępowanie jest prowadzone w sposób przewlekły (dłużej niż jest to niezbędne do załatwienia sprawy). Ponaglenie musi zawierać uzasadnienie.</a:t>
            </a:r>
          </a:p>
          <a:p>
            <a:pPr marL="114300" indent="0" algn="ctr">
              <a:buNone/>
            </a:pPr>
            <a:r>
              <a:rPr lang="pl-PL" sz="1600" dirty="0"/>
              <a:t>Wnoszone jest za pośrednictwem organu, którego dotyczy.  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przekazanie ponaglenia do organu wyższego stopnia w ciągu 7 dni od jego otrzymania wraz z aktami sprawy  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194039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37640" y="328498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6023992" y="5544348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 w dół 6"/>
          <p:cNvSpPr/>
          <p:nvPr/>
        </p:nvSpPr>
        <p:spPr>
          <a:xfrm>
            <a:off x="6059997" y="630932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93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organ uprawniony do rozpatrzenia ponaglenia w ciągu 7 dni od jego otrzymania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rozpatruje ponaglenie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wydaje postanowienie, w którym wskazuje, czy organ rozpoznający sprawę dopuścił się bezczynności lub przewlekłego prowadzenia postępowania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w przypadku stwierdzenia bezczynności lub przewlekłości – zobowiązuje organ do załatwienia sprawy i wyznacza termin jej załatwienia oraz zarządza wyjaśnienie przyczyn i ustalenie osób winnych bezczynności lub przewlekłości, a także podjęcie środków zapobiegających tego typu zjawiskom</a:t>
            </a:r>
          </a:p>
          <a:p>
            <a:pPr algn="ctr">
              <a:buFont typeface="Wingdings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brak załatwienia sprawy przez organ rozpoznający sprawę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skarga na bezczynność do Wojewódzkiego Sądu Administracyjnego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383137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23992" y="435180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822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Rozpatrzenie sprawy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postępowanie gabinetowe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rozprawa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przepis prawa wymaga przeprowadzenia rozprawy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w sprawie występują strony o spornych interesach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należy udowodnić fakty przy pomocy zeznań świadków, opinii biegłych lub w drodze oględzin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w sprawie zawarta będzie ugoda</a:t>
            </a:r>
          </a:p>
          <a:p>
            <a:pPr marL="411480" lvl="1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Część wstępna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otwarcie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ustalenie, czy osoby wezwane stawiły się i sprawdzenie, czy nie ma podstaw do odroczenia rozprawy</a:t>
            </a:r>
          </a:p>
        </p:txBody>
      </p:sp>
    </p:spTree>
    <p:extLst>
      <p:ext uri="{BB962C8B-B14F-4D97-AF65-F5344CB8AC3E}">
        <p14:creationId xmlns:p14="http://schemas.microsoft.com/office/powerpoint/2010/main" val="27139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Część właściwa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postępowanie dowodowe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składanie wyjaśnień przez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zgłaszanie żądań, propozycji i zarzutów oraz przedstawienie dowodów na ich poparcie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Rozprawą kieruje pracownik organu administracji, przed którym odbywa się postępowanie.</a:t>
            </a:r>
          </a:p>
        </p:txBody>
      </p:sp>
    </p:spTree>
    <p:extLst>
      <p:ext uri="{BB962C8B-B14F-4D97-AF65-F5344CB8AC3E}">
        <p14:creationId xmlns:p14="http://schemas.microsoft.com/office/powerpoint/2010/main" val="75084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Fakty powszechnie znane </a:t>
            </a:r>
            <a:r>
              <a:rPr lang="pl-PL" sz="1600" dirty="0"/>
              <a:t>(fakty notoryczne, fakty notoryjne) – okoliczności, zdarzenia, czynności lub stany, które powinny być znane każdemu rozsądnemu i posiadającemu doświadczenie życiowe mieszkańcowi danej miejscowości.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Fakty znane z urzędu </a:t>
            </a:r>
            <a:r>
              <a:rPr lang="pl-PL" sz="1600" dirty="0"/>
              <a:t>– fakty, z którymi pracownik organu zapoznał się w toku swego urzędowania i w związku z urzędowaniem, a nie prywatnie.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Dowód – </a:t>
            </a:r>
            <a:r>
              <a:rPr lang="pl-PL" sz="1600" dirty="0"/>
              <a:t>wszystko co może przyczynić się do wyjaśnienia sprawy, a nie jest sprzeczne z prawem.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Uprawdopodobnienie – </a:t>
            </a:r>
            <a:r>
              <a:rPr lang="pl-PL" sz="1600" dirty="0"/>
              <a:t>środek zastępczy dowodu, niedający pewności, a tylko prawdopodobieństwo twierdzenia o jakimś fakcie. Może być stosowane tylko wtedy, gdy przepisy na to pozwalają.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81881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Domniemanie faktyczne – </a:t>
            </a:r>
            <a:r>
              <a:rPr lang="pl-PL" sz="1600" dirty="0"/>
              <a:t>wnioskowanie na podstawie znanego faktu o istnieniu faktu poszukiwanego. 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Domniemanie prawne – </a:t>
            </a:r>
            <a:r>
              <a:rPr lang="pl-PL" sz="1600" dirty="0"/>
              <a:t>przepis prawny nakazuje przyjęcie faktu poszukiwanego na podstawie innego wskazanego faktu.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domniemania wzruszalne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domniemania niewzruszalne</a:t>
            </a:r>
          </a:p>
        </p:txBody>
      </p:sp>
    </p:spTree>
    <p:extLst>
      <p:ext uri="{BB962C8B-B14F-4D97-AF65-F5344CB8AC3E}">
        <p14:creationId xmlns:p14="http://schemas.microsoft.com/office/powerpoint/2010/main" val="372069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Zasady postępowania dowodowego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swobodnej oceny dowodów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jawności wobec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bezpośredniości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rozstrzygania wątpliwości na korzyść strony</a:t>
            </a:r>
          </a:p>
          <a:p>
            <a:pPr marL="114300" indent="0" algn="just">
              <a:buNone/>
            </a:pPr>
            <a:r>
              <a:rPr lang="pl-PL" sz="1600" dirty="0"/>
              <a:t>*wyjątek – nie stosuje się tej zasady, jeżeli: w sprawie występują strony o spornych interesach lub wynik sprawy ma wpływ na prawa osób trzecich, przepisy wymagają udowodnienia określonej okoliczności, jeżeli wymaga tego ważny interes publiczny, w szczególności istotne interesy państwa (np. dotyczące bezpieczeństwa państwa), w sprawach osobowych funkcjonariuszy i żołnierzy zawodowych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ciężar dowodu – zasadniczo – zasad inkwizycyjności, przy czym dużą rolę odgrywa współdziałanie organu i strony (elementy zasady kontradyktoryjności)</a:t>
            </a:r>
          </a:p>
          <a:p>
            <a:pPr marL="114300" indent="0" algn="just">
              <a:buNone/>
            </a:pPr>
            <a:r>
              <a:rPr lang="pl-PL" sz="1600" dirty="0"/>
              <a:t>*organ powinien uwzględnić żądanie strony dotyczące przeprowadzenia dowodu dotyczącego okoliczności mających znaczenia </a:t>
            </a:r>
            <a:r>
              <a:rPr lang="pl-PL" sz="1600"/>
              <a:t>dla sprawy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89335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Klasyfikacja dowodów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bezpośrednie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pośrednie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podstawowe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posiłkowe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nazwane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nienazwane</a:t>
            </a:r>
          </a:p>
        </p:txBody>
      </p:sp>
    </p:spTree>
    <p:extLst>
      <p:ext uri="{BB962C8B-B14F-4D97-AF65-F5344CB8AC3E}">
        <p14:creationId xmlns:p14="http://schemas.microsoft.com/office/powerpoint/2010/main" val="414647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dowód z dokumentów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dowód z zeznań świadków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dowód z opinii biegłego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oględziny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przesłuchanie stron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460638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Dowód z dokumentów</a:t>
            </a:r>
          </a:p>
          <a:p>
            <a:pPr marL="114300" indent="0" algn="just">
              <a:buNone/>
            </a:pPr>
            <a:r>
              <a:rPr lang="pl-PL" sz="1600" b="1" dirty="0"/>
              <a:t>Dokumenty prywatne – </a:t>
            </a:r>
            <a:r>
              <a:rPr lang="pl-PL" sz="1600" dirty="0"/>
              <a:t>wystawione przez osoby prywatne; stanowią dowód tego, że osoba, która sporządziła dokument, złożyła oświadczenie w nim zawarte.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Dokumenty urzędowe – </a:t>
            </a:r>
            <a:r>
              <a:rPr lang="pl-PL" sz="1600" dirty="0"/>
              <a:t>sporządzone w przepisanej prawem formie przez upoważniony do tego organ państwowy stanowią dowód tego, co zostało w nich oświadczone. </a:t>
            </a:r>
          </a:p>
          <a:p>
            <a:pPr marL="114300" indent="0" algn="just">
              <a:buNone/>
            </a:pPr>
            <a:r>
              <a:rPr lang="pl-PL" sz="1600" dirty="0"/>
              <a:t>*dokumenty urzędowe korzystają z domniemania prawdziwości twierdzeń w nich zawartych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</p:txBody>
      </p:sp>
    </p:spTree>
    <p:extLst>
      <p:ext uri="{BB962C8B-B14F-4D97-AF65-F5344CB8AC3E}">
        <p14:creationId xmlns:p14="http://schemas.microsoft.com/office/powerpoint/2010/main" val="173436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Elementy wezwania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nazwa i adres organu wzywającego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imię i nazwisko wzywanego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jakiej sprawie oraz w jakim charakterze i w jakim celu zostaje wezwany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czy wezwany powinien stawić się osobiście lub przez pełnomocnika, czy też może złożyć wyjaśnienia lub zeznania na piśmie lub w formie dokumentu elektronicznego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termin, do którego żądanie powinno być spełnione, albo dzień, godzinę i miejsce stawienia się wezwanego lub jego pełnomocnika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skutki prawne niezastosowania się do wezwania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informacje w sprawie RODO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podpis pracownika organu wzywającego</a:t>
            </a:r>
          </a:p>
        </p:txBody>
      </p:sp>
    </p:spTree>
    <p:extLst>
      <p:ext uri="{BB962C8B-B14F-4D97-AF65-F5344CB8AC3E}">
        <p14:creationId xmlns:p14="http://schemas.microsoft.com/office/powerpoint/2010/main" val="3543242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935" y="1628800"/>
            <a:ext cx="10928465" cy="511256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Dowód z zeznań świadków</a:t>
            </a:r>
          </a:p>
          <a:p>
            <a:pPr marL="114300" indent="0" algn="just">
              <a:buNone/>
            </a:pPr>
            <a:r>
              <a:rPr lang="pl-PL" sz="1600" b="1" dirty="0"/>
              <a:t>Brak możliwości bycia świadkiem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niezdolne do spostrzegania lub komunikowania swych spostrzeżeń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obowiązane do zachowania tajemnicy prawnie chronionej, jeżeli nie zostały zwolnione z obowiązku jej zachowania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duchowni co do faktów objętych tajemnicą spowiedzi</a:t>
            </a:r>
          </a:p>
          <a:p>
            <a:pPr marL="114300" indent="0" algn="just">
              <a:buNone/>
            </a:pPr>
            <a:r>
              <a:rPr lang="pl-PL" sz="1600" b="1" dirty="0"/>
              <a:t>Prawo odmowy składania zeznań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małżonek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wstępni, zstępni i rodzeństwo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powinowaci pierwszego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pozostające ze stroną w stosunku przysposobienia, opieki lub kurateli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mediatorzy co do faktów, o których dowiedzieli się w związku z prowadzeniem mediacji, chyba że uczestnicy mediacji zwolnią ich z obowiązku zachowania tajemnicy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Odmowa odpowiedzi na pytanie – </a:t>
            </a:r>
            <a:r>
              <a:rPr lang="pl-PL" sz="1600" dirty="0"/>
              <a:t>jeżeli odpowiedź na pytanie mogłaby narazić świadka lub osobę mu bliską na odpowiedzialność karną, hańbę, bezpośrednią szkodę majątkową albo spowodować ujawnienie tajemnicy prawnie chronionej.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</p:txBody>
      </p:sp>
    </p:spTree>
    <p:extLst>
      <p:ext uri="{BB962C8B-B14F-4D97-AF65-F5344CB8AC3E}">
        <p14:creationId xmlns:p14="http://schemas.microsoft.com/office/powerpoint/2010/main" val="284848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 algn="ctr">
              <a:buNone/>
            </a:pPr>
            <a:r>
              <a:rPr lang="pl-PL" sz="1600" b="1" dirty="0"/>
              <a:t>Dowód z opinii biegłego</a:t>
            </a:r>
          </a:p>
          <a:p>
            <a:pPr marL="114300" indent="0" algn="just">
              <a:buNone/>
            </a:pPr>
            <a:r>
              <a:rPr lang="pl-PL" sz="1600" dirty="0"/>
              <a:t>Gdy do wyjaśnienia sprawy potrzebne są wiadomości specjalne. Biegły – podlega wyłączeniu na takich samych zasadach jak pracownik organu i może odmówić zeznań lub odpowiedzi na pytanie na takich zasadach jak świadek.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Oględziny</a:t>
            </a:r>
          </a:p>
          <a:p>
            <a:pPr marL="114300" indent="0" algn="just">
              <a:buNone/>
            </a:pPr>
            <a:r>
              <a:rPr lang="pl-PL" sz="1600" dirty="0"/>
              <a:t>Polegają na bezpośrednim zbadaniu przedmiotu, miejsca lub osoby przez organ, w celu dokonania bezpośrednich spostrzeżeń za pomocą wzroku, słuchu, dotyku, węchu, smaku, co do właściwości lub stanu badanej rzeczy lub miejsca.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bezpośredni, podstawowy.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Przesłuchanie stron</a:t>
            </a:r>
          </a:p>
          <a:p>
            <a:pPr marL="114300" indent="0" algn="just">
              <a:buNone/>
            </a:pPr>
            <a:r>
              <a:rPr lang="pl-PL" sz="1600" dirty="0"/>
              <a:t>Dowód posiłkowy – może być stosowany, gdy wyczerpano inne środki dowodowe, a nadal pozostały niewyjaśnione fakty istotne dla rozstrzygnięcia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posiłkowy.</a:t>
            </a:r>
          </a:p>
        </p:txBody>
      </p:sp>
    </p:spTree>
    <p:extLst>
      <p:ext uri="{BB962C8B-B14F-4D97-AF65-F5344CB8AC3E}">
        <p14:creationId xmlns:p14="http://schemas.microsoft.com/office/powerpoint/2010/main" val="336178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5" y="1752600"/>
            <a:ext cx="10595958" cy="498876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Przerwanie toku postępowania - czasowe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Zawieszenie postępowania: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obligatoryjne</a:t>
            </a:r>
            <a:r>
              <a:rPr lang="pl-PL" sz="1600" dirty="0"/>
              <a:t> – w razie śmierci strony lub jednej ze stron, jeżeli wezwanie spadkobiercy strony albo zarządcy sukcesyjnego do udziału w postępowaniu nie jest możliwe; w razie śmierci przedstawiciela ustawowego strony; w razie utraty przez stronę lub przez jej przedstawiciela ustawowego zdolności do czynności prawnych; w razie wygaśnięcia zarządu sukcesyjnego, jeżeli wezwanie spadkobierców nie jest możliwe; gdy rozpatrzenie sprawy i wydanie decyzji zależy od uprzedniego rozstrzygnięcia zagadnienia wstępnego przez inny organ lub sąd; na wniosek Bankowego Funduszu Gwarancyjnego, jeżeli stroną postępowania jest podmiot w restrukturyzacji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fakultatywne</a:t>
            </a:r>
            <a:r>
              <a:rPr lang="pl-PL" sz="1600" dirty="0"/>
              <a:t> – na wniosek strony, która żądała wszczęcia postępowania, a nie sprzeciwiają się temu inne strony oraz nie zagraża to interesowi społecznemu – maksymalnie 3 lata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Zawieszenie postępowania – w drodze postanowienia</a:t>
            </a:r>
          </a:p>
        </p:txBody>
      </p:sp>
    </p:spTree>
    <p:extLst>
      <p:ext uri="{BB962C8B-B14F-4D97-AF65-F5344CB8AC3E}">
        <p14:creationId xmlns:p14="http://schemas.microsoft.com/office/powerpoint/2010/main" val="179146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9229" y="1752600"/>
            <a:ext cx="10778836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Zagadnienie wstępne – </a:t>
            </a:r>
            <a:r>
              <a:rPr lang="pl-PL" sz="1600" dirty="0"/>
              <a:t>kwestia prejudycjalna – pewien problem pojawiający się w toku załatwiania sprawy administracyjnej, bez rozstrzygnięcia którego nie można załatwić sprawy, który jednocześnie nie należy do właściwości organu załatwiającego sprawę administracyjną.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Postępowanie: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zawieszenie postępowania </a:t>
            </a:r>
            <a:r>
              <a:rPr lang="pl-PL" sz="1600" dirty="0"/>
              <a:t>i zwrócenie się o załatwienie zagadnienia wstępnego przez właściwy organ lub sąd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rozstrzygnięcie zagadnienia wstępnego przez organ prowadzący postępowanie – wyjątkowo – </a:t>
            </a:r>
            <a:r>
              <a:rPr lang="pl-PL" sz="1600" dirty="0"/>
              <a:t>jeżeli zawieszenie postępowania mogłoby spowodować niebezpieczeństwo dla zdrowia lub życia ludzkiego albo poważną szkodę dla interesu społecznego, a także wówczas, gdy strona mimo wezwania przez organ nie wystąpiła w oznaczonym czasie o rozstrzygnięcie zagadnienia wstępnego; rozstrzygnięcie następuje w drodze tzw. decyzji tymczasowej (prowizorycznej)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19370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Przerwanie toku postępowania - trwałe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Umorzenie postępowania: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obligatoryjne</a:t>
            </a:r>
            <a:r>
              <a:rPr lang="pl-PL" sz="1600" dirty="0"/>
              <a:t> – gdy postępowanie stało się bezprzedmiotowe np. w razie śmierci strony, gdy sprawa dotyczyła jej uprawnień o charakterze osobistym, w przypadku zmiany stanu prawnego, gdy nie ma potrzeby wydawania decyzji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fakultatywne</a:t>
            </a:r>
            <a:r>
              <a:rPr lang="pl-PL" sz="1600" dirty="0"/>
              <a:t> – jeżeli strona, która wystąpiła z wnioskiem o wszczęcie postępowania, wystąpi o jego umorzenie, a pozostałe strony nie sprzeciwią się temu i nie ucierpi na tym interes społeczny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Umorzenie postępowania – w drodze decyzji administracyjnej</a:t>
            </a:r>
          </a:p>
        </p:txBody>
      </p:sp>
    </p:spTree>
    <p:extLst>
      <p:ext uri="{BB962C8B-B14F-4D97-AF65-F5344CB8AC3E}">
        <p14:creationId xmlns:p14="http://schemas.microsoft.com/office/powerpoint/2010/main" val="73928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2" y="1556792"/>
            <a:ext cx="10931102" cy="518457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Mediacje</a:t>
            </a:r>
          </a:p>
          <a:p>
            <a:pPr marL="114300" indent="0" algn="just">
              <a:buNone/>
            </a:pPr>
            <a:r>
              <a:rPr lang="pl-PL" sz="1600" dirty="0"/>
              <a:t>Mogą być przeprowadzone, jeśli przemawia za tym charakter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Są dobrowolne.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Cel</a:t>
            </a:r>
            <a:r>
              <a:rPr lang="pl-PL" sz="1600" dirty="0"/>
              <a:t> – wyjaśnienie i rozważenie okoliczności faktycznych i prawnych sprawy oraz dokonanie ustaleń co do sposobu załatwienia sprawy w granicach obowiązującego prawa.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Uczestnicy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oraz strona/strony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strony postępowania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Mediacja nie jest jawna – mediator i uczestnicy mediacji zobowiązani są zachować w tajemnicy wszelkie fakty, o których dowiedzieli się podczas mediacji.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 przypadku mediacji – odroczenie rozpatrzenia sprawy o 2 miesiące. </a:t>
            </a:r>
          </a:p>
          <a:p>
            <a:pPr marL="114300" indent="0" algn="just">
              <a:buNone/>
            </a:pPr>
            <a:r>
              <a:rPr lang="pl-PL" sz="1600" dirty="0"/>
              <a:t>Przedłużenie mediacji – maksymalnie o 1 miesiąc.</a:t>
            </a:r>
          </a:p>
        </p:txBody>
      </p:sp>
    </p:spTree>
    <p:extLst>
      <p:ext uri="{BB962C8B-B14F-4D97-AF65-F5344CB8AC3E}">
        <p14:creationId xmlns:p14="http://schemas.microsoft.com/office/powerpoint/2010/main" val="164496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Załatwienie sprawy co do istoty: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administracyjna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milczące załatwienie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ugoda administracyjna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Załatwienie spraw o charakterze proceduralnym: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postanowienie </a:t>
            </a:r>
          </a:p>
        </p:txBody>
      </p:sp>
    </p:spTree>
    <p:extLst>
      <p:ext uri="{BB962C8B-B14F-4D97-AF65-F5344CB8AC3E}">
        <p14:creationId xmlns:p14="http://schemas.microsoft.com/office/powerpoint/2010/main" val="143470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Decyzje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42109" y="1752600"/>
            <a:ext cx="10318866" cy="47727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Klasyfikacja decyzji administracyjnych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deklaratoryjne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konstytutywne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stanowcze </a:t>
            </a:r>
            <a:r>
              <a:rPr lang="pl-PL" sz="1600" dirty="0"/>
              <a:t>(definitywne)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tymczasowe </a:t>
            </a:r>
            <a:r>
              <a:rPr lang="pl-PL" sz="1600" dirty="0"/>
              <a:t>(prowizoryczne)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pozytywne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negatywne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swobodne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związane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nieostateczne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ostateczne</a:t>
            </a:r>
          </a:p>
        </p:txBody>
      </p:sp>
    </p:spTree>
    <p:extLst>
      <p:ext uri="{BB962C8B-B14F-4D97-AF65-F5344CB8AC3E}">
        <p14:creationId xmlns:p14="http://schemas.microsoft.com/office/powerpoint/2010/main" val="238300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decyzje administracyjne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815" y="1752600"/>
            <a:ext cx="10684625" cy="4772744"/>
          </a:xfrm>
        </p:spPr>
        <p:txBody>
          <a:bodyPr>
            <a:normAutofit fontScale="85000" lnSpcReduction="20000"/>
          </a:bodyPr>
          <a:lstStyle/>
          <a:p>
            <a:pPr marL="114300" indent="0" algn="just">
              <a:buNone/>
            </a:pPr>
            <a:r>
              <a:rPr lang="pl-PL" sz="1600" b="1" dirty="0"/>
              <a:t>Elementy decyzji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daty wydania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adresata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podstawa 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rozstrzygnięcie (osnowa)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i o możliwości rezygnacji z nich, a w przypadku, gdy przysługuje skarga do sądu – także o wysokości wpisu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organu, który wydał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decyzji, od których może być wniesione powództwo do sądu powszechnego, sprzeciw od decyzji  lub skarga do sądu administracyjnego – pouczenie o możliwości wniesienia powództwa, sprzeciwu od decyzji lub skargi oraz o wysokości opłaty od powództwa lub skargi, a także o możliwości ubiegania się o zwolnienie od kosztów i przyznanie pomocy prawnej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Elementy dodatkowe decyzji – mogą być zamieszczane tylko wtedy, gdy zezwalają na to przepisy szczególne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termin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warunek zawieszający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warunek rozwiązujący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klauzula odwołalności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zlecenie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rygor natychmiastowej wykonalności 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73345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milczące załatwienie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935" y="1752600"/>
            <a:ext cx="10928465" cy="51054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 taki sposób można załatwić sprawę tylko wtedy, gdy przepisy szczególne na to zezwalają.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Sprawę uważa się za załatwioną milcząco</a:t>
            </a:r>
            <a:r>
              <a:rPr lang="pl-PL" sz="1600" dirty="0"/>
              <a:t> w sposób w całości uwzględniający żądanie strony, jeżeli w ciągu miesiąca od dnia doręczenia żądania strony właściwemu organowi albo w innym terminie: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nie wyda decyzji lub postanowienia kończącego postępowanie w sprawie (milczące zakończenie postępowania) albo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nie wniesie sprzeciwu w drodze decyzji  (milcząca zgoda)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Dzień wydania decyzji lub postanowienia kończącego postępowanie w sprawie albo dzień wydania sprzeciwu: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nadania sprzeciwu, decyzji lub postanowienia przez operatora pocztowego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doręczenia sprzeciwu, decyzji lub postanowienia przez pracownika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wprowadzenia sprzeciwu, decyzji lub postanowienia do systemu teleinformatycznego </a:t>
            </a:r>
          </a:p>
        </p:txBody>
      </p:sp>
    </p:spTree>
    <p:extLst>
      <p:ext uri="{BB962C8B-B14F-4D97-AF65-F5344CB8AC3E}">
        <p14:creationId xmlns:p14="http://schemas.microsoft.com/office/powerpoint/2010/main" val="85757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Wezwanie w sprawach niecierpiących zwłoki – telefonicznie lub przy pomocy innych środków łączności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Zwrot kosztów stawienia się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zwrot kosztów podróży, zakwaterowania, utraconego zarobku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żądanie przyznania zwrotu kosztów stawienia się należy zgłosić organowi przed wydaniem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strona może żądać zwrotu kosztów stawienia się, gdy postępowanie zostało wszczęte z urzędu lub w przypadku błędnego wezwania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Kara za niestawiennictwo – tylko w przypadku prawidłowego wezwania</a:t>
            </a:r>
          </a:p>
        </p:txBody>
      </p:sp>
    </p:spTree>
    <p:extLst>
      <p:ext uri="{BB962C8B-B14F-4D97-AF65-F5344CB8AC3E}">
        <p14:creationId xmlns:p14="http://schemas.microsoft.com/office/powerpoint/2010/main" val="189110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milczące załatwienie sprawy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102" y="1752600"/>
            <a:ext cx="10906298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Dzień milczącego załatwienia sprawy </a:t>
            </a:r>
            <a:r>
              <a:rPr lang="pl-PL" sz="1600" dirty="0"/>
              <a:t>– dzień, który następuje po dniu, w którym upływa termin do wydania decyzji lub postanowienia kończącego postępowanie w sprawie albo wniesienia sprzeciwu.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Zaświadczenie o milczącym załatwieniu sprawy – </a:t>
            </a:r>
            <a:r>
              <a:rPr lang="pl-PL" sz="1600" dirty="0"/>
              <a:t>wydawane w formie postanowienia na wniosek.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Elementy postanowienia – zaświadczenia o milczącym załatwieniu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wydania zaświadczenia o milczącym załatwieniu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strony/stron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podstawa 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treść rozstrzygnięcia sprawy załatwionej milcząco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milczącego załatwienia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możliwości wniesienia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8737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ugoda administracyjna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0683" y="1752600"/>
            <a:ext cx="11014229" cy="47727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Przesłanki do zawarcia ugody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uproszczenie i przyspieszenie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czasie trwania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sprawa ma charakter sporny (co najmniej dwie strony o spornych interesach)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zawarciu ugody nie sprzeciwiają się przepisy prawa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Ugoda zawierana jest przez strony postępowania, </a:t>
            </a:r>
            <a:r>
              <a:rPr lang="pl-PL" sz="1600" dirty="0"/>
              <a:t>a nie przez stronę i organ administracji publicznej.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 celu zawarcia ugody organ administracji publicznej odracza termin wydania decyzji administracyjnej.</a:t>
            </a:r>
          </a:p>
        </p:txBody>
      </p:sp>
    </p:spTree>
    <p:extLst>
      <p:ext uri="{BB962C8B-B14F-4D97-AF65-F5344CB8AC3E}">
        <p14:creationId xmlns:p14="http://schemas.microsoft.com/office/powerpoint/2010/main" val="81422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ugoda administracyjna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1520" y="1752600"/>
            <a:ext cx="10906298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Elementy ugody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organu, przed którym ugoda została zawarta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sporządzenia ugody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przedmiot i treść uzgodnień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podpisy stron oraz podpis upoważnionego pracownika organu administracji publicznej</a:t>
            </a:r>
          </a:p>
          <a:p>
            <a:pPr marL="114300" indent="0" algn="just">
              <a:buNone/>
            </a:pPr>
            <a:r>
              <a:rPr lang="pl-PL" sz="1600" dirty="0"/>
              <a:t>*W przypadku ugody zawieranej na piśmie – przed podpisaniem odczytuje się ugodę. W przypadku ugody w formie dokumentu elektronicznego nie odczytuje się ugody.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Zatwierdzenie ugody przez organ – </a:t>
            </a:r>
            <a:r>
              <a:rPr lang="pl-PL" sz="1600" dirty="0"/>
              <a:t>w ciągu 7 dni od dnia zawarcia ugody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postanowienie o zatwierdzeniu ugody </a:t>
            </a: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postanowienie o odmowie zatwierdzenia ugody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Na postanowienie o zatwierdzeniu lub odmowie zatwierdzenia ugody służy zażalenie. </a:t>
            </a:r>
          </a:p>
        </p:txBody>
      </p:sp>
    </p:spTree>
    <p:extLst>
      <p:ext uri="{BB962C8B-B14F-4D97-AF65-F5344CB8AC3E}">
        <p14:creationId xmlns:p14="http://schemas.microsoft.com/office/powerpoint/2010/main" val="96324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Postanowienia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490662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Zasadniczo</a:t>
            </a:r>
            <a:r>
              <a:rPr lang="pl-PL" sz="1600" dirty="0"/>
              <a:t> – nie rozstrzygają sprawy administracyjnej co do istoty.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drodze postanowień załatwiane są zagadnienia pojawiające się w toku postępowania.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Klasyfikacja postanowień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incydentalne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końcowe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pozytywne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negatywne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ostateczne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w drodze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łącznie z decyzją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w drodze skargi do sądu administracyjnego</a:t>
            </a:r>
          </a:p>
        </p:txBody>
      </p:sp>
    </p:spTree>
    <p:extLst>
      <p:ext uri="{BB962C8B-B14F-4D97-AF65-F5344CB8AC3E}">
        <p14:creationId xmlns:p14="http://schemas.microsoft.com/office/powerpoint/2010/main" val="233482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Postanowienia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Elementy postanowienia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data wydania postanowienia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oznaczenie organu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oznaczenie adresata np. strona, świadek, biegły, uczestnik postępowania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podstawa prawna – głównie przepisy proceduralne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rozstrzygnięcie (osnowa)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 – jeżeli na postanowienie przysługuje zażalenie/ skarga do sądu albo jest to postanowienie wydane po rozpatrzeniu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prawnych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</a:t>
            </a:r>
          </a:p>
        </p:txBody>
      </p:sp>
    </p:spTree>
    <p:extLst>
      <p:ext uri="{BB962C8B-B14F-4D97-AF65-F5344CB8AC3E}">
        <p14:creationId xmlns:p14="http://schemas.microsoft.com/office/powerpoint/2010/main" val="8904231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kontrola rozstrzygnięć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Środki prawne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zwykłe</a:t>
            </a:r>
            <a:r>
              <a:rPr lang="pl-PL" sz="1600" dirty="0"/>
              <a:t> – przysługują w stosunku do rozstrzygnięć nieostatecznych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nadzwyczajne</a:t>
            </a:r>
            <a:r>
              <a:rPr lang="pl-PL" sz="1600" dirty="0"/>
              <a:t> – przysługują w stosunku do rozstrzygnięć ostatecznych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Podział środków prawnych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samoistne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niesamoistne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dewolutywne</a:t>
            </a:r>
            <a:r>
              <a:rPr lang="pl-PL" sz="16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niedewolutywne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suspensywne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niesuspensywne</a:t>
            </a:r>
          </a:p>
        </p:txBody>
      </p:sp>
    </p:spTree>
    <p:extLst>
      <p:ext uri="{BB962C8B-B14F-4D97-AF65-F5344CB8AC3E}">
        <p14:creationId xmlns:p14="http://schemas.microsoft.com/office/powerpoint/2010/main" val="202224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strony, uczestnicy na prawach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- 14 dni od doręczenia decyzji administracyjnej</a:t>
            </a:r>
          </a:p>
          <a:p>
            <a:pPr marL="114300" indent="0" algn="just">
              <a:buNone/>
            </a:pPr>
            <a:r>
              <a:rPr lang="pl-PL" sz="1600" dirty="0"/>
              <a:t>*uwaga – przepisy szczególne z zakresu prawa administracyjnego mogą wprowadzać inne terminy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Odwołanie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dewolutywny</a:t>
            </a:r>
            <a:r>
              <a:rPr lang="pl-PL" sz="1600" b="1" dirty="0"/>
              <a:t> </a:t>
            </a:r>
            <a:r>
              <a:rPr lang="pl-PL" sz="1600" dirty="0"/>
              <a:t>(względnie </a:t>
            </a:r>
            <a:r>
              <a:rPr lang="pl-PL" sz="1600" dirty="0" err="1"/>
              <a:t>dewolutywny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suspensywny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35255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54696"/>
            <a:ext cx="8229600" cy="498876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odwołanie</a:t>
            </a:r>
          </a:p>
          <a:p>
            <a:pPr marL="114300" indent="0" algn="ctr">
              <a:buNone/>
            </a:pPr>
            <a:r>
              <a:rPr lang="pl-PL" sz="1600" dirty="0"/>
              <a:t>wnoszone, co do zasady, w ciągu 14 dni od doręczenia decyzji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organ, który wydał decyzję w I instancji</a:t>
            </a:r>
          </a:p>
          <a:p>
            <a:pPr marL="114300" indent="0" algn="ctr">
              <a:buNone/>
            </a:pPr>
            <a:r>
              <a:rPr lang="pl-PL" sz="1600" b="1" dirty="0"/>
              <a:t>samokontrola </a:t>
            </a:r>
          </a:p>
          <a:p>
            <a:pPr marL="114300" indent="0" algn="ctr">
              <a:buNone/>
            </a:pPr>
            <a:r>
              <a:rPr lang="pl-PL" sz="1600" dirty="0"/>
              <a:t>organ, który wydał decyzję administracyjną, w ciągu 7 dni od otrzymania odwołania, może zmienić zaskarżoną decyzję, jeżeli w całości uwzględnia odwołanie strony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zmiana decyzji w trybie samokontroli                 brak zmiany decyzji</a:t>
            </a:r>
          </a:p>
          <a:p>
            <a:pPr marL="114300" indent="0" algn="just">
              <a:buNone/>
            </a:pPr>
            <a:r>
              <a:rPr lang="pl-PL" sz="1200" dirty="0"/>
              <a:t>tylko, gdy organ w całości uwzględnia żądanie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strona                                              organ wyższego stopnia</a:t>
            </a:r>
          </a:p>
          <a:p>
            <a:pPr marL="114300" indent="0" algn="just">
              <a:buNone/>
            </a:pPr>
            <a:r>
              <a:rPr lang="pl-PL" sz="1600" b="1" dirty="0"/>
              <a:t>może odwołać się od „nowej” decyzji</a:t>
            </a:r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rozpatrzenie odwołania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decyzja organu II instancji</a:t>
            </a:r>
          </a:p>
          <a:p>
            <a:pPr marL="114300" indent="0" algn="ctr">
              <a:buNone/>
            </a:pPr>
            <a:r>
              <a:rPr lang="pl-PL" sz="1600" dirty="0"/>
              <a:t> </a:t>
            </a:r>
          </a:p>
        </p:txBody>
      </p:sp>
      <p:sp>
        <p:nvSpPr>
          <p:cNvPr id="5" name="Strzałka w dół 4"/>
          <p:cNvSpPr/>
          <p:nvPr/>
        </p:nvSpPr>
        <p:spPr>
          <a:xfrm>
            <a:off x="6023992" y="2271363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5087888" y="3717032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888088" y="3745525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załka w dół 9"/>
          <p:cNvSpPr/>
          <p:nvPr/>
        </p:nvSpPr>
        <p:spPr>
          <a:xfrm>
            <a:off x="3863753" y="4581128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7968209" y="439100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3" name="Strzałka w dół 12"/>
          <p:cNvSpPr/>
          <p:nvPr/>
        </p:nvSpPr>
        <p:spPr>
          <a:xfrm>
            <a:off x="7968209" y="5001797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7970235" y="5582743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34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Terminy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dynamizują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porządkują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decydują o skutkach podejmowanych czynności procesowych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stabilizują rozstrzygnięcie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3075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512829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Klasyfikacja terminów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względnie oznaczone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bezwzględnie oznaczone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terminy ustawowe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terminy wyznaczone</a:t>
            </a:r>
          </a:p>
          <a:p>
            <a:pPr marL="114300" indent="0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zwykłe </a:t>
            </a:r>
            <a:r>
              <a:rPr lang="pl-PL" sz="1600" dirty="0"/>
              <a:t>– uchybienie im nie rodzi konsekwencji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zawite </a:t>
            </a:r>
            <a:r>
              <a:rPr lang="pl-PL" sz="1600" dirty="0"/>
              <a:t>– uchybienie im rodzi konsekwencje, ale mogą być przywrócone na wniosek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przedawniające </a:t>
            </a:r>
            <a:r>
              <a:rPr lang="pl-PL" sz="1600" dirty="0"/>
              <a:t>– uchybienie im rodzi konsekwencje i nie mogą być przywrócone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Przywrócenie terminu </a:t>
            </a:r>
            <a:r>
              <a:rPr lang="pl-PL" sz="1600" dirty="0"/>
              <a:t>– wniosek o przywrócenie terminu należy wnieść w terminie 7 dni od dnia ustania przyczyny uchybienia terminu. Należy uprawdopodobnić, że uchybienie terminu nastąpiło bez winy zainteresowanego. Jednocześnie należy dopełnić czynności, dla której przewidziany był termin. O przywróceniu terminu postanawia organ właściwy w sprawie. Na postanowienie o odmowie przywrócenia terminu służy zażalenie. </a:t>
            </a:r>
          </a:p>
        </p:txBody>
      </p:sp>
    </p:spTree>
    <p:extLst>
      <p:ext uri="{BB962C8B-B14F-4D97-AF65-F5344CB8AC3E}">
        <p14:creationId xmlns:p14="http://schemas.microsoft.com/office/powerpoint/2010/main" val="206955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0920018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Zachowanie terminu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wysłanie dokumentu w formie elektronicznej i otrzymanie przez nadawcę urzędowego poświadczenia odbioru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nadanie pisma w polskiej placówce pocztowej operatora wyznaczonego albo w placówce pocztowej operatora świadczącego pocztowe usługi powszechne w innym państwie członkowskim UE, Konfederacji Szwajcarskiej albo państwie członkowskim Europejskiego Porozumienia o Wolnym Handlu (EFTA) – stronie umowy o Europejskim Obszarze Gospodarczym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w polskim urzędzie konsularnym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żołnierza w dowództwie jednostki wojskowej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członka załogi statku morskiego kapitanowi statku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osobę pozbawioną wolności w administracji zakładu karnego </a:t>
            </a:r>
          </a:p>
        </p:txBody>
      </p:sp>
    </p:spTree>
    <p:extLst>
      <p:ext uri="{BB962C8B-B14F-4D97-AF65-F5344CB8AC3E}">
        <p14:creationId xmlns:p14="http://schemas.microsoft.com/office/powerpoint/2010/main" val="399644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0864600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Liczenie terminów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dniach </a:t>
            </a:r>
            <a:r>
              <a:rPr lang="pl-PL" sz="1600" dirty="0"/>
              <a:t>– termin upływa ostatniego dnia z wyznaczonej liczby dni, przy czym dnia, w którym nastąpiło zdarzenie, nie wlicza się </a:t>
            </a:r>
          </a:p>
          <a:p>
            <a:pPr marL="114300" indent="0" algn="just">
              <a:buNone/>
            </a:pPr>
            <a:r>
              <a:rPr lang="pl-PL" sz="1600" dirty="0"/>
              <a:t> np. termin wynosi 3 dni, zdarzenie nastąpiło 22 kwietnia 2025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25 kwietnia 2025 r. o godz. 24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tygodniach </a:t>
            </a:r>
            <a:r>
              <a:rPr lang="pl-PL" sz="1600" dirty="0"/>
              <a:t>– termin kończy się z upływem tego dnia w ostatnim tygodniu, który nazwą odpowiada początkowemu dniowi terminu</a:t>
            </a:r>
          </a:p>
          <a:p>
            <a:pPr marL="114300" indent="0" algn="just">
              <a:buNone/>
            </a:pPr>
            <a:r>
              <a:rPr lang="pl-PL" sz="1600" dirty="0"/>
              <a:t> np. termin wynosi dwa tygodnie, zdarzenie nastąpiło 22 kwietnia 2025 r. we wtorek </a:t>
            </a:r>
          </a:p>
          <a:p>
            <a:pPr marL="114300" indent="0" algn="just">
              <a:buNone/>
            </a:pPr>
            <a:r>
              <a:rPr lang="pl-PL" sz="1600" dirty="0"/>
              <a:t>– termin upłynie 6 maja 2025 r. we wtorek o godz. 24 (za dwa tygodnie)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miesiącach </a:t>
            </a:r>
            <a:r>
              <a:rPr lang="pl-PL" sz="1600" dirty="0"/>
              <a:t>– termin kończy się z upływem tego dnia w ostatnim miesiącu, który odpowiada początkowemu dniowi terminu, a gdyby takiego dnia w ostatnim miesiącu nie było – w ostatnim dniu tego miesiąca</a:t>
            </a:r>
          </a:p>
          <a:p>
            <a:pPr marL="114300" indent="0" algn="just">
              <a:buNone/>
            </a:pPr>
            <a:r>
              <a:rPr lang="pl-PL" sz="1600" dirty="0"/>
              <a:t> np. termin wynosi miesiąc, zdarzenie nastąpiło 22 kwietnia 2025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22 maja 2025 r. o godz. 24</a:t>
            </a:r>
          </a:p>
          <a:p>
            <a:pPr marL="114300" indent="0" algn="just">
              <a:buNone/>
            </a:pPr>
            <a:r>
              <a:rPr lang="pl-PL" sz="1600" dirty="0"/>
              <a:t>np. termin wynosi miesiąc, zdarzenie nastąpiło 31 marca 2025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30 kwietnia 2025 r. o godz. 24  </a:t>
            </a:r>
          </a:p>
        </p:txBody>
      </p:sp>
    </p:spTree>
    <p:extLst>
      <p:ext uri="{BB962C8B-B14F-4D97-AF65-F5344CB8AC3E}">
        <p14:creationId xmlns:p14="http://schemas.microsoft.com/office/powerpoint/2010/main" val="415837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8981" y="1752600"/>
            <a:ext cx="10645833" cy="4916760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Liczenie terminów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latach </a:t>
            </a:r>
            <a:r>
              <a:rPr lang="pl-PL" sz="1600" dirty="0"/>
              <a:t>– termin kończy się z upływem tego dnia w ostatnim roku, który odpowiada początkowemu dniowi terminu, a gdyby takiego dnia w ostatnim roku nie było – w dniu poprzedzającym bezpośrednio ten dzień</a:t>
            </a:r>
          </a:p>
          <a:p>
            <a:pPr marL="114300" indent="0" algn="just">
              <a:buNone/>
            </a:pPr>
            <a:r>
              <a:rPr lang="pl-PL" sz="1600" dirty="0"/>
              <a:t> np. termin wynosi 1 rok, zdarzenie nastąpiło 18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18 listopada 2025 r. o godz. 24</a:t>
            </a:r>
          </a:p>
          <a:p>
            <a:pPr marL="114300" indent="0" algn="just">
              <a:buNone/>
            </a:pPr>
            <a:r>
              <a:rPr lang="pl-PL" sz="1600" dirty="0"/>
              <a:t> np. termin wynosi 2 lata, zdarzenie nastąpiło 29 lutego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28 lutego 2026 r. o godz. 24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koniec terminu przypada na dzień ustawowo wolny od pracy lub na sobotę – </a:t>
            </a:r>
            <a:r>
              <a:rPr lang="pl-PL" sz="1600" dirty="0"/>
              <a:t>termin upływa następnego dnia, który nie jest dniem wolnym od pracy ani sobotą</a:t>
            </a:r>
          </a:p>
          <a:p>
            <a:pPr marL="114300" indent="0" algn="just">
              <a:buNone/>
            </a:pPr>
            <a:r>
              <a:rPr lang="pl-PL" sz="1600" b="1" dirty="0"/>
              <a:t> </a:t>
            </a:r>
            <a:r>
              <a:rPr lang="pl-PL" sz="1600" dirty="0"/>
              <a:t>np. termin wynosi miesiąc, zdarzenie nastąpiło 1 kwietnia 2025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 maja 2025 r. (piątek) – 1 maja 2025 r. to dzień ustawowo wolny od pracy   </a:t>
            </a:r>
          </a:p>
          <a:p>
            <a:pPr marL="114300" indent="0" algn="just">
              <a:buNone/>
            </a:pPr>
            <a:r>
              <a:rPr lang="pl-PL" sz="1600" dirty="0"/>
              <a:t> np. termin wynosi 2 miesiące, zdarzenie nastąpiło 3 marca 2025 r. (poniedziałek) </a:t>
            </a:r>
          </a:p>
          <a:p>
            <a:pPr marL="114300" indent="0" algn="just">
              <a:buNone/>
            </a:pPr>
            <a:r>
              <a:rPr lang="pl-PL" sz="1600" dirty="0"/>
              <a:t>– termin upłynie 5 maja 2025 r. o godz. 24 – 3 maja to dzień ustawowo wolny od pracy, podobnie jak 4 maja (niedziela)</a:t>
            </a:r>
          </a:p>
          <a:p>
            <a:pPr marL="114300" indent="0" algn="just">
              <a:buNone/>
            </a:pPr>
            <a:r>
              <a:rPr lang="pl-PL" sz="1600" b="1" dirty="0"/>
              <a:t> </a:t>
            </a:r>
            <a:r>
              <a:rPr lang="pl-PL" sz="1600" dirty="0"/>
              <a:t>np. termin wynosi 2 miesiące, zdarzenie nastąpiło 17 kwietnia 2025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19 maja 2025 r. w poniedziałek o godz. 24 – wg reguł dotyczących terminów liczonych  w miesiącach powinien to być 19 maja 2025 r., ale ten dzień to sobota, następnie 20 maja niedziela to także dzień ustawowo wolny od pracy - najbliższy dzień „roboczy” to 19 maja 2025 r.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56884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Terminy załatwienia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niezwłocznie </a:t>
            </a:r>
            <a:r>
              <a:rPr lang="pl-PL" sz="1600" dirty="0"/>
              <a:t>– jeżeli strona z żądaniem wszczęcia postępowania dostarczyła dowody lub w oparciu o fakty i dowody powszechnie znane lub znane organowi z urzędu; postępowanie uproszczone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ciągu miesiąca </a:t>
            </a:r>
            <a:r>
              <a:rPr lang="pl-PL" sz="1600" dirty="0"/>
              <a:t>– gdy potrzebne jest postępowanie wyjaśniające, postępowanie odwoławcze, maksymalny termin rozpoznania sprawy w postępowaniu uproszczonym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ciągu dwóch miesięcy </a:t>
            </a:r>
            <a:r>
              <a:rPr lang="pl-PL" sz="1600" dirty="0"/>
              <a:t>– sprawa szczególnie skomplikowana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421722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3174</Words>
  <Application>Microsoft Office PowerPoint</Application>
  <PresentationFormat>Panoramiczny</PresentationFormat>
  <Paragraphs>420</Paragraphs>
  <Slides>37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37</vt:i4>
      </vt:variant>
    </vt:vector>
  </HeadingPairs>
  <TitlesOfParts>
    <vt:vector size="43" baseType="lpstr">
      <vt:lpstr>Arial</vt:lpstr>
      <vt:lpstr>Book Antiqua</vt:lpstr>
      <vt:lpstr>Century Gothic</vt:lpstr>
      <vt:lpstr>Wingdings</vt:lpstr>
      <vt:lpstr>Apteka</vt:lpstr>
      <vt:lpstr>1_Apteka</vt:lpstr>
      <vt:lpstr>Podstawy prawa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 Decyzje administracyjne</vt:lpstr>
      <vt:lpstr>Postępowanie administracyjne decyzje administracyjne c.d.</vt:lpstr>
      <vt:lpstr>Postępowanie administracyjne milczące załatwienie sprawy</vt:lpstr>
      <vt:lpstr>Postępowanie administracyjne milczące załatwienie sprawy c.d.</vt:lpstr>
      <vt:lpstr>Postępowanie administracyjne ugoda administracyjna</vt:lpstr>
      <vt:lpstr>Postępowanie administracyjne ugoda administracyjna c.d.</vt:lpstr>
      <vt:lpstr>Postępowanie administracyjne Postanowienia</vt:lpstr>
      <vt:lpstr>Postępowanie administracyjne Postanowienia c.d.</vt:lpstr>
      <vt:lpstr>Postępowanie administracyjne kontrola rozstrzygnięć </vt:lpstr>
      <vt:lpstr>Postępowanie administracyjne Środki prawne zwykłe - odwołanie</vt:lpstr>
      <vt:lpstr>Postępowanie administracyjne Środki prawne zwykłe - odwołanie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2025-04-23T14:06:34Z</dcterms:created>
  <dcterms:modified xsi:type="dcterms:W3CDTF">2025-04-23T14:21:38Z</dcterms:modified>
</cp:coreProperties>
</file>