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F2D0C-2943-4279-901C-44365948D8FD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F1839-6159-40C4-AB61-CE44C2217E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39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F1839-6159-40C4-AB61-CE44C2217EB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468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9A5E-9E5B-4CDE-8DE6-CB51FEE25A6E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47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AED9-5411-4295-8050-DAD571A73469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36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FF69-75C6-4E68-8A45-D4646B3073E6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36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AFAB-F8B6-45AB-AAD2-8BFB20C8BAAF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9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7C92-0ED7-49DC-A545-6D0F5C68D12C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0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D8CD2-9FDD-4353-895F-CB09EA443DA5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84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A312-4E6C-4CF4-A303-38D59A725790}" type="datetime1">
              <a:rPr lang="pl-PL" smtClean="0"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43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F369-7CE3-4B49-8819-EC2ED88EE961}" type="datetime1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9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EA0-9CB0-4693-8823-BEA38CBC60E5}" type="datetime1">
              <a:rPr lang="pl-PL" smtClean="0"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86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267D-EBEC-42F1-96CC-E857B275F360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6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646B-6334-4B0D-AAAC-90DEB8D4432C}" type="datetime1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68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20F3-F59D-4174-9932-FED6FD83DDF0}" type="datetime1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DA59-3270-4EDF-96B0-3DD61F7C0D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64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Migracja wartości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Value Migration Adrian </a:t>
            </a:r>
            <a:r>
              <a:rPr lang="pl-PL" dirty="0" err="1"/>
              <a:t>Slywotzky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29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(2 radykalnie odmienne modele biznesowe)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935009"/>
              </p:ext>
            </p:extLst>
          </p:nvPr>
        </p:nvGraphicFramePr>
        <p:xfrm>
          <a:off x="1080770" y="1983296"/>
          <a:ext cx="9736582" cy="3557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2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572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United (linie lotnicze)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Southwest Air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608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poprzez huby (punkty przesiadkowe)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z miejsca w miejsce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72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wysokie koszty stałe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niskie koszty stałe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572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dominują huby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dominują trasy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0643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>
                          <a:effectLst/>
                        </a:rPr>
                        <a:t>korzyści skali</a:t>
                      </a:r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effectLst/>
                        </a:rPr>
                        <a:t>połączenia tylko między miastami gdzie opłaca się działać bez </a:t>
                      </a:r>
                      <a:r>
                        <a:rPr lang="pl-PL" sz="2400" u="none" strike="noStrike" dirty="0" err="1">
                          <a:effectLst/>
                        </a:rPr>
                        <a:t>hubów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80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- model biznesowy Toyoty (część modelu)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Unikanie marnotrawstwa środków trwałych, ale też robocizny, zoptymalizowanie procesów, aby zużywać mniej robocizny (najwyższy element kosztów)</a:t>
            </a:r>
          </a:p>
          <a:p>
            <a:r>
              <a:rPr lang="pl-PL" dirty="0"/>
              <a:t>2. Przestawianie maszyn skrócono z 8 godzin do kilkunastu minut. </a:t>
            </a:r>
          </a:p>
          <a:p>
            <a:r>
              <a:rPr lang="pl-PL" dirty="0"/>
              <a:t>3. Zminimalizowano zapasy i pozbyto się ogromnych kosztów i niegospodarności w magazynach i na zapasach.</a:t>
            </a:r>
          </a:p>
          <a:p>
            <a:r>
              <a:rPr lang="pl-PL" dirty="0"/>
              <a:t>4. Kontrola jakości w trakcie produkcji, aby w ogóle nie trafiały się wadliwe produkty (inne firmy wręcz odwrotnie, brak jakiejkolwiek kontroli).</a:t>
            </a:r>
          </a:p>
          <a:p>
            <a:r>
              <a:rPr lang="pl-PL" dirty="0"/>
              <a:t>5. Korzystanie jedynie z sieci starannie wyselekcjonowanych dostawców, aby jakość półproduktów i surowców była najwyższa.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066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- model biznesowy Toyoty (część modelu)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Nie salony sprzedaży i czekanie na klienta, tylko dzwonienie po domach. </a:t>
            </a:r>
          </a:p>
          <a:p>
            <a:r>
              <a:rPr lang="pl-PL" dirty="0"/>
              <a:t>2. Najpierw określanie czego chcą klienci, potem badania jak to uzyskać ( a nie najpierw badania, a potem plasowanie produktu) tzw. </a:t>
            </a:r>
            <a:r>
              <a:rPr lang="pl-PL" dirty="0" err="1"/>
              <a:t>Customer</a:t>
            </a:r>
            <a:r>
              <a:rPr lang="pl-PL" dirty="0"/>
              <a:t> </a:t>
            </a:r>
            <a:r>
              <a:rPr lang="pl-PL" dirty="0" err="1"/>
              <a:t>driven</a:t>
            </a:r>
            <a:r>
              <a:rPr lang="pl-PL" dirty="0"/>
              <a:t> business design.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151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– model biznesowy Toyoty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07015"/>
              </p:ext>
            </p:extLst>
          </p:nvPr>
        </p:nvGraphicFramePr>
        <p:xfrm>
          <a:off x="838200" y="1949228"/>
          <a:ext cx="10515600" cy="3244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2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Toyota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Inni producenci samochodów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skupiony na produkcie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skupiony na kliencie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sztywny proces produkcji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elastyczny proces produkcji i sprzedaży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integracja wsteczna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specjalizacja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technologia i korzyści skali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zrozumienie potrzeb klienta i customer product design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7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biznes można robić tylko w jeden sposób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możliwe jest innowacyjne ulepszanie biznesu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15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– model biznesowy </a:t>
            </a:r>
            <a:r>
              <a:rPr lang="pl-PL" dirty="0" err="1"/>
              <a:t>McDonalds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04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Migracja na przedmieścia pozbawiła rentowności restauracje w centrach miast, </a:t>
            </a:r>
          </a:p>
          <a:p>
            <a:r>
              <a:rPr lang="pl-PL" dirty="0"/>
              <a:t>Sieci franczyzowe były znane, ale franczyzodawców interesowała sprzedaż franczyz i produktów, a nie dbanie o sukces restauracji w ramach franczyzy, </a:t>
            </a:r>
          </a:p>
          <a:p>
            <a:r>
              <a:rPr lang="pl-PL" dirty="0"/>
              <a:t>Nie dawano franczyzobiorców wiedzy ani pomocy a zatem i przewagi nad konkurentami,</a:t>
            </a:r>
          </a:p>
          <a:p>
            <a:r>
              <a:rPr lang="pl-PL" dirty="0"/>
              <a:t>Słabe restauracje, brudne, z wolną obsługą psuły dobre imię całej marki, </a:t>
            </a:r>
          </a:p>
          <a:p>
            <a:r>
              <a:rPr lang="pl-PL" dirty="0" err="1"/>
              <a:t>McDonalds</a:t>
            </a:r>
            <a:r>
              <a:rPr lang="pl-PL" dirty="0"/>
              <a:t> uważa, że końcowymi klientami sieci są klienci ORAZ franczyzobiorcy.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661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– model biznesowy </a:t>
            </a:r>
            <a:r>
              <a:rPr lang="pl-PL" dirty="0" err="1"/>
              <a:t>McDonalds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Jedzenie w </a:t>
            </a:r>
            <a:r>
              <a:rPr lang="pl-PL" dirty="0" err="1"/>
              <a:t>MsDonalds</a:t>
            </a:r>
            <a:r>
              <a:rPr lang="pl-PL" dirty="0"/>
              <a:t> – nic nadzwyczajnego</a:t>
            </a:r>
          </a:p>
          <a:p>
            <a:r>
              <a:rPr lang="pl-PL" dirty="0"/>
              <a:t>Całkowity </a:t>
            </a:r>
            <a:r>
              <a:rPr lang="pl-PL" dirty="0" err="1"/>
              <a:t>redesign</a:t>
            </a:r>
            <a:r>
              <a:rPr lang="pl-PL" dirty="0"/>
              <a:t> kuchni, optymizacja taka jak w wielkiej fabryce, </a:t>
            </a:r>
          </a:p>
          <a:p>
            <a:r>
              <a:rPr lang="pl-PL" dirty="0"/>
              <a:t>Niesamowita rewolucja w zakupach, dbałość o jakość do takiego stopnia, że ziemniaki muszą być przechowywane w określonej temperaturze, aby tak samo smakowały potem frytki, </a:t>
            </a:r>
          </a:p>
          <a:p>
            <a:r>
              <a:rPr lang="pl-PL" dirty="0"/>
              <a:t>Rewolucyjne podejście do </a:t>
            </a:r>
            <a:r>
              <a:rPr lang="pl-PL" dirty="0" err="1"/>
              <a:t>human</a:t>
            </a:r>
            <a:r>
              <a:rPr lang="pl-PL" dirty="0"/>
              <a:t> </a:t>
            </a:r>
            <a:r>
              <a:rPr lang="pl-PL" dirty="0" err="1"/>
              <a:t>resources</a:t>
            </a:r>
            <a:r>
              <a:rPr lang="pl-PL" dirty="0"/>
              <a:t> – </a:t>
            </a:r>
            <a:r>
              <a:rPr lang="pl-PL" dirty="0" err="1"/>
              <a:t>manadżerowie</a:t>
            </a:r>
            <a:r>
              <a:rPr lang="pl-PL" dirty="0"/>
              <a:t> muszą studiować na Hamburger University aby umieć robić hamburgery, </a:t>
            </a:r>
          </a:p>
          <a:p>
            <a:r>
              <a:rPr lang="pl-PL" dirty="0"/>
              <a:t>Wsparcie konsultantów polowych, </a:t>
            </a:r>
          </a:p>
          <a:p>
            <a:r>
              <a:rPr lang="pl-PL" dirty="0"/>
              <a:t>Jedna franczyza i dopiero jak klient dobrze nią zarządza, to dopiero kolejna, </a:t>
            </a:r>
          </a:p>
          <a:p>
            <a:r>
              <a:rPr lang="pl-PL" dirty="0" err="1"/>
              <a:t>McDonalds</a:t>
            </a:r>
            <a:r>
              <a:rPr lang="pl-PL" dirty="0"/>
              <a:t> rozwija się głównie dzięki nieustannemu poprawianiu modelu biznesowego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829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fazy zmian wartości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Wartość napływa do spółki (chętne zakupy akcji)</a:t>
            </a:r>
          </a:p>
          <a:p>
            <a:r>
              <a:rPr lang="pl-PL" dirty="0"/>
              <a:t>2. Wartość utrzymuje się w spółce</a:t>
            </a:r>
          </a:p>
          <a:p>
            <a:r>
              <a:rPr lang="pl-PL" dirty="0"/>
              <a:t>3. Wartość odpływa ze spółki (inwestorzy przenoszą się do innych spółek)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14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fazy zmian wartości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Faza 1: niski poziom bezpośredniej konkurencji, szybki wzrost, wysoka rentowność</a:t>
            </a:r>
          </a:p>
          <a:p>
            <a:r>
              <a:rPr lang="pl-PL" dirty="0"/>
              <a:t>Faza 2: stabilny poziom natężenia konkurencji, stabilny udział w rynku, stabilne marże zysku</a:t>
            </a:r>
          </a:p>
          <a:p>
            <a:r>
              <a:rPr lang="pl-PL" dirty="0"/>
              <a:t>Faza 3: intensywna konkurencja, spadek cen, niskie marże zysku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854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92" y="481456"/>
            <a:ext cx="7988004" cy="5991003"/>
          </a:xfr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632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 długo prawdopodobnie ona potrwa?</a:t>
            </a:r>
          </a:p>
          <a:p>
            <a:r>
              <a:rPr lang="pl-PL" dirty="0"/>
              <a:t>Co możemy zrobić aby ją przedłużyć albo wzmocnić?</a:t>
            </a:r>
          </a:p>
          <a:p>
            <a:r>
              <a:rPr lang="pl-PL" dirty="0"/>
              <a:t>Czy mamy dobrą pozycję na rynku, która pozwoli utrzymać wartość?</a:t>
            </a:r>
          </a:p>
          <a:p>
            <a:r>
              <a:rPr lang="pl-PL" dirty="0"/>
              <a:t>Jakie inne organizacje czerpią korzyści z tej fazy?</a:t>
            </a:r>
          </a:p>
          <a:p>
            <a:r>
              <a:rPr lang="pl-PL" dirty="0"/>
              <a:t>Jakie są strategie tych innych organizacji korzystających z tej fazy?</a:t>
            </a:r>
          </a:p>
          <a:p>
            <a:r>
              <a:rPr lang="pl-PL" dirty="0"/>
              <a:t>Co będzie sygnałem, że ta faza się kończy?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20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co chodzi z wartością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Wartość w rozumieniu zarządczym to wartość akcji, to łączna kapitalizacja spółek </a:t>
            </a:r>
          </a:p>
          <a:p>
            <a:r>
              <a:rPr lang="pl-PL" dirty="0"/>
              <a:t>Wartość akcji zależy od sytuacji makroekonomicznej, sytuacji na giełdzie, ale także od siły przedsiębiorstwa i od tego, jak jego przyszłe prognozy zarobkowe ocenia rynek</a:t>
            </a:r>
          </a:p>
          <a:p>
            <a:r>
              <a:rPr lang="pl-PL" dirty="0"/>
              <a:t>Prognozy spółki ulegają zmianom wraz ze zmianami w technologii i modelach biznesowych przedsiębiorstw</a:t>
            </a:r>
          </a:p>
          <a:p>
            <a:r>
              <a:rPr lang="pl-PL" dirty="0"/>
              <a:t>Wartość spółka zyskuje albo dzięki produktom albo dzięki modelowi biznesowemu</a:t>
            </a:r>
          </a:p>
          <a:p>
            <a:r>
              <a:rPr lang="pl-PL" dirty="0"/>
              <a:t>Ucieczka wartości to ogromne ilości klientów wybierające model biznesowy naszego konkurenta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161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18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Powoli spadają ceny, stopa wzrostu hamuje, raz idzie w górę, raz w dół, spadają marże zysku, stabilizuje się sprzedaż (nie rośnie tak szybko jak poprzednio), </a:t>
            </a:r>
          </a:p>
          <a:p>
            <a:r>
              <a:rPr lang="pl-PL" dirty="0"/>
              <a:t>Klienci już nie kupują wszystkiego na pniu, pojawił się dla nich interesujący konkurent z wartościową alternatywą, </a:t>
            </a:r>
          </a:p>
          <a:p>
            <a:r>
              <a:rPr lang="pl-PL" dirty="0"/>
              <a:t>Jakie zmiany musimy wykonać w modelu biznesowym, aby nadal zwiększać wartość?</a:t>
            </a:r>
          </a:p>
          <a:p>
            <a:r>
              <a:rPr lang="pl-PL" dirty="0"/>
              <a:t>Jaki dużo nakładów mierzonych w robociźnie i aktywach trwałych jest potrzebne, aby podtrzymać rentowność w miarę jak spada tempo wzrostu sprzedaży?</a:t>
            </a:r>
          </a:p>
          <a:p>
            <a:r>
              <a:rPr lang="pl-PL" dirty="0"/>
              <a:t>Którzy klienci pozostaną z nami, a która grupa najprawdopodobniej odejdzie?</a:t>
            </a:r>
          </a:p>
          <a:p>
            <a:r>
              <a:rPr lang="pl-PL" dirty="0"/>
              <a:t>Co robią konkurenci?</a:t>
            </a:r>
          </a:p>
          <a:p>
            <a:r>
              <a:rPr lang="pl-PL" dirty="0"/>
              <a:t>Co nam mówią klienci, a co wskazuje, że wartość może zacząć odpływać?</a:t>
            </a:r>
          </a:p>
          <a:p>
            <a:r>
              <a:rPr lang="pl-PL" dirty="0"/>
              <a:t>Co zrobić zanim wartość zacznie odpływać?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75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5397"/>
            <a:ext cx="10515600" cy="695579"/>
          </a:xfrm>
        </p:spPr>
        <p:txBody>
          <a:bodyPr/>
          <a:lstStyle/>
          <a:p>
            <a:r>
              <a:rPr lang="pl-PL" dirty="0"/>
              <a:t>Faza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6136" y="1158112"/>
            <a:ext cx="11561064" cy="5114671"/>
          </a:xfrm>
        </p:spPr>
        <p:txBody>
          <a:bodyPr/>
          <a:lstStyle/>
          <a:p>
            <a:r>
              <a:rPr lang="pl-PL" dirty="0"/>
              <a:t>Sprzedaż nie rośnie, rentowność maleje, </a:t>
            </a:r>
          </a:p>
          <a:p>
            <a:r>
              <a:rPr lang="pl-PL" dirty="0"/>
              <a:t>Talenty odchodzą, </a:t>
            </a:r>
          </a:p>
          <a:p>
            <a:r>
              <a:rPr lang="pl-PL" dirty="0"/>
              <a:t>Inwestowanie skończy się rentownością poniżej przeciętnej, </a:t>
            </a:r>
          </a:p>
          <a:p>
            <a:r>
              <a:rPr lang="pl-PL" dirty="0"/>
              <a:t>Czy możemy uniknąć ucieczki wartości?</a:t>
            </a:r>
          </a:p>
          <a:p>
            <a:r>
              <a:rPr lang="pl-PL" dirty="0"/>
              <a:t>Jak szybko możemy uciec?</a:t>
            </a:r>
          </a:p>
          <a:p>
            <a:r>
              <a:rPr lang="pl-PL" dirty="0"/>
              <a:t>Czy możemy wykonać jakieś inwestycje, które zatrzymają wartość?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228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pl-PL" dirty="0"/>
              <a:t>Zmiany wartości wyznawanych przez klientów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15568"/>
            <a:ext cx="12192000" cy="5742432"/>
          </a:xfrm>
        </p:spPr>
        <p:txBody>
          <a:bodyPr>
            <a:normAutofit/>
          </a:bodyPr>
          <a:lstStyle/>
          <a:p>
            <a:r>
              <a:rPr lang="pl-PL" dirty="0"/>
              <a:t>1. Wzrost gospodarczy nie wynagradza ludzi równo, u części i tak spadają dochody, inni się bogacą</a:t>
            </a:r>
          </a:p>
          <a:p>
            <a:r>
              <a:rPr lang="pl-PL" dirty="0"/>
              <a:t>2. Wzrost gospodarczy i przemiany społeczne powodują, że ludzie nie mają czasu, szczególnie kobiety</a:t>
            </a:r>
          </a:p>
          <a:p>
            <a:r>
              <a:rPr lang="pl-PL" dirty="0"/>
              <a:t>3. Rosnące dochody wielu ludzi powodują, że dążą oni do zwiększenia poczucia indywidualizmu i szukają produktów, które to podkreślą</a:t>
            </a:r>
          </a:p>
          <a:p>
            <a:r>
              <a:rPr lang="pl-PL" dirty="0"/>
              <a:t>4. Rosnące zanieczyszczenie powietrza powoduje, że ludzie szukają ekologicznego i zdrowego życia, </a:t>
            </a:r>
          </a:p>
          <a:p>
            <a:r>
              <a:rPr lang="pl-PL" dirty="0"/>
              <a:t>5. Populacja przenosi się z miast na przedmieścia, </a:t>
            </a:r>
          </a:p>
          <a:p>
            <a:r>
              <a:rPr lang="pl-PL" dirty="0"/>
              <a:t>6. Ludzie coraz więcej używają elektroniki i czytają coraz mniej tekstu na papierze, </a:t>
            </a:r>
          </a:p>
          <a:p>
            <a:r>
              <a:rPr lang="pl-PL" dirty="0"/>
              <a:t>7.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tworzyć lub określić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Założenia podstawowe</a:t>
            </a:r>
          </a:p>
          <a:p>
            <a:r>
              <a:rPr lang="pl-PL" dirty="0"/>
              <a:t>1. Jak zmieniają się klienci</a:t>
            </a:r>
          </a:p>
          <a:p>
            <a:r>
              <a:rPr lang="pl-PL" dirty="0"/>
              <a:t>2. Jakie są priorytety klientów (ekologia)</a:t>
            </a:r>
          </a:p>
          <a:p>
            <a:r>
              <a:rPr lang="pl-PL" dirty="0"/>
              <a:t>3. Jakie czynniki generują zyski dla firm</a:t>
            </a:r>
          </a:p>
          <a:p>
            <a:pPr marL="0" indent="0">
              <a:buNone/>
            </a:pPr>
            <a:r>
              <a:rPr lang="pl-PL" dirty="0"/>
              <a:t>Wybór klientów</a:t>
            </a:r>
          </a:p>
          <a:p>
            <a:r>
              <a:rPr lang="pl-PL" dirty="0"/>
              <a:t>1. Których klientów chcemy mieć</a:t>
            </a:r>
          </a:p>
          <a:p>
            <a:r>
              <a:rPr lang="pl-PL" dirty="0"/>
              <a:t>2. Którzy klienci będą kluczowi dla sukcesu naszej firmy (zysków)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65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8731"/>
          </a:xfrm>
        </p:spPr>
        <p:txBody>
          <a:bodyPr/>
          <a:lstStyle/>
          <a:p>
            <a:r>
              <a:rPr lang="pl-PL" dirty="0"/>
              <a:t>Jak tworzyć lub określić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2128" y="1002664"/>
            <a:ext cx="11734800" cy="5617591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Zasięg</a:t>
            </a:r>
          </a:p>
          <a:p>
            <a:r>
              <a:rPr lang="pl-PL" dirty="0"/>
              <a:t>1. Jakie produkty lub usługi chcę oferować?</a:t>
            </a:r>
          </a:p>
          <a:p>
            <a:r>
              <a:rPr lang="pl-PL" dirty="0"/>
              <a:t>2. Które części produkcji chcę robić samodzielnie, a które zlecić podwykonawcom?</a:t>
            </a:r>
          </a:p>
          <a:p>
            <a:r>
              <a:rPr lang="pl-PL" dirty="0"/>
              <a:t>Wyróżnianie się</a:t>
            </a:r>
          </a:p>
          <a:p>
            <a:r>
              <a:rPr lang="pl-PL" dirty="0"/>
              <a:t>1. Czym moje produkty lub usługi odróżniają się od konkurencji (jeżeli rozpoznawalna marka, to co ona oznacza dla klientów)?</a:t>
            </a:r>
          </a:p>
          <a:p>
            <a:r>
              <a:rPr lang="pl-PL" dirty="0"/>
              <a:t>2. Jaka jest mój pomysł na unikalną wartość dla klientów? </a:t>
            </a:r>
          </a:p>
          <a:p>
            <a:r>
              <a:rPr lang="pl-PL" dirty="0"/>
              <a:t>3. Dlaczego klienci mają chcieć kupować produkt lub usługę ode mnie, a nie od kogoś innego?</a:t>
            </a:r>
          </a:p>
          <a:p>
            <a:r>
              <a:rPr lang="pl-PL" dirty="0"/>
              <a:t>Wartość dla klientów</a:t>
            </a:r>
          </a:p>
          <a:p>
            <a:r>
              <a:rPr lang="pl-PL" dirty="0"/>
              <a:t>1. Jak przekonujące jest moje wyróżnianie się produktów w porównaniu do tego, co w tym zakresie robią/zrobili konkurenci?</a:t>
            </a:r>
          </a:p>
          <a:p>
            <a:r>
              <a:rPr lang="pl-PL" dirty="0"/>
              <a:t>2. Jak klienci płacą za moje usługi albo produkty?</a:t>
            </a:r>
          </a:p>
          <a:p>
            <a:r>
              <a:rPr lang="pl-PL" dirty="0"/>
              <a:t>3. Jak moi udziałowcy są wynagradzani za wzrost wartości przedsiębiorstwa (wzrost ceny akcji, dywidendy, bonusy, inne sposoby)?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43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5851"/>
          </a:xfrm>
        </p:spPr>
        <p:txBody>
          <a:bodyPr>
            <a:normAutofit fontScale="90000"/>
          </a:bodyPr>
          <a:lstStyle/>
          <a:p>
            <a:r>
              <a:rPr lang="pl-PL" dirty="0"/>
              <a:t>Jak tworzyć lub określić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288" y="755776"/>
            <a:ext cx="11350752" cy="5709031"/>
          </a:xfrm>
        </p:spPr>
        <p:txBody>
          <a:bodyPr/>
          <a:lstStyle/>
          <a:p>
            <a:r>
              <a:rPr lang="pl-PL" dirty="0"/>
              <a:t>System zakupów</a:t>
            </a:r>
          </a:p>
          <a:p>
            <a:r>
              <a:rPr lang="pl-PL" dirty="0"/>
              <a:t>1. Jak dokonujemy w przedsiębiorstwie zakupów?</a:t>
            </a:r>
          </a:p>
          <a:p>
            <a:r>
              <a:rPr lang="pl-PL" dirty="0"/>
              <a:t>2. Związki z dostawcami są jednorazowe, oparte na realizowanej transakcji, czy długookresowe?</a:t>
            </a:r>
          </a:p>
          <a:p>
            <a:r>
              <a:rPr lang="pl-PL" dirty="0"/>
              <a:t>3. Związki z dostawcami są antagonistyczne czy na zasadach partnerskich?</a:t>
            </a:r>
          </a:p>
          <a:p>
            <a:pPr marL="0" indent="0">
              <a:buNone/>
            </a:pPr>
            <a:r>
              <a:rPr lang="pl-PL" dirty="0"/>
              <a:t>System produkcyjny / operacyjny</a:t>
            </a:r>
          </a:p>
          <a:p>
            <a:pPr marL="514350" indent="-514350">
              <a:buAutoNum type="arabicPeriod"/>
            </a:pPr>
            <a:r>
              <a:rPr lang="pl-PL" dirty="0"/>
              <a:t>Jak dużo samodzielnie produkujemy, a ile zlecamy podwykonawcom?</a:t>
            </a:r>
          </a:p>
          <a:p>
            <a:pPr marL="514350" indent="-514350">
              <a:buAutoNum type="arabicPeriod"/>
            </a:pPr>
            <a:r>
              <a:rPr lang="pl-PL" dirty="0"/>
              <a:t>Czy moje koszty związane z produkcją i dostarczaniem usług są w większej części stałe czy zmienne? </a:t>
            </a:r>
          </a:p>
          <a:p>
            <a:pPr marL="514350" indent="-514350">
              <a:buAutoNum type="arabicPeriod"/>
            </a:pPr>
            <a:r>
              <a:rPr lang="pl-PL" dirty="0"/>
              <a:t>Czy potrzebuję do produkcji najnowszych technologii czy też technologii z ubiegłego wieku?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803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9859"/>
          </a:xfrm>
        </p:spPr>
        <p:txBody>
          <a:bodyPr>
            <a:normAutofit fontScale="90000"/>
          </a:bodyPr>
          <a:lstStyle/>
          <a:p>
            <a:r>
              <a:rPr lang="pl-PL" dirty="0"/>
              <a:t>Jak tworzyć lub określić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41248"/>
            <a:ext cx="10515600" cy="5614416"/>
          </a:xfrm>
        </p:spPr>
        <p:txBody>
          <a:bodyPr/>
          <a:lstStyle/>
          <a:p>
            <a:r>
              <a:rPr lang="pl-PL" dirty="0"/>
              <a:t>Intensywność kapitałowa</a:t>
            </a:r>
          </a:p>
          <a:p>
            <a:r>
              <a:rPr lang="pl-PL" dirty="0"/>
              <a:t>1. Czy jednostka w swojej działalności wykorzystuje dużo aktywów trwałych (generujących wysokie koszty stałe) czy też mało aktywów trwałych, system elastyczniejszy?</a:t>
            </a:r>
          </a:p>
          <a:p>
            <a:pPr marL="0" indent="0">
              <a:buNone/>
            </a:pPr>
            <a:r>
              <a:rPr lang="pl-PL" dirty="0"/>
              <a:t>Badania rozwojowe</a:t>
            </a:r>
          </a:p>
          <a:p>
            <a:pPr marL="514350" indent="-514350">
              <a:buAutoNum type="arabicPeriod"/>
            </a:pPr>
            <a:r>
              <a:rPr lang="pl-PL" dirty="0"/>
              <a:t>Badania robimy sami czy stosujemy outsourcing?</a:t>
            </a:r>
          </a:p>
          <a:p>
            <a:pPr marL="514350" indent="-514350">
              <a:buAutoNum type="arabicPeriod"/>
            </a:pPr>
            <a:r>
              <a:rPr lang="pl-PL" dirty="0"/>
              <a:t>W badaniach skupiamy się na procesach (m.in. ulepszanie obsługi klienta) czy produkcie?</a:t>
            </a:r>
          </a:p>
          <a:p>
            <a:pPr marL="514350" indent="-514350">
              <a:buAutoNum type="arabicPeriod"/>
            </a:pPr>
            <a:r>
              <a:rPr lang="pl-PL" dirty="0"/>
              <a:t>Czy dokonujemy surowej selekcji projektów i projekty nierokujące zamykamy?</a:t>
            </a:r>
          </a:p>
          <a:p>
            <a:pPr marL="0" indent="0">
              <a:buNone/>
            </a:pPr>
            <a:r>
              <a:rPr lang="pl-PL" dirty="0"/>
              <a:t>4. Jakie jest tempo realizacji projektów (szczególnie w stosunku do konkurencji)?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09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pl-PL" dirty="0"/>
              <a:t>Jak tworzyć lub określić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7264" y="801496"/>
            <a:ext cx="11771376" cy="576389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Konfiguracja organizacyjna</a:t>
            </a:r>
          </a:p>
          <a:p>
            <a:r>
              <a:rPr lang="pl-PL" dirty="0"/>
              <a:t>1. Firma zcentralizowana czy zdecentralizowana (dużo oddziałów)?</a:t>
            </a:r>
          </a:p>
          <a:p>
            <a:r>
              <a:rPr lang="pl-PL" dirty="0"/>
              <a:t>2. Piramida czy sieć?</a:t>
            </a:r>
          </a:p>
          <a:p>
            <a:r>
              <a:rPr lang="pl-PL" dirty="0"/>
              <a:t>3. Struktura organizacyjna funkcyjna, biznesowa czy macierzowa?</a:t>
            </a:r>
          </a:p>
          <a:p>
            <a:r>
              <a:rPr lang="pl-PL" dirty="0"/>
              <a:t>4. Wewnętrzna promocja czy zatrudnianie osób z zewnątrz?</a:t>
            </a:r>
          </a:p>
          <a:p>
            <a:pPr marL="0" indent="0">
              <a:buNone/>
            </a:pPr>
            <a:r>
              <a:rPr lang="pl-PL" dirty="0"/>
              <a:t>System sprzedażowy</a:t>
            </a:r>
          </a:p>
          <a:p>
            <a:pPr marL="514350" indent="-514350">
              <a:buAutoNum type="arabicPeriod"/>
            </a:pPr>
            <a:r>
              <a:rPr lang="pl-PL" dirty="0"/>
              <a:t>Posiadamy własnych reprezentantów handlowych?</a:t>
            </a:r>
          </a:p>
          <a:p>
            <a:pPr marL="514350" indent="-514350">
              <a:buAutoNum type="arabicPeriod"/>
            </a:pPr>
            <a:r>
              <a:rPr lang="pl-PL" dirty="0"/>
              <a:t>Posiadamy własne sklepy?</a:t>
            </a:r>
          </a:p>
          <a:p>
            <a:pPr marL="514350" indent="-514350">
              <a:buAutoNum type="arabicPeriod"/>
            </a:pPr>
            <a:r>
              <a:rPr lang="pl-PL" dirty="0"/>
              <a:t>Kanały </a:t>
            </a:r>
            <a:r>
              <a:rPr lang="pl-PL" dirty="0" err="1"/>
              <a:t>dystrubucji</a:t>
            </a:r>
            <a:r>
              <a:rPr lang="pl-PL" dirty="0"/>
              <a:t> </a:t>
            </a:r>
            <a:r>
              <a:rPr lang="pl-PL" dirty="0" err="1"/>
              <a:t>niskokosztowe</a:t>
            </a:r>
            <a:r>
              <a:rPr lang="pl-PL" dirty="0"/>
              <a:t>?</a:t>
            </a:r>
          </a:p>
          <a:p>
            <a:pPr marL="514350" indent="-514350">
              <a:buAutoNum type="arabicPeriod"/>
            </a:pPr>
            <a:r>
              <a:rPr lang="pl-PL" dirty="0"/>
              <a:t>Opiekunowie klientów?</a:t>
            </a:r>
          </a:p>
          <a:p>
            <a:pPr marL="514350" indent="-514350">
              <a:buAutoNum type="arabicPeriod"/>
            </a:pPr>
            <a:r>
              <a:rPr lang="pl-PL" dirty="0"/>
              <a:t>Licencjonowanie?</a:t>
            </a:r>
          </a:p>
          <a:p>
            <a:pPr marL="514350" indent="-514350">
              <a:buAutoNum type="arabicPeriod"/>
            </a:pPr>
            <a:r>
              <a:rPr lang="pl-PL" dirty="0"/>
              <a:t>System hybrydowy?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22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2155"/>
          </a:xfrm>
        </p:spPr>
        <p:txBody>
          <a:bodyPr/>
          <a:lstStyle/>
          <a:p>
            <a:r>
              <a:rPr lang="pl-PL" dirty="0"/>
              <a:t>Jak identyfikować model biznesowy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01496"/>
            <a:ext cx="12192000" cy="6056503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1. Jakie są założenia ekonomiczne na których zbudowano aktualny model biznesowy,</a:t>
            </a:r>
          </a:p>
          <a:p>
            <a:r>
              <a:rPr lang="pl-PL" dirty="0"/>
              <a:t>2. Jakie są założenia dotyczące klientów, na których zbudowano aktualny model biznesowy,</a:t>
            </a:r>
          </a:p>
          <a:p>
            <a:r>
              <a:rPr lang="pl-PL" dirty="0"/>
              <a:t>3. Czy założenia z punktów 1 oraz 2 są nadal aktualne? Co mogło je zmienić?</a:t>
            </a:r>
          </a:p>
          <a:p>
            <a:r>
              <a:rPr lang="pl-PL" dirty="0"/>
              <a:t>4. Jakie są najważniejsze priorytety klientów? W jaki sposób się zmieniają?</a:t>
            </a:r>
          </a:p>
          <a:p>
            <a:r>
              <a:rPr lang="pl-PL" dirty="0"/>
              <a:t>5. Które elementy modelu biznesowego są dopasowane do najważniejszych priorytetów klientów? Jak dobrze realizują one te cele? Które priorytety nie są dobrze obsługiwane (np. ekologia)</a:t>
            </a:r>
          </a:p>
          <a:p>
            <a:r>
              <a:rPr lang="pl-PL" dirty="0"/>
              <a:t>6. Jeżeli porównamy nasz model biznesowy do konkurencji, to czym się one różnią? Czy klienci widzą różnicę i jest ona dla nich istotna?</a:t>
            </a:r>
          </a:p>
          <a:p>
            <a:r>
              <a:rPr lang="pl-PL" dirty="0"/>
              <a:t>7. Czy założenia modelu biznesowego konkurentów bazują na tych samych założeniach, co nasz model?</a:t>
            </a:r>
          </a:p>
          <a:p>
            <a:r>
              <a:rPr lang="pl-PL" dirty="0"/>
              <a:t>8. Jak wewnętrznie zgodne są elementy naszego modelu biznesowego? Czy istnieją elementy niezgodne z nadrzędną zasadą zgodności z priorytetami klientów?</a:t>
            </a:r>
          </a:p>
          <a:p>
            <a:r>
              <a:rPr lang="pl-PL" dirty="0"/>
              <a:t>9. Jak efektywny kosztowo jest nasz model biznesowy (czy nie generuje nadmiernych kosztów, czy pozwala właśnie oszczędzać koszty)</a:t>
            </a:r>
          </a:p>
          <a:p>
            <a:r>
              <a:rPr lang="pl-PL" dirty="0"/>
              <a:t>10. Czy model biznesowy jest na tyle dobry, że zwiększy wartość spółki albo wróci poprzednia wartość spółki (z lepszych czasów),</a:t>
            </a:r>
          </a:p>
          <a:p>
            <a:r>
              <a:rPr lang="pl-PL" dirty="0"/>
              <a:t>11. Jak długo możemy utrzymywać aktualny model biznesowy, które zmiany w priorytetach klientów zachodzące obecnie będą wymagały zmiany tego modelu biznesowego?</a:t>
            </a:r>
          </a:p>
          <a:p>
            <a:r>
              <a:rPr lang="pl-PL" dirty="0"/>
              <a:t>12. Jakie alternatywne modele biznesowe są już wykorzystywane które będą zgodne z priorytetami klientów z kolejnego cyklu gospodarczego?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150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Kiedyś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Zcentralizowany proces produkcji,</a:t>
            </a:r>
          </a:p>
          <a:p>
            <a:r>
              <a:rPr lang="pl-PL" dirty="0"/>
              <a:t>Własne badania rozwojowe,</a:t>
            </a:r>
          </a:p>
          <a:p>
            <a:r>
              <a:rPr lang="pl-PL" dirty="0"/>
              <a:t>Własna sieć sprzedażowa i reprezentanci handlowi,</a:t>
            </a:r>
          </a:p>
          <a:p>
            <a:r>
              <a:rPr lang="pl-PL" dirty="0"/>
              <a:t>Szeroka linia produktowa,</a:t>
            </a:r>
          </a:p>
          <a:p>
            <a:r>
              <a:rPr lang="pl-PL" dirty="0"/>
              <a:t>Zarządzanie i kontrola hierarchii organizacyjnej,</a:t>
            </a:r>
          </a:p>
          <a:p>
            <a:r>
              <a:rPr lang="pl-PL" dirty="0"/>
              <a:t>Ocena na ile dany produkt zwiększa wartość spółki oparta na cenie jednostkowej produktu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DA59-3270-4EDF-96B0-3DD61F7C0D9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3081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1674</Words>
  <Application>Microsoft Office PowerPoint</Application>
  <PresentationFormat>Panoramiczny</PresentationFormat>
  <Paragraphs>187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Motyw pakietu Office</vt:lpstr>
      <vt:lpstr>Migracja wartości</vt:lpstr>
      <vt:lpstr>O co chodzi z wartością</vt:lpstr>
      <vt:lpstr>Jak tworzyć lub określić model biznesowy</vt:lpstr>
      <vt:lpstr>Jak tworzyć lub określić model biznesowy</vt:lpstr>
      <vt:lpstr>Jak tworzyć lub określić model biznesowy</vt:lpstr>
      <vt:lpstr>Jak tworzyć lub określić model biznesowy</vt:lpstr>
      <vt:lpstr>Jak tworzyć lub określić model biznesowy</vt:lpstr>
      <vt:lpstr>Jak identyfikować model biznesowy</vt:lpstr>
      <vt:lpstr>Kiedyś</vt:lpstr>
      <vt:lpstr>Obecnie (2 radykalnie odmienne modele biznesowe)</vt:lpstr>
      <vt:lpstr>Obecnie - model biznesowy Toyoty (część modelu)</vt:lpstr>
      <vt:lpstr>Obecnie - model biznesowy Toyoty (część modelu)</vt:lpstr>
      <vt:lpstr>Obecnie – model biznesowy Toyoty</vt:lpstr>
      <vt:lpstr>Obecnie – model biznesowy McDonalds</vt:lpstr>
      <vt:lpstr>Obecnie – model biznesowy McDonalds</vt:lpstr>
      <vt:lpstr>Trzy fazy zmian wartości</vt:lpstr>
      <vt:lpstr>Trzy fazy zmian wartości</vt:lpstr>
      <vt:lpstr>Prezentacja programu PowerPoint</vt:lpstr>
      <vt:lpstr>Faza 1</vt:lpstr>
      <vt:lpstr>Faza 2</vt:lpstr>
      <vt:lpstr>Faza 3</vt:lpstr>
      <vt:lpstr>Zmiany wartości wyznawanych przez klientów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Wyrobek</dc:creator>
  <cp:lastModifiedBy>Joanna Wyrobek</cp:lastModifiedBy>
  <cp:revision>43</cp:revision>
  <dcterms:created xsi:type="dcterms:W3CDTF">2019-11-09T14:24:10Z</dcterms:created>
  <dcterms:modified xsi:type="dcterms:W3CDTF">2020-11-09T15:02:24Z</dcterms:modified>
</cp:coreProperties>
</file>