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8" r:id="rId2"/>
    <p:sldId id="340" r:id="rId3"/>
    <p:sldId id="341" r:id="rId4"/>
    <p:sldId id="342" r:id="rId5"/>
    <p:sldId id="344" r:id="rId6"/>
    <p:sldId id="345" r:id="rId7"/>
    <p:sldId id="346" r:id="rId8"/>
    <p:sldId id="347" r:id="rId9"/>
    <p:sldId id="348" r:id="rId10"/>
    <p:sldId id="349" r:id="rId11"/>
    <p:sldId id="350" r:id="rId12"/>
    <p:sldId id="370" r:id="rId13"/>
    <p:sldId id="371" r:id="rId14"/>
    <p:sldId id="372" r:id="rId15"/>
    <p:sldId id="373" r:id="rId16"/>
    <p:sldId id="374" r:id="rId17"/>
    <p:sldId id="375" r:id="rId18"/>
    <p:sldId id="386" r:id="rId19"/>
    <p:sldId id="387" r:id="rId20"/>
    <p:sldId id="388" r:id="rId2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43018C-10F3-4A46-B248-C24FD19558AE}" type="datetimeFigureOut">
              <a:rPr lang="pl-PL" smtClean="0"/>
              <a:t>12.04.2025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C2DD7F-C037-4CDE-A003-3BFB1A7149A7}" type="slidenum">
              <a:rPr lang="pl-PL" smtClean="0"/>
              <a:t>‹#›</a:t>
            </a:fld>
            <a:endParaRPr lang="pl-PL"/>
          </a:p>
        </p:txBody>
      </p:sp>
    </p:spTree>
    <p:extLst>
      <p:ext uri="{BB962C8B-B14F-4D97-AF65-F5344CB8AC3E}">
        <p14:creationId xmlns:p14="http://schemas.microsoft.com/office/powerpoint/2010/main" val="571832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5721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90198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80318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75435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18556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4121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63147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561994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900589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253954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432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53368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8412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95369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785249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939488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7-1212</a:t>
            </a:r>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609600" y="1752601"/>
            <a:ext cx="10972800" cy="4935746"/>
          </a:xfrm>
        </p:spPr>
        <p:txBody>
          <a:bodyPr>
            <a:normAutofit/>
          </a:bodyPr>
          <a:lstStyle/>
          <a:p>
            <a:pPr marL="114300" indent="0">
              <a:buNone/>
            </a:pPr>
            <a:r>
              <a:rPr lang="pl-PL" sz="1600" dirty="0"/>
              <a:t>Fakultatywne przesłanki odmowy wykonania ENA c.d.:</a:t>
            </a:r>
          </a:p>
          <a:p>
            <a:pPr algn="just">
              <a:buFont typeface="Wingdings" panose="05000000000000000000" pitchFamily="2" charset="2"/>
              <a:buChar char="Ø"/>
            </a:pPr>
            <a:r>
              <a:rPr lang="pl-PL" sz="1600" dirty="0"/>
              <a:t>przeciwko osobie ściganej, której dotyczy ENA, toczy się w RP postępowanie karne o przestępstwo, które stanowi podstawę ENA</a:t>
            </a:r>
          </a:p>
          <a:p>
            <a:pPr algn="just">
              <a:buFont typeface="Wingdings" panose="05000000000000000000" pitchFamily="2" charset="2"/>
              <a:buChar char="Ø"/>
            </a:pPr>
            <a:r>
              <a:rPr lang="pl-PL" sz="1600" dirty="0"/>
              <a:t>wobec osoby ściganej, w związku z czynem będącym podstawą wydania ENA, zapadło prawomocne orzeczenie o odmowie wszczęcia postępowania, o umorzeniu postępowania lub inne orzeczenie kończące postępowanie w sprawie</a:t>
            </a:r>
          </a:p>
          <a:p>
            <a:pPr algn="just">
              <a:buFont typeface="Wingdings" panose="05000000000000000000" pitchFamily="2" charset="2"/>
              <a:buChar char="Ø"/>
            </a:pPr>
            <a:r>
              <a:rPr lang="pl-PL" sz="1600" dirty="0"/>
              <a:t>według prawa polskiego nastąpiło przedawnienie ścigania lub wykonania kary, a przestępstwa, których dotyczy ENA, podlegały jurysdykcji sądów polskich</a:t>
            </a:r>
          </a:p>
          <a:p>
            <a:pPr algn="just">
              <a:buFont typeface="Wingdings" panose="05000000000000000000" pitchFamily="2" charset="2"/>
              <a:buChar char="Ø"/>
            </a:pPr>
            <a:r>
              <a:rPr lang="pl-PL" sz="1600" dirty="0"/>
              <a:t>ENA dotyczy przestępstw, które według prawa polskiego zostały popełnione, w całości lub w części, na terytorium RP, jak również na polskim statku wodnym lub powietrznym</a:t>
            </a:r>
          </a:p>
          <a:p>
            <a:pPr algn="just">
              <a:buFont typeface="Wingdings" panose="05000000000000000000" pitchFamily="2" charset="2"/>
              <a:buChar char="Ø"/>
            </a:pPr>
            <a:r>
              <a:rPr lang="pl-PL" sz="1600" dirty="0"/>
              <a:t>za czyn zabroniony, którego dotyczy ENA, w państwie wydania ENA można orzec karę dożywotniego pozbawienia wolności albo inny środek polegający na pozbawieniu wolności bez możliwości ubiegania się o jego skrócenie</a:t>
            </a:r>
          </a:p>
        </p:txBody>
      </p:sp>
    </p:spTree>
    <p:extLst>
      <p:ext uri="{BB962C8B-B14F-4D97-AF65-F5344CB8AC3E}">
        <p14:creationId xmlns:p14="http://schemas.microsoft.com/office/powerpoint/2010/main" val="292466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buNone/>
            </a:pPr>
            <a:r>
              <a:rPr lang="pl-PL" sz="1600" dirty="0"/>
              <a:t>Przesłanki niewykonania ENA</a:t>
            </a:r>
          </a:p>
          <a:p>
            <a:pPr algn="just">
              <a:buFont typeface="Wingdings" panose="05000000000000000000" pitchFamily="2" charset="2"/>
              <a:buChar char="Ø"/>
            </a:pPr>
            <a:r>
              <a:rPr lang="pl-PL" sz="1600" dirty="0"/>
              <a:t>ENA został wydany w celu wykonania kary pozbawienia wolności lub innego środka izolacyjnego, wobec osoby ściganej, będącej obywatelem RP albo korzystającej w RP z prawa azylu, jeżeli osoba ta nie wyrazi zgody na przekazanie</a:t>
            </a:r>
          </a:p>
          <a:p>
            <a:pPr algn="just">
              <a:buFont typeface="Wingdings" panose="05000000000000000000" pitchFamily="2" charset="2"/>
              <a:buChar char="Ø"/>
            </a:pPr>
            <a:endParaRPr lang="pl-PL" sz="1600" dirty="0"/>
          </a:p>
          <a:p>
            <a:pPr marL="114300" indent="0" algn="ctr">
              <a:buNone/>
            </a:pPr>
            <a:r>
              <a:rPr lang="pl-PL" sz="1600" dirty="0"/>
              <a:t>wówczas sąd orzeka o wykonaniu kary w RP</a:t>
            </a:r>
          </a:p>
        </p:txBody>
      </p:sp>
      <p:sp>
        <p:nvSpPr>
          <p:cNvPr id="4" name="Strzałka: w dół 3">
            <a:extLst>
              <a:ext uri="{FF2B5EF4-FFF2-40B4-BE49-F238E27FC236}">
                <a16:creationId xmlns:a16="http://schemas.microsoft.com/office/drawing/2014/main" id="{C755A3E0-CAFE-4307-8AFC-44742C193237}"/>
              </a:ext>
            </a:extLst>
          </p:cNvPr>
          <p:cNvSpPr/>
          <p:nvPr/>
        </p:nvSpPr>
        <p:spPr>
          <a:xfrm>
            <a:off x="6015487" y="2855343"/>
            <a:ext cx="45719" cy="224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358536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a:xfrm>
            <a:off x="609600" y="1752601"/>
            <a:ext cx="10972800" cy="4625760"/>
          </a:xfrm>
        </p:spPr>
        <p:txBody>
          <a:bodyPr>
            <a:normAutofit/>
          </a:bodyPr>
          <a:lstStyle/>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lgn="just">
              <a:buFont typeface="Wingdings" panose="05000000000000000000" pitchFamily="2" charset="2"/>
              <a:buChar char="Ø"/>
            </a:pPr>
            <a:r>
              <a:rPr lang="pl-PL" altLang="pl-PL" sz="1600" dirty="0"/>
              <a:t>istota opieki dyplomatycznej wiąże się z podstawową zasadą prawa międzynarodowego - ponoszeniem odpowiedzialności przez państwa za naruszenia prawa międzynarodowego</a:t>
            </a:r>
          </a:p>
          <a:p>
            <a:pPr algn="just">
              <a:buFont typeface="Wingdings" panose="05000000000000000000" pitchFamily="2" charset="2"/>
              <a:buChar char="Ø"/>
            </a:pPr>
            <a:r>
              <a:rPr lang="pl-PL" altLang="pl-PL" sz="1600" dirty="0"/>
              <a:t>skutkami naruszeń prawa międzynarodowego mogą być dotknięte osoby fizyczne lub prawne</a:t>
            </a:r>
          </a:p>
          <a:p>
            <a:pPr marL="114300" indent="0" algn="just">
              <a:buNone/>
            </a:pPr>
            <a:r>
              <a:rPr lang="pl-PL" altLang="pl-PL" sz="1600" dirty="0"/>
              <a:t>*zasadniczo osoby te nie mają możliwości samodzielnego wnoszenia roszczeń przeciwko państwom na płaszczyźnie międzynarodowej</a:t>
            </a:r>
          </a:p>
          <a:p>
            <a:pPr algn="just">
              <a:buFont typeface="Wingdings" panose="05000000000000000000" pitchFamily="2" charset="2"/>
              <a:buChar char="Ø"/>
            </a:pPr>
            <a:r>
              <a:rPr lang="pl-PL" altLang="pl-PL" sz="1600" dirty="0"/>
              <a:t>działania mające na celu pociągnięcie do odpowiedzialności państwa dopuszczającego się aktu międzynarodowo bezprawnego mogą być jednak podejmowane przez inne państwo, jeśli ofiarą naruszenia jest jego obywatel lub osoba prawna posiadająca jego przynależność państwową (</a:t>
            </a:r>
            <a:r>
              <a:rPr lang="pl-PL" altLang="pl-PL" sz="1600" i="1" dirty="0" err="1"/>
              <a:t>nationality</a:t>
            </a:r>
            <a:r>
              <a:rPr lang="pl-PL" altLang="pl-PL" sz="1600" dirty="0"/>
              <a:t>)</a:t>
            </a:r>
          </a:p>
          <a:p>
            <a:pPr algn="just">
              <a:buFont typeface="Wingdings" panose="05000000000000000000" pitchFamily="2" charset="2"/>
              <a:buChar char="Ø"/>
            </a:pPr>
            <a:endParaRPr lang="pl-PL" sz="1600" dirty="0"/>
          </a:p>
          <a:p>
            <a:pPr marL="114300" indent="0" algn="just">
              <a:buNone/>
            </a:pPr>
            <a:r>
              <a:rPr lang="pl-PL" sz="1600" b="1" dirty="0"/>
              <a:t>opieka dyplomatyczna</a:t>
            </a:r>
          </a:p>
          <a:p>
            <a:pPr marL="114300" indent="0" algn="just">
              <a:buNone/>
            </a:pPr>
            <a:r>
              <a:rPr lang="pl-PL" altLang="pl-PL" sz="1600" dirty="0"/>
              <a:t>polega na występowaniu przez państwo wobec drugiego państwa, wyrządzającego szkodę jego obywatelowi lub osobie prawnej posiadającej jego przynależność państwową</a:t>
            </a:r>
            <a:r>
              <a:rPr lang="pl-PL" sz="1600" dirty="0"/>
              <a:t> </a:t>
            </a:r>
            <a:endParaRPr lang="pl-PL" sz="1600" b="1" dirty="0"/>
          </a:p>
        </p:txBody>
      </p:sp>
    </p:spTree>
    <p:extLst>
      <p:ext uri="{BB962C8B-B14F-4D97-AF65-F5344CB8AC3E}">
        <p14:creationId xmlns:p14="http://schemas.microsoft.com/office/powerpoint/2010/main" val="176412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dirty="0"/>
              <a:t>Podstawa prawna opieki dyplomatycznej</a:t>
            </a:r>
          </a:p>
          <a:p>
            <a:pPr algn="just">
              <a:buFont typeface="Wingdings" panose="05000000000000000000" pitchFamily="2" charset="2"/>
              <a:buChar char="Ø"/>
            </a:pPr>
            <a:r>
              <a:rPr lang="pl-PL" altLang="pl-PL" sz="1600" dirty="0"/>
              <a:t>prawo państwa do sprawowania opieki dyplomatycznej i zasady jej wykonywania były wielokrotnie przedmiotem orzeczeń sądów międzynarodowych; ponadto występuje bogata praktyka państw w tym zakresie, co pozwala na stwierdzenie, że wykształciły się normy zwyczajowe dotyczące tej instytucji</a:t>
            </a:r>
          </a:p>
          <a:p>
            <a:pPr algn="just">
              <a:buFont typeface="Wingdings" panose="05000000000000000000" pitchFamily="2" charset="2"/>
              <a:buChar char="Ø"/>
            </a:pPr>
            <a:r>
              <a:rPr lang="pl-PL" altLang="pl-PL" sz="1600" dirty="0"/>
              <a:t>w 2006 r. Komisja Prawa Międzynarodowego zakończyła prace kodyfikacyjne nad projektem artykułów na temat opieki dyplomatycznej – przedstawione zostały na 58 sesji (sprawozdanie Komisji Prawa Międzynarodowego z roku 2006)</a:t>
            </a:r>
          </a:p>
          <a:p>
            <a:pPr algn="just">
              <a:buFont typeface="Wingdings" panose="05000000000000000000" pitchFamily="2" charset="2"/>
              <a:buChar char="Ø"/>
            </a:pPr>
            <a:endParaRPr lang="pl-PL" sz="1600" dirty="0"/>
          </a:p>
          <a:p>
            <a:pPr marL="114300" indent="0" algn="just">
              <a:buNone/>
            </a:pPr>
            <a:r>
              <a:rPr lang="pl-PL" sz="1600" dirty="0"/>
              <a:t>*https://legal.un.org/ilc/reports/2006/english/chp4.pdf</a:t>
            </a:r>
          </a:p>
          <a:p>
            <a:pPr marL="114300" indent="0" algn="just">
              <a:buNone/>
            </a:pPr>
            <a:r>
              <a:rPr lang="pl-PL" sz="1600" dirty="0"/>
              <a:t>https://legal.un.org/ilc/reports/2006/french/chp4.pdf</a:t>
            </a:r>
          </a:p>
        </p:txBody>
      </p:sp>
    </p:spTree>
    <p:extLst>
      <p:ext uri="{BB962C8B-B14F-4D97-AF65-F5344CB8AC3E}">
        <p14:creationId xmlns:p14="http://schemas.microsoft.com/office/powerpoint/2010/main" val="315128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b="1" dirty="0"/>
              <a:t>Warunek 1 objęcia opieką dyplomatyczną – więź prawna</a:t>
            </a:r>
          </a:p>
          <a:p>
            <a:pPr algn="just">
              <a:buFont typeface="Wingdings" panose="05000000000000000000" pitchFamily="2" charset="2"/>
              <a:buChar char="Ø"/>
            </a:pPr>
            <a:r>
              <a:rPr lang="pl-PL" altLang="pl-PL" sz="1600" dirty="0"/>
              <a:t>podstawowym warunkiem wykonywania opieki dyplomatycznej jest istnienie więzi przynależności państwowej (</a:t>
            </a:r>
            <a:r>
              <a:rPr lang="pl-PL" altLang="pl-PL" sz="1600" i="1" dirty="0" err="1"/>
              <a:t>nationality</a:t>
            </a:r>
            <a:r>
              <a:rPr lang="pl-PL" altLang="pl-PL" sz="1600" dirty="0"/>
              <a:t>) pomiędzy jednostką pokrzywdzoną a państwem podejmującym się opieki</a:t>
            </a:r>
          </a:p>
          <a:p>
            <a:pPr algn="just">
              <a:buFont typeface="Wingdings" panose="05000000000000000000" pitchFamily="2" charset="2"/>
              <a:buChar char="Ø"/>
            </a:pPr>
            <a:r>
              <a:rPr lang="pl-PL" altLang="pl-PL" sz="1600" dirty="0"/>
              <a:t>w przypadku osób fizycznych więzią tą jest obywatelstwo, przy czym państwo ma swobodę w decydowaniu, komu je przyznaje</a:t>
            </a:r>
          </a:p>
          <a:p>
            <a:pPr marL="114300" indent="0" algn="just">
              <a:buNone/>
            </a:pPr>
            <a:r>
              <a:rPr lang="pl-PL" altLang="pl-PL" sz="1600" dirty="0"/>
              <a:t>*niezależnie od posiadanego obywatelstwa – państwo może objąć opieką bezpaństwowców i uchodźców</a:t>
            </a:r>
          </a:p>
          <a:p>
            <a:pPr algn="just">
              <a:buFont typeface="Wingdings" panose="05000000000000000000" pitchFamily="2" charset="2"/>
              <a:buChar char="Ø"/>
            </a:pPr>
            <a:r>
              <a:rPr lang="pl-PL" altLang="pl-PL" sz="1600" dirty="0"/>
              <a:t>Komisja w komentarzu podkreśliła przy tym, iż nie jest konieczne udowodnienie rzeczywistej więzi (</a:t>
            </a:r>
            <a:r>
              <a:rPr lang="pl-PL" altLang="pl-PL" sz="1600" i="1" dirty="0" err="1"/>
              <a:t>genuine</a:t>
            </a:r>
            <a:r>
              <a:rPr lang="pl-PL" altLang="pl-PL" sz="1600" i="1" dirty="0"/>
              <a:t> link</a:t>
            </a:r>
            <a:r>
              <a:rPr lang="pl-PL" altLang="pl-PL" sz="1600" dirty="0"/>
              <a:t>) pomiędzy osobą a państwem</a:t>
            </a:r>
          </a:p>
          <a:p>
            <a:pPr marL="114300" indent="0" algn="just">
              <a:buNone/>
            </a:pPr>
            <a:r>
              <a:rPr lang="pl-PL" sz="1600" dirty="0"/>
              <a:t>*Komisja przywołała sprawę </a:t>
            </a:r>
            <a:r>
              <a:rPr lang="pl-PL" sz="1600" dirty="0" err="1"/>
              <a:t>Nottebohm</a:t>
            </a:r>
            <a:r>
              <a:rPr lang="pl-PL" sz="1600" dirty="0"/>
              <a:t> jako rozwiązanie przeciwne </a:t>
            </a:r>
          </a:p>
        </p:txBody>
      </p:sp>
    </p:spTree>
    <p:extLst>
      <p:ext uri="{BB962C8B-B14F-4D97-AF65-F5344CB8AC3E}">
        <p14:creationId xmlns:p14="http://schemas.microsoft.com/office/powerpoint/2010/main" val="301003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b="1" dirty="0"/>
              <a:t>Warunek 2 objęcia opieką dyplomatyczną – wyczerpanie środków krajowych</a:t>
            </a:r>
          </a:p>
          <a:p>
            <a:pPr algn="just">
              <a:buFont typeface="Wingdings" panose="05000000000000000000" pitchFamily="2" charset="2"/>
              <a:buChar char="Ø"/>
            </a:pPr>
            <a:r>
              <a:rPr lang="pl-PL" altLang="pl-PL" sz="1600" dirty="0"/>
              <a:t>warunkiem wykonywania przez państwo opieki dyplomatycznej jest wyczerpanie przez jednostkę wszelkich krajowych środków ochrony prawnej (</a:t>
            </a:r>
            <a:r>
              <a:rPr lang="pl-PL" altLang="pl-PL" sz="1600" i="1" dirty="0" err="1"/>
              <a:t>local</a:t>
            </a:r>
            <a:r>
              <a:rPr lang="pl-PL" altLang="pl-PL" sz="1600" i="1" dirty="0"/>
              <a:t> </a:t>
            </a:r>
            <a:r>
              <a:rPr lang="pl-PL" altLang="pl-PL" sz="1600" i="1" dirty="0" err="1"/>
              <a:t>remedies</a:t>
            </a:r>
            <a:r>
              <a:rPr lang="pl-PL" altLang="pl-PL" sz="1600" dirty="0"/>
              <a:t>), rozumianych jako sądowe lub administracyjne środki ochrony, zarówno o charakterze zwyczajnym, jak i nadzwyczajnym</a:t>
            </a:r>
          </a:p>
          <a:p>
            <a:pPr algn="just">
              <a:buFont typeface="Wingdings" panose="05000000000000000000" pitchFamily="2" charset="2"/>
              <a:buChar char="Ø"/>
            </a:pPr>
            <a:r>
              <a:rPr lang="pl-PL" altLang="pl-PL" sz="1600" dirty="0"/>
              <a:t>środki te muszą być dostępne dla tej osoby w państwie odpowiedzialnym za naruszenie oraz efektywne, czyli stwarzać rzeczywistą możliwość uzyskania odpowiedniego zadośćuczynienia. Wymóg wyczerpania środków krajowych nie musi być spełniony m.in. w sytuacjach, gdy następuje nadmierne opóźnienie w rozpatrywaniu sprawy z winy państwa, w którym toczy się postępowanie</a:t>
            </a:r>
            <a:endParaRPr lang="pl-PL" sz="1600" b="1" dirty="0"/>
          </a:p>
          <a:p>
            <a:pPr marL="114300" indent="0">
              <a:buNone/>
            </a:pPr>
            <a:endParaRPr lang="pl-PL" sz="1600" dirty="0"/>
          </a:p>
        </p:txBody>
      </p:sp>
    </p:spTree>
    <p:extLst>
      <p:ext uri="{BB962C8B-B14F-4D97-AF65-F5344CB8AC3E}">
        <p14:creationId xmlns:p14="http://schemas.microsoft.com/office/powerpoint/2010/main" val="338911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buFont typeface="Wingdings" panose="05000000000000000000" pitchFamily="2" charset="2"/>
              <a:buChar char="Ø"/>
            </a:pPr>
            <a:r>
              <a:rPr lang="pl-PL" altLang="pl-PL" sz="1600" dirty="0"/>
              <a:t>w świetle zwyczajowego prawa międzynarodowego możliwość wykonywania opieki dyplomatycznej jest </a:t>
            </a:r>
            <a:r>
              <a:rPr lang="pl-PL" altLang="pl-PL" sz="1600" u="sng" dirty="0"/>
              <a:t>prawem państwa </a:t>
            </a:r>
            <a:r>
              <a:rPr lang="pl-PL" altLang="pl-PL" sz="1600" dirty="0"/>
              <a:t>o charakterze uznaniowym</a:t>
            </a:r>
          </a:p>
          <a:p>
            <a:pPr>
              <a:buFont typeface="Wingdings" panose="05000000000000000000" pitchFamily="2" charset="2"/>
              <a:buChar char="Ø"/>
            </a:pPr>
            <a:endParaRPr lang="pl-PL" altLang="pl-PL" sz="1600" dirty="0"/>
          </a:p>
          <a:p>
            <a:pPr>
              <a:buFont typeface="Wingdings" panose="05000000000000000000" pitchFamily="2" charset="2"/>
              <a:buChar char="Ø"/>
            </a:pPr>
            <a:r>
              <a:rPr lang="pl-PL" altLang="pl-PL" sz="1600" dirty="0"/>
              <a:t>państwo samodzielnie decyduje w konkretnym przypadku, czy się jej podjąć, w jakim zakresie i jakimi metodami</a:t>
            </a:r>
            <a:endParaRPr lang="pl-PL" sz="1600" b="1" dirty="0"/>
          </a:p>
          <a:p>
            <a:pPr marL="114300" indent="0">
              <a:buNone/>
            </a:pPr>
            <a:endParaRPr lang="pl-PL" sz="1600" dirty="0"/>
          </a:p>
        </p:txBody>
      </p:sp>
    </p:spTree>
    <p:extLst>
      <p:ext uri="{BB962C8B-B14F-4D97-AF65-F5344CB8AC3E}">
        <p14:creationId xmlns:p14="http://schemas.microsoft.com/office/powerpoint/2010/main" val="410512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a:buFont typeface="Wingdings" panose="05000000000000000000" pitchFamily="2" charset="2"/>
              <a:buChar char="Ø"/>
            </a:pPr>
            <a:endParaRPr lang="pl-PL" altLang="pl-PL" sz="1600" dirty="0"/>
          </a:p>
          <a:p>
            <a:pPr algn="just">
              <a:buFont typeface="Wingdings" panose="05000000000000000000" pitchFamily="2" charset="2"/>
              <a:buChar char="Ø"/>
            </a:pPr>
            <a:endParaRPr lang="pl-PL" altLang="pl-PL" sz="1600" dirty="0"/>
          </a:p>
          <a:p>
            <a:pPr algn="just">
              <a:buFont typeface="Wingdings" panose="05000000000000000000" pitchFamily="2" charset="2"/>
              <a:buChar char="Ø"/>
            </a:pPr>
            <a:r>
              <a:rPr lang="pl-PL" altLang="pl-PL" sz="1600" dirty="0"/>
              <a:t>wybór sposobu działania w konkretnym przypadku należy do państwa podejmującego się opieki i zależy od okoliczności sprawy i rodzaju naruszenia</a:t>
            </a:r>
          </a:p>
          <a:p>
            <a:pPr algn="just">
              <a:buFont typeface="Wingdings" panose="05000000000000000000" pitchFamily="2" charset="2"/>
              <a:buChar char="Ø"/>
            </a:pPr>
            <a:r>
              <a:rPr lang="pl-PL" altLang="pl-PL" sz="1600" dirty="0"/>
              <a:t>w sprawach mniejszej wagi zazwyczaj wystarczającą formą interwencji jest zwrócenie uwagi władzom państwa przyjmującego na niepokojącą sytuację wraz z prośbą o wyjaśnienia</a:t>
            </a:r>
          </a:p>
          <a:p>
            <a:pPr algn="just">
              <a:buFont typeface="Wingdings" panose="05000000000000000000" pitchFamily="2" charset="2"/>
              <a:buChar char="Ø"/>
            </a:pPr>
            <a:r>
              <a:rPr lang="pl-PL" altLang="pl-PL" sz="1600" dirty="0"/>
              <a:t>poważniejsze naruszenia wymagają złożenia protestu z żądaniem ukarania winnych i wynagrodzenia szkód poniesionych przez osobę pokrzywdzoną</a:t>
            </a:r>
          </a:p>
          <a:p>
            <a:pPr algn="just">
              <a:buFont typeface="Wingdings" panose="05000000000000000000" pitchFamily="2" charset="2"/>
              <a:buChar char="Ø"/>
            </a:pPr>
            <a:r>
              <a:rPr lang="pl-PL" altLang="pl-PL" sz="1600" dirty="0"/>
              <a:t>wystąpienie z roszczeniem wobec drugiego państwa do sądu międzynarodowego jest rozwiązaniem ostatecznym, na które państwa decydują się zazwyczaj po wyczerpaniu możliwości znalezienia satysfakcjonującego rozwiązania na drodze dyplomatycznej</a:t>
            </a:r>
            <a:endParaRPr lang="pl-PL" sz="1600" dirty="0"/>
          </a:p>
        </p:txBody>
      </p:sp>
    </p:spTree>
    <p:extLst>
      <p:ext uri="{BB962C8B-B14F-4D97-AF65-F5344CB8AC3E}">
        <p14:creationId xmlns:p14="http://schemas.microsoft.com/office/powerpoint/2010/main" val="80744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prawo morza </a:t>
            </a:r>
            <a:r>
              <a:rPr lang="pl-PL" sz="1600" i="1" dirty="0"/>
              <a:t>(law of the </a:t>
            </a:r>
            <a:r>
              <a:rPr lang="pl-PL" sz="1600" i="1" dirty="0" err="1"/>
              <a:t>sea</a:t>
            </a:r>
            <a:r>
              <a:rPr lang="pl-PL" sz="1600" i="1" dirty="0"/>
              <a:t>, </a:t>
            </a:r>
            <a:r>
              <a:rPr lang="pl-PL" sz="1600" i="1" dirty="0" err="1"/>
              <a:t>droit</a:t>
            </a:r>
            <a:r>
              <a:rPr lang="pl-PL" sz="1600" i="1" dirty="0"/>
              <a:t> de la mer)</a:t>
            </a:r>
          </a:p>
          <a:p>
            <a:pPr marL="114300" indent="0" algn="just">
              <a:buNone/>
            </a:pPr>
            <a:r>
              <a:rPr lang="pl-PL" sz="1600" dirty="0"/>
              <a:t>dział prawa międzynarodowego publicznego dotyczący obszarów morskich, żeglugi oraz innych sposobów korzystania z morza</a:t>
            </a:r>
          </a:p>
          <a:p>
            <a:pPr marL="114300" indent="0" algn="just">
              <a:buNone/>
            </a:pPr>
            <a:endParaRPr lang="pl-PL" sz="1600" dirty="0"/>
          </a:p>
          <a:p>
            <a:pPr marL="114300" indent="0" algn="just">
              <a:buNone/>
            </a:pPr>
            <a:r>
              <a:rPr lang="pl-PL" sz="1600" dirty="0"/>
              <a:t>prawo morskie </a:t>
            </a:r>
            <a:r>
              <a:rPr lang="pl-PL" sz="1600" i="1" dirty="0"/>
              <a:t>(</a:t>
            </a:r>
            <a:r>
              <a:rPr lang="pl-PL" sz="1600" i="1" dirty="0" err="1"/>
              <a:t>maritime</a:t>
            </a:r>
            <a:r>
              <a:rPr lang="pl-PL" sz="1600" i="1" dirty="0"/>
              <a:t> law, </a:t>
            </a:r>
            <a:r>
              <a:rPr lang="pl-PL" sz="1600" i="1" dirty="0" err="1"/>
              <a:t>droit</a:t>
            </a:r>
            <a:r>
              <a:rPr lang="pl-PL" sz="1600" i="1" dirty="0"/>
              <a:t> </a:t>
            </a:r>
            <a:r>
              <a:rPr lang="pl-PL" sz="1600" i="1" dirty="0" err="1"/>
              <a:t>maritime</a:t>
            </a:r>
            <a:r>
              <a:rPr lang="pl-PL" sz="1600" i="1" dirty="0"/>
              <a:t>)</a:t>
            </a:r>
          </a:p>
          <a:p>
            <a:pPr marL="114300" indent="0" algn="just">
              <a:buNone/>
            </a:pPr>
            <a:r>
              <a:rPr lang="pl-PL" sz="1600" dirty="0"/>
              <a:t>dział prawa wewnętrznego danego państwa regulujący zagadnienia cywilnoprawne, administracyjne (prawo morskie administracyjne), prawa pracy i morskie międzynarodowe prawo prywatne.</a:t>
            </a:r>
          </a:p>
        </p:txBody>
      </p:sp>
    </p:spTree>
    <p:extLst>
      <p:ext uri="{BB962C8B-B14F-4D97-AF65-F5344CB8AC3E}">
        <p14:creationId xmlns:p14="http://schemas.microsoft.com/office/powerpoint/2010/main" val="324500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dirty="0"/>
              <a:t>źródła międzynarodowego prawa morza:</a:t>
            </a:r>
          </a:p>
          <a:p>
            <a:pPr>
              <a:buFont typeface="Wingdings" panose="05000000000000000000" pitchFamily="2" charset="2"/>
              <a:buChar char="Ø"/>
            </a:pPr>
            <a:r>
              <a:rPr lang="pl-PL" sz="1600" dirty="0"/>
              <a:t>zwyczaj</a:t>
            </a:r>
          </a:p>
          <a:p>
            <a:pPr>
              <a:buFont typeface="Wingdings" panose="05000000000000000000" pitchFamily="2" charset="2"/>
              <a:buChar char="Ø"/>
            </a:pPr>
            <a:r>
              <a:rPr lang="pl-PL" sz="1600" dirty="0"/>
              <a:t>konwencje, przede wszystkim:</a:t>
            </a:r>
          </a:p>
          <a:p>
            <a:pPr>
              <a:buFont typeface="Wingdings" panose="05000000000000000000" pitchFamily="2" charset="2"/>
              <a:buChar char="§"/>
            </a:pPr>
            <a:r>
              <a:rPr lang="pl-PL" sz="1600" dirty="0"/>
              <a:t>konwencje z 1958 r.</a:t>
            </a:r>
          </a:p>
          <a:p>
            <a:pPr>
              <a:buFont typeface="Wingdings" panose="05000000000000000000" pitchFamily="2" charset="2"/>
              <a:buChar char="ü"/>
            </a:pPr>
            <a:r>
              <a:rPr lang="pl-PL" sz="1600" dirty="0"/>
              <a:t>o morzu terytorialnym i strefie przyległej</a:t>
            </a:r>
          </a:p>
          <a:p>
            <a:pPr>
              <a:buFont typeface="Wingdings" panose="05000000000000000000" pitchFamily="2" charset="2"/>
              <a:buChar char="ü"/>
            </a:pPr>
            <a:r>
              <a:rPr lang="pl-PL" sz="1600" dirty="0"/>
              <a:t>o morzu otwartym</a:t>
            </a:r>
          </a:p>
          <a:p>
            <a:pPr>
              <a:buFont typeface="Wingdings" panose="05000000000000000000" pitchFamily="2" charset="2"/>
              <a:buChar char="ü"/>
            </a:pPr>
            <a:r>
              <a:rPr lang="pl-PL" sz="1600" dirty="0"/>
              <a:t>o rybołówstwie i konserwacji zasobów żywych morza otwartego</a:t>
            </a:r>
          </a:p>
          <a:p>
            <a:pPr algn="just">
              <a:buFont typeface="Wingdings" panose="05000000000000000000" pitchFamily="2" charset="2"/>
              <a:buChar char="ü"/>
            </a:pPr>
            <a:r>
              <a:rPr lang="pl-PL" sz="1600" dirty="0"/>
              <a:t>o szelfie kontynentalnym</a:t>
            </a:r>
          </a:p>
          <a:p>
            <a:pPr algn="just">
              <a:buFont typeface="Wingdings" panose="05000000000000000000" pitchFamily="2" charset="2"/>
              <a:buChar char="§"/>
            </a:pPr>
            <a:r>
              <a:rPr lang="pl-PL" sz="1600" dirty="0"/>
              <a:t>Konwencja o prawie morza z 10 grudnia 1982 r., weszła w życie 16 listopada 1994 r. (po upływie 12 miesięcy od daty złożenia sześćdziesiątego dokumentu ratyfikacyjnego)</a:t>
            </a:r>
          </a:p>
          <a:p>
            <a:pPr marL="114300" indent="0" algn="just">
              <a:buNone/>
            </a:pPr>
            <a:r>
              <a:rPr lang="pl-PL" sz="1600" dirty="0"/>
              <a:t>*obecnie – ratyfikowana przez 168 państw i Unię Europejską</a:t>
            </a:r>
          </a:p>
          <a:p>
            <a:pPr marL="114300" indent="0" algn="just">
              <a:buNone/>
            </a:pPr>
            <a:r>
              <a:rPr lang="pl-PL" sz="1600" dirty="0"/>
              <a:t>**RP ratyfikowała Konwencję 6 listopada 1998 r.; w stosunku do RP Konwencja weszła w życie 13 grudnia 1998 r.</a:t>
            </a:r>
          </a:p>
          <a:p>
            <a:pPr algn="just">
              <a:buFont typeface="Wingdings" panose="05000000000000000000" pitchFamily="2" charset="2"/>
              <a:buChar char="Ø"/>
            </a:pPr>
            <a:r>
              <a:rPr lang="pl-PL" sz="1600" dirty="0"/>
              <a:t>umowy dwustronne np. dotyczące rozgraniczenia wyłącznych stref ekonomicznych czy szelfu kontynentalnego</a:t>
            </a:r>
          </a:p>
        </p:txBody>
      </p:sp>
    </p:spTree>
    <p:extLst>
      <p:ext uri="{BB962C8B-B14F-4D97-AF65-F5344CB8AC3E}">
        <p14:creationId xmlns:p14="http://schemas.microsoft.com/office/powerpoint/2010/main" val="174390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B0BCC2-3C02-472B-9F1D-5A9E175F2CA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8DD32A-EB82-4D9F-8D97-9F333CDED3DB}"/>
              </a:ext>
            </a:extLst>
          </p:cNvPr>
          <p:cNvSpPr>
            <a:spLocks noGrp="1"/>
          </p:cNvSpPr>
          <p:nvPr>
            <p:ph idx="1"/>
          </p:nvPr>
        </p:nvSpPr>
        <p:spPr/>
        <p:txBody>
          <a:bodyPr>
            <a:normAutofit/>
          </a:bodyPr>
          <a:lstStyle/>
          <a:p>
            <a:pPr marL="114300" indent="0">
              <a:buNone/>
            </a:pPr>
            <a:r>
              <a:rPr lang="pl-PL" sz="1600" dirty="0"/>
              <a:t>Niedopuszczalność wydania:</a:t>
            </a:r>
          </a:p>
          <a:p>
            <a:pPr>
              <a:buFont typeface="Wingdings" panose="05000000000000000000" pitchFamily="2" charset="2"/>
              <a:buChar char="Ø"/>
            </a:pPr>
            <a:r>
              <a:rPr lang="pl-PL" sz="1600" dirty="0"/>
              <a:t>osoba, której dotyczy wniosek, jest obywatelem RP albo korzysta w RP z prawa azylu</a:t>
            </a:r>
          </a:p>
          <a:p>
            <a:pPr algn="just">
              <a:buFont typeface="Wingdings" panose="05000000000000000000" pitchFamily="2" charset="2"/>
              <a:buChar char="Ø"/>
            </a:pPr>
            <a:r>
              <a:rPr lang="pl-PL" sz="1600" dirty="0"/>
              <a:t>czyn nie zawiera znamion czynu zabronionego albo ustawa uznaje, że czyn nie stanowi przestępstwa albo że sprawca nie popełnia przestępstwa lub nie podlega karze</a:t>
            </a:r>
          </a:p>
          <a:p>
            <a:pPr algn="just">
              <a:buFont typeface="Wingdings" panose="05000000000000000000" pitchFamily="2" charset="2"/>
              <a:buChar char="Ø"/>
            </a:pPr>
            <a:r>
              <a:rPr lang="pl-PL" sz="1600" dirty="0"/>
              <a:t>nastąpiło przedawnienie</a:t>
            </a:r>
          </a:p>
          <a:p>
            <a:pPr algn="just">
              <a:buFont typeface="Wingdings" panose="05000000000000000000" pitchFamily="2" charset="2"/>
              <a:buChar char="Ø"/>
            </a:pPr>
            <a:r>
              <a:rPr lang="pl-PL" sz="1600" dirty="0"/>
              <a:t>postępowanie karne co do tego samego czynu tej samej osoby zostało prawomocnie zakończone</a:t>
            </a:r>
          </a:p>
          <a:p>
            <a:pPr algn="just">
              <a:buFont typeface="Wingdings" panose="05000000000000000000" pitchFamily="2" charset="2"/>
              <a:buChar char="Ø"/>
            </a:pPr>
            <a:r>
              <a:rPr lang="pl-PL" sz="1600" dirty="0"/>
              <a:t>wydanie byłoby sprzeczne z polskim prawem</a:t>
            </a:r>
          </a:p>
          <a:p>
            <a:pPr algn="just">
              <a:buFont typeface="Wingdings" panose="05000000000000000000" pitchFamily="2" charset="2"/>
              <a:buChar char="Ø"/>
            </a:pPr>
            <a:r>
              <a:rPr lang="pl-PL" sz="1600" dirty="0"/>
              <a:t>zachodzi uzasadniona obawa, że w państwie żądającym wydania wobec osoby wydawanej może zostać orzeczona lub wykonana kara śmierci</a:t>
            </a:r>
          </a:p>
          <a:p>
            <a:pPr algn="just">
              <a:buFont typeface="Wingdings" panose="05000000000000000000" pitchFamily="2" charset="2"/>
              <a:buChar char="Ø"/>
            </a:pPr>
            <a:r>
              <a:rPr lang="pl-PL" sz="1600" dirty="0"/>
              <a:t>zachodzi uzasadniona obawa, że w państwie żądającym wydania może dojść do naruszenia wolności i praw osoby wydawanej</a:t>
            </a:r>
          </a:p>
          <a:p>
            <a:pPr algn="just">
              <a:buFont typeface="Wingdings" panose="05000000000000000000" pitchFamily="2" charset="2"/>
              <a:buChar char="Ø"/>
            </a:pPr>
            <a:r>
              <a:rPr lang="pl-PL" sz="1600" dirty="0"/>
              <a:t>wydanie dotyczy osoby ściganej za dokonanie bez użycia przemocy przestępstwa z przyczyn politycznych  </a:t>
            </a:r>
          </a:p>
        </p:txBody>
      </p:sp>
    </p:spTree>
    <p:extLst>
      <p:ext uri="{BB962C8B-B14F-4D97-AF65-F5344CB8AC3E}">
        <p14:creationId xmlns:p14="http://schemas.microsoft.com/office/powerpoint/2010/main" val="307183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97026"/>
          </a:xfrm>
        </p:spPr>
        <p:txBody>
          <a:bodyPr>
            <a:normAutofit/>
          </a:bodyPr>
          <a:lstStyle/>
          <a:p>
            <a:pPr marL="114300" indent="0">
              <a:buNone/>
            </a:pPr>
            <a:endParaRPr lang="pl-PL" sz="1600" dirty="0"/>
          </a:p>
          <a:p>
            <a:pPr marL="114300" indent="0">
              <a:buNone/>
            </a:pPr>
            <a:r>
              <a:rPr lang="pl-PL" sz="1600" dirty="0"/>
              <a:t>Klasyfikacja obszarów morskich – według kryterium władzy państwa nadbrzeżnego</a:t>
            </a:r>
          </a:p>
          <a:p>
            <a:pPr>
              <a:buFont typeface="Wingdings" panose="05000000000000000000" pitchFamily="2" charset="2"/>
              <a:buChar char="Ø"/>
            </a:pPr>
            <a:r>
              <a:rPr lang="pl-PL" sz="1600" dirty="0"/>
              <a:t>obszary wchodzące w skład państwa nadbrzeżnego </a:t>
            </a:r>
          </a:p>
          <a:p>
            <a:pPr>
              <a:buFont typeface="Wingdings" panose="05000000000000000000" pitchFamily="2" charset="2"/>
              <a:buChar char="§"/>
            </a:pPr>
            <a:r>
              <a:rPr lang="pl-PL" sz="1600" dirty="0"/>
              <a:t>morskie wody wewnętrzne</a:t>
            </a:r>
          </a:p>
          <a:p>
            <a:pPr>
              <a:buFont typeface="Wingdings" panose="05000000000000000000" pitchFamily="2" charset="2"/>
              <a:buChar char="§"/>
            </a:pPr>
            <a:r>
              <a:rPr lang="pl-PL" sz="1600" dirty="0"/>
              <a:t>wody archipelagowe</a:t>
            </a:r>
          </a:p>
          <a:p>
            <a:pPr>
              <a:buFont typeface="Wingdings" panose="05000000000000000000" pitchFamily="2" charset="2"/>
              <a:buChar char="§"/>
            </a:pPr>
            <a:r>
              <a:rPr lang="pl-PL" sz="1600" dirty="0"/>
              <a:t>morze terytorialne</a:t>
            </a:r>
          </a:p>
          <a:p>
            <a:pPr>
              <a:buFont typeface="Wingdings" panose="05000000000000000000" pitchFamily="2" charset="2"/>
              <a:buChar char="Ø"/>
            </a:pPr>
            <a:r>
              <a:rPr lang="pl-PL" sz="1600" dirty="0"/>
              <a:t>obszary, w których państwo nadbrzeżne wykonuje prawa suwerenne w ograniczonym zakresie</a:t>
            </a:r>
          </a:p>
          <a:p>
            <a:pPr>
              <a:buFont typeface="Wingdings" panose="05000000000000000000" pitchFamily="2" charset="2"/>
              <a:buChar char="§"/>
            </a:pPr>
            <a:r>
              <a:rPr lang="pl-PL" sz="1600" dirty="0"/>
              <a:t>morska strefa przyległa</a:t>
            </a:r>
          </a:p>
          <a:p>
            <a:pPr>
              <a:buFont typeface="Wingdings" panose="05000000000000000000" pitchFamily="2" charset="2"/>
              <a:buChar char="§"/>
            </a:pPr>
            <a:r>
              <a:rPr lang="pl-PL" sz="1600" dirty="0"/>
              <a:t>strefa wyłącznego rybołówstwa</a:t>
            </a:r>
          </a:p>
          <a:p>
            <a:pPr>
              <a:buFont typeface="Wingdings" panose="05000000000000000000" pitchFamily="2" charset="2"/>
              <a:buChar char="§"/>
            </a:pPr>
            <a:r>
              <a:rPr lang="pl-PL" sz="1600" dirty="0"/>
              <a:t>wyłączna strefa ekonomiczna</a:t>
            </a:r>
          </a:p>
          <a:p>
            <a:pPr>
              <a:buFont typeface="Wingdings" panose="05000000000000000000" pitchFamily="2" charset="2"/>
              <a:buChar char="§"/>
            </a:pPr>
            <a:r>
              <a:rPr lang="pl-PL" sz="1600" dirty="0"/>
              <a:t>szelf kontynentalny (nazywany czasami: morską strefą specjalną)</a:t>
            </a:r>
          </a:p>
          <a:p>
            <a:pPr>
              <a:buFont typeface="Wingdings" panose="05000000000000000000" pitchFamily="2" charset="2"/>
              <a:buChar char="Ø"/>
            </a:pPr>
            <a:r>
              <a:rPr lang="pl-PL" sz="1600" dirty="0"/>
              <a:t>obszary położone poza jurysdykcją państwa nadbrzeżnego</a:t>
            </a:r>
          </a:p>
          <a:p>
            <a:pPr>
              <a:buFont typeface="Wingdings" panose="05000000000000000000" pitchFamily="2" charset="2"/>
              <a:buChar char="§"/>
            </a:pPr>
            <a:r>
              <a:rPr lang="pl-PL" sz="1600" dirty="0"/>
              <a:t>morze pełne</a:t>
            </a:r>
          </a:p>
          <a:p>
            <a:pPr>
              <a:buFont typeface="Wingdings" panose="05000000000000000000" pitchFamily="2" charset="2"/>
              <a:buChar char="§"/>
            </a:pPr>
            <a:r>
              <a:rPr lang="pl-PL" sz="1600" dirty="0"/>
              <a:t>dno mórz i oceanów poza granicami jurysdykcji państwowej</a:t>
            </a:r>
          </a:p>
        </p:txBody>
      </p:sp>
    </p:spTree>
    <p:extLst>
      <p:ext uri="{BB962C8B-B14F-4D97-AF65-F5344CB8AC3E}">
        <p14:creationId xmlns:p14="http://schemas.microsoft.com/office/powerpoint/2010/main" val="67216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F97162-0463-4EDE-8269-B45BB53C7001}"/>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E8CB6561-01C8-4E22-9725-DB5EB5839611}"/>
              </a:ext>
            </a:extLst>
          </p:cNvPr>
          <p:cNvSpPr>
            <a:spLocks noGrp="1"/>
          </p:cNvSpPr>
          <p:nvPr>
            <p:ph idx="1"/>
          </p:nvPr>
        </p:nvSpPr>
        <p:spPr/>
        <p:txBody>
          <a:bodyPr>
            <a:normAutofit/>
          </a:bodyPr>
          <a:lstStyle/>
          <a:p>
            <a:pPr marL="114300" indent="0">
              <a:buNone/>
            </a:pPr>
            <a:r>
              <a:rPr lang="pl-PL" sz="1600" dirty="0"/>
              <a:t>Możliwość odmówienia wydania:</a:t>
            </a:r>
          </a:p>
          <a:p>
            <a:pPr>
              <a:buFont typeface="Wingdings" panose="05000000000000000000" pitchFamily="2" charset="2"/>
              <a:buChar char="Ø"/>
            </a:pPr>
            <a:r>
              <a:rPr lang="pl-PL" sz="1600" dirty="0"/>
              <a:t>osoba, której dotyczy wniosek, ma w RP stałe miejsce zamieszkania</a:t>
            </a:r>
          </a:p>
          <a:p>
            <a:pPr algn="just">
              <a:buFont typeface="Wingdings" panose="05000000000000000000" pitchFamily="2" charset="2"/>
              <a:buChar char="Ø"/>
            </a:pPr>
            <a:r>
              <a:rPr lang="pl-PL" sz="1600" dirty="0"/>
              <a:t>przestępstwo zostało popełnione na terytorium RP albo na polskim statku wodnym lub powietrznym</a:t>
            </a:r>
          </a:p>
          <a:p>
            <a:pPr algn="just">
              <a:buFont typeface="Wingdings" panose="05000000000000000000" pitchFamily="2" charset="2"/>
              <a:buChar char="Ø"/>
            </a:pPr>
            <a:r>
              <a:rPr lang="pl-PL" sz="1600" dirty="0"/>
              <a:t>co do tego samego czynu tej samej osoby toczy się postępowanie karne</a:t>
            </a:r>
          </a:p>
          <a:p>
            <a:pPr algn="just">
              <a:buFont typeface="Wingdings" panose="05000000000000000000" pitchFamily="2" charset="2"/>
              <a:buChar char="Ø"/>
            </a:pPr>
            <a:r>
              <a:rPr lang="pl-PL" sz="1600" dirty="0"/>
              <a:t>przestępstwo podlega ściganiu z oskarżenia prywatnego</a:t>
            </a:r>
          </a:p>
          <a:p>
            <a:pPr algn="just">
              <a:buFont typeface="Wingdings" panose="05000000000000000000" pitchFamily="2" charset="2"/>
              <a:buChar char="Ø"/>
            </a:pPr>
            <a:r>
              <a:rPr lang="pl-PL" sz="1600" dirty="0"/>
              <a:t>według prawa państwa, które złożyło wniosek o wydanie, przestępstwo jest zagrożone karą pozbawienia wolności do roku lub karą łagodniejszą albo orzeczona taką karę</a:t>
            </a:r>
          </a:p>
          <a:p>
            <a:pPr algn="just">
              <a:buFont typeface="Wingdings" panose="05000000000000000000" pitchFamily="2" charset="2"/>
              <a:buChar char="Ø"/>
            </a:pPr>
            <a:r>
              <a:rPr lang="pl-PL" sz="1600" dirty="0"/>
              <a:t>przestępstwo, w związku z którym żąda się wydania, jest przestępstwem o charakterze wojskowym lub skarbowym, albo o charakterze politycznym popełnionym z użyciem przemocy</a:t>
            </a:r>
          </a:p>
          <a:p>
            <a:pPr algn="just">
              <a:buFont typeface="Wingdings" panose="05000000000000000000" pitchFamily="2" charset="2"/>
              <a:buChar char="Ø"/>
            </a:pPr>
            <a:r>
              <a:rPr lang="pl-PL" sz="1600" dirty="0"/>
              <a:t>państwo, które złożyło wniosek o ściganie, nie zapewnia wzajemności </a:t>
            </a:r>
          </a:p>
        </p:txBody>
      </p:sp>
    </p:spTree>
    <p:extLst>
      <p:ext uri="{BB962C8B-B14F-4D97-AF65-F5344CB8AC3E}">
        <p14:creationId xmlns:p14="http://schemas.microsoft.com/office/powerpoint/2010/main" val="73389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Europejski Nakaz Aresztowania (ENA)</a:t>
            </a:r>
          </a:p>
          <a:p>
            <a:pPr>
              <a:buFont typeface="Wingdings" panose="05000000000000000000" pitchFamily="2" charset="2"/>
              <a:buChar char="Ø"/>
            </a:pPr>
            <a:r>
              <a:rPr lang="pl-PL" sz="1600" dirty="0"/>
              <a:t>wydawany przez sąd państwa członkowskiego UE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polega na wydaniu jakiejś osoby z terytorium RP do innego państwa członkowskiego UE</a:t>
            </a:r>
          </a:p>
          <a:p>
            <a:pPr marL="114300" indent="0">
              <a:buNone/>
            </a:pPr>
            <a:endParaRPr lang="pl-PL" sz="1600" dirty="0"/>
          </a:p>
        </p:txBody>
      </p:sp>
    </p:spTree>
    <p:extLst>
      <p:ext uri="{BB962C8B-B14F-4D97-AF65-F5344CB8AC3E}">
        <p14:creationId xmlns:p14="http://schemas.microsoft.com/office/powerpoint/2010/main" val="352401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299049" y="1752601"/>
            <a:ext cx="11726174" cy="4814976"/>
          </a:xfrm>
        </p:spPr>
        <p:txBody>
          <a:bodyPr>
            <a:normAutofit/>
          </a:bodyPr>
          <a:lstStyle/>
          <a:p>
            <a:pPr marL="114300" indent="0" algn="ctr">
              <a:buNone/>
            </a:pPr>
            <a:r>
              <a:rPr lang="pl-PL" sz="1600" dirty="0"/>
              <a:t>Europejski Nakaz Aresztowania</a:t>
            </a:r>
          </a:p>
          <a:p>
            <a:pPr marL="114300" indent="0" algn="ctr">
              <a:buNone/>
            </a:pPr>
            <a:endParaRPr lang="pl-PL" sz="1600" dirty="0"/>
          </a:p>
          <a:p>
            <a:pPr marL="114300" indent="0" algn="ctr">
              <a:buNone/>
            </a:pPr>
            <a:r>
              <a:rPr lang="pl-PL" sz="1600" dirty="0"/>
              <a:t>prokurator przesłuchuje osobę, której dotyczy ENA, i informuje ją o treści ENA, a także</a:t>
            </a:r>
          </a:p>
          <a:p>
            <a:pPr algn="ctr">
              <a:buFont typeface="Wingdings" panose="05000000000000000000" pitchFamily="2" charset="2"/>
              <a:buChar char="ü"/>
            </a:pPr>
            <a:r>
              <a:rPr lang="pl-PL" sz="1600" dirty="0"/>
              <a:t>o możliwości wyrażenia zgody na wydanie</a:t>
            </a:r>
          </a:p>
          <a:p>
            <a:pPr algn="ctr">
              <a:buFont typeface="Wingdings" panose="05000000000000000000" pitchFamily="2" charset="2"/>
              <a:buChar char="ü"/>
            </a:pPr>
            <a:r>
              <a:rPr lang="pl-PL" sz="1600" dirty="0"/>
              <a:t>o możliwości wyrażenia zgody na niestosowanie zakazu ścigania za inne przestępstwa niż te, które stanowią podstawę przekazania w oparciu o ENA</a:t>
            </a:r>
          </a:p>
          <a:p>
            <a:pPr algn="ctr">
              <a:buFont typeface="Wingdings" panose="05000000000000000000" pitchFamily="2" charset="2"/>
              <a:buChar char="ü"/>
            </a:pPr>
            <a:endParaRPr lang="pl-PL" sz="1600" dirty="0"/>
          </a:p>
          <a:p>
            <a:pPr marL="114300" indent="0" algn="just">
              <a:buNone/>
            </a:pPr>
            <a:r>
              <a:rPr lang="pl-PL" sz="1600" dirty="0"/>
              <a:t>wniesienie sprawy do właściwego miejscowo                jeżeli odrębne przepisy prawa polskiego stanowią, że ściganie</a:t>
            </a:r>
          </a:p>
          <a:p>
            <a:pPr marL="114300" indent="0" algn="just">
              <a:buNone/>
            </a:pPr>
            <a:r>
              <a:rPr lang="pl-PL" sz="1600" dirty="0"/>
              <a:t>sądu okręgowego                                                         osoby, wobec której wydano ENA, jest uzależnione od zezwolenia</a:t>
            </a:r>
          </a:p>
          <a:p>
            <a:pPr marL="114300" indent="0" algn="just">
              <a:buNone/>
            </a:pPr>
            <a:r>
              <a:rPr lang="pl-PL" sz="1600" dirty="0"/>
              <a:t>                                                                                                   właściwego organu, przed skierowaniem sprawy do sądu </a:t>
            </a:r>
          </a:p>
          <a:p>
            <a:pPr marL="114300" indent="0" algn="just">
              <a:buNone/>
            </a:pPr>
            <a:r>
              <a:rPr lang="pl-PL" sz="1600" dirty="0"/>
              <a:t>                                                                                                         prokurator musi uzyskać zgodę właściwego organu</a:t>
            </a:r>
          </a:p>
          <a:p>
            <a:pPr marL="114300" indent="0" algn="just">
              <a:buNone/>
            </a:pPr>
            <a:endParaRPr lang="pl-PL" sz="1600" dirty="0"/>
          </a:p>
          <a:p>
            <a:pPr marL="114300" indent="0" algn="just">
              <a:buNone/>
            </a:pPr>
            <a:r>
              <a:rPr lang="pl-PL" sz="1600" dirty="0"/>
              <a:t>                                                                                                                                zgoda właściwego organu na ściganie</a:t>
            </a:r>
          </a:p>
          <a:p>
            <a:pPr marL="114300" indent="0" algn="just">
              <a:buNone/>
            </a:pPr>
            <a:endParaRPr lang="pl-PL" sz="1600" dirty="0"/>
          </a:p>
          <a:p>
            <a:pPr marL="114300" indent="0" algn="just">
              <a:buNone/>
            </a:pPr>
            <a:r>
              <a:rPr lang="pl-PL" sz="1600" dirty="0"/>
              <a:t>                                                                                                                         wniesienie sprawy do właściwego miejscowo</a:t>
            </a:r>
          </a:p>
          <a:p>
            <a:pPr marL="114300" indent="0" algn="just">
              <a:buNone/>
            </a:pPr>
            <a:r>
              <a:rPr lang="pl-PL" sz="1600" dirty="0"/>
              <a:t>                                                                                                                                                sądu okręgowego</a:t>
            </a:r>
          </a:p>
          <a:p>
            <a:pPr marL="114300" indent="0" algn="ctr">
              <a:buNone/>
            </a:pPr>
            <a:endParaRPr lang="pl-PL" sz="1600" dirty="0"/>
          </a:p>
        </p:txBody>
      </p:sp>
      <p:sp>
        <p:nvSpPr>
          <p:cNvPr id="4" name="Strzałka: w dół 3">
            <a:extLst>
              <a:ext uri="{FF2B5EF4-FFF2-40B4-BE49-F238E27FC236}">
                <a16:creationId xmlns:a16="http://schemas.microsoft.com/office/drawing/2014/main" id="{42FFF2F8-40E8-4F92-9F21-EE35FF32C886}"/>
              </a:ext>
            </a:extLst>
          </p:cNvPr>
          <p:cNvSpPr/>
          <p:nvPr/>
        </p:nvSpPr>
        <p:spPr>
          <a:xfrm>
            <a:off x="6102039" y="2070340"/>
            <a:ext cx="45719" cy="172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6D38C00C-A758-4BA8-BF1A-9C42AE04868E}"/>
              </a:ext>
            </a:extLst>
          </p:cNvPr>
          <p:cNvCxnSpPr/>
          <p:nvPr/>
        </p:nvCxnSpPr>
        <p:spPr>
          <a:xfrm flipH="1">
            <a:off x="2599426" y="3485072"/>
            <a:ext cx="1483744" cy="166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E8156F24-CB05-451B-950D-B1A5FB358EAA}"/>
              </a:ext>
            </a:extLst>
          </p:cNvPr>
          <p:cNvCxnSpPr>
            <a:cxnSpLocks/>
          </p:cNvCxnSpPr>
          <p:nvPr/>
        </p:nvCxnSpPr>
        <p:spPr>
          <a:xfrm>
            <a:off x="8108832" y="3490823"/>
            <a:ext cx="1420483" cy="166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20885847-A1B3-485D-B9C2-51F024636D85}"/>
              </a:ext>
            </a:extLst>
          </p:cNvPr>
          <p:cNvSpPr/>
          <p:nvPr/>
        </p:nvSpPr>
        <p:spPr>
          <a:xfrm>
            <a:off x="9161253" y="4951562"/>
            <a:ext cx="45719" cy="1667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Strzałka: w dół 11">
            <a:extLst>
              <a:ext uri="{FF2B5EF4-FFF2-40B4-BE49-F238E27FC236}">
                <a16:creationId xmlns:a16="http://schemas.microsoft.com/office/drawing/2014/main" id="{65849BEA-0C66-4D97-850A-36BC1F19764A}"/>
              </a:ext>
            </a:extLst>
          </p:cNvPr>
          <p:cNvSpPr/>
          <p:nvPr/>
        </p:nvSpPr>
        <p:spPr>
          <a:xfrm>
            <a:off x="9206972" y="5566913"/>
            <a:ext cx="45719" cy="2185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16856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lgn="ctr">
              <a:buNone/>
            </a:pPr>
            <a:r>
              <a:rPr lang="pl-PL" sz="1600" dirty="0"/>
              <a:t>sąd okręgowy</a:t>
            </a:r>
          </a:p>
          <a:p>
            <a:pPr marL="114300" indent="0" algn="ctr">
              <a:buNone/>
            </a:pPr>
            <a:r>
              <a:rPr lang="pl-PL" sz="1600" dirty="0"/>
              <a:t>wysłuchuje osoby ściganej; w posiedzeniu mogą wziąć udział prokurator i obrońca</a:t>
            </a:r>
          </a:p>
          <a:p>
            <a:pPr marL="114300" indent="0" algn="ctr">
              <a:buNone/>
            </a:pPr>
            <a:r>
              <a:rPr lang="pl-PL" sz="1600" dirty="0"/>
              <a:t>sąd może przyjąć od osoby, której dotyczy ENA, oświadczenie o wyrażeniu zgody na przekazanie lub wyrażeniu zgody na niestosowanie zakazu ścigania za inne przestępstwa niż te, które stanowią podstawę przekazania na podstawie ENA – oświadczenie o wyrażeniu zgody nie może być cofnięte</a:t>
            </a:r>
          </a:p>
          <a:p>
            <a:pPr marL="114300" indent="0" algn="ctr">
              <a:buNone/>
            </a:pPr>
            <a:endParaRPr lang="pl-PL" sz="1600" dirty="0"/>
          </a:p>
          <a:p>
            <a:pPr marL="114300" indent="0" algn="ctr">
              <a:buNone/>
            </a:pPr>
            <a:r>
              <a:rPr lang="pl-PL" sz="1600" dirty="0"/>
              <a:t>sąd okręgowy wydaje postanowienie w sprawie przekazania</a:t>
            </a:r>
          </a:p>
          <a:p>
            <a:pPr marL="114300" indent="0" algn="ctr">
              <a:buNone/>
            </a:pPr>
            <a:r>
              <a:rPr lang="pl-PL" sz="1600" dirty="0"/>
              <a:t>na postanowienie sądu istnieje możliwość złożenia zażalenia</a:t>
            </a:r>
          </a:p>
        </p:txBody>
      </p:sp>
      <p:sp>
        <p:nvSpPr>
          <p:cNvPr id="4" name="Strzałka: w dół 3">
            <a:extLst>
              <a:ext uri="{FF2B5EF4-FFF2-40B4-BE49-F238E27FC236}">
                <a16:creationId xmlns:a16="http://schemas.microsoft.com/office/drawing/2014/main" id="{82F87192-D148-4D00-B75A-F3CDEDEAE63D}"/>
              </a:ext>
            </a:extLst>
          </p:cNvPr>
          <p:cNvSpPr/>
          <p:nvPr/>
        </p:nvSpPr>
        <p:spPr>
          <a:xfrm>
            <a:off x="6096000" y="3122762"/>
            <a:ext cx="45719"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06468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609600" y="1752601"/>
            <a:ext cx="10972800" cy="4631370"/>
          </a:xfrm>
        </p:spPr>
        <p:txBody>
          <a:bodyPr>
            <a:normAutofit lnSpcReduction="10000"/>
          </a:bodyPr>
          <a:lstStyle/>
          <a:p>
            <a:pPr marL="114300" indent="0">
              <a:buNone/>
            </a:pPr>
            <a:r>
              <a:rPr lang="pl-PL" sz="1600" dirty="0"/>
              <a:t>Obligatoryjne przesłanki odmowy wykonania ENA:</a:t>
            </a:r>
          </a:p>
          <a:p>
            <a:pPr algn="just">
              <a:buFont typeface="Wingdings" panose="05000000000000000000" pitchFamily="2" charset="2"/>
              <a:buChar char="Ø"/>
            </a:pPr>
            <a:r>
              <a:rPr lang="pl-PL" sz="1600" dirty="0"/>
              <a:t>przestępstwo, którego dotyczy ENA, w wypadku jurysdykcji sądów polskich, podlega darowaniu na mocy amnestii</a:t>
            </a:r>
          </a:p>
          <a:p>
            <a:pPr algn="just">
              <a:buFont typeface="Wingdings" panose="05000000000000000000" pitchFamily="2" charset="2"/>
              <a:buChar char="Ø"/>
            </a:pPr>
            <a:r>
              <a:rPr lang="pl-PL" sz="1600" dirty="0"/>
              <a:t>w stosunku do osoby ściganej zapadło w innym państwie prawomocne orzeczenie co do tych samych czynów oraz, w wypadku skazania za te same czyny, osoba ścigana odbywa karę lub ją odbyła albo kara nie może być wykonana według prawa państwa, w którym zapadł wyrok skazujący</a:t>
            </a:r>
          </a:p>
          <a:p>
            <a:pPr algn="just">
              <a:buFont typeface="Wingdings" panose="05000000000000000000" pitchFamily="2" charset="2"/>
              <a:buChar char="Ø"/>
            </a:pPr>
            <a:r>
              <a:rPr lang="pl-PL" sz="1600" dirty="0"/>
              <a:t>w stosunku do osoby ściganej zapadło prawomocne orzeczenie o przekazaniu do innego państwa członkowskiego UE</a:t>
            </a:r>
          </a:p>
          <a:p>
            <a:pPr algn="just">
              <a:buFont typeface="Wingdings" panose="05000000000000000000" pitchFamily="2" charset="2"/>
              <a:buChar char="Ø"/>
            </a:pPr>
            <a:r>
              <a:rPr lang="pl-PL" sz="1600" dirty="0"/>
              <a:t>osoba, której dotyczy ENA, z powodu wieku nie ponosi według prawa polskiego odpowiedzialności karnej za czyny będące podstawą wydania ENA</a:t>
            </a:r>
          </a:p>
          <a:p>
            <a:pPr marL="114300" indent="0" algn="just">
              <a:buNone/>
            </a:pPr>
            <a:r>
              <a:rPr lang="pl-PL" sz="1400" dirty="0"/>
              <a:t>*zgodnie z art. 10kk – odpowiedzialność karną ponoszą osoby, które popełniły czyn zabroniony po ukończeniu 17 lat oraz nieletni, którzy ukończyli 15 lat, jeżeli dopuścili się zamachu na życie Prezydenta RP, zabójstwa, ciężkiego uszczerbku na zdrowiu, zdarzenia zagrażającego życiu i zdrowiu wielu osób np. pożaru, zawalenia się budowli, porwania statku wodnego lub powietrznego, sprowadziły katastrofę w ruchu lądowym, wodnym lub powietrznym, dopuściły się gwałtu, czynnej napaści na funkcjonariusza publicznego, wzięcia zakładnika, kradzieży z użyciem przemocy </a:t>
            </a:r>
          </a:p>
          <a:p>
            <a:pPr algn="just">
              <a:buFont typeface="Wingdings" panose="05000000000000000000" pitchFamily="2" charset="2"/>
              <a:buChar char="Ø"/>
            </a:pPr>
            <a:r>
              <a:rPr lang="pl-PL" sz="1600" dirty="0"/>
              <a:t>naruszałoby to wolności i prawa człowieka i obywatela</a:t>
            </a:r>
          </a:p>
          <a:p>
            <a:pPr algn="just">
              <a:buFont typeface="Wingdings" panose="05000000000000000000" pitchFamily="2" charset="2"/>
              <a:buChar char="Ø"/>
            </a:pPr>
            <a:r>
              <a:rPr lang="pl-PL" sz="1600" dirty="0"/>
              <a:t>nakaz został wydany w związku z przestępstwem popełnionym bez użycia przemocy z przyczyn politycznych </a:t>
            </a:r>
          </a:p>
        </p:txBody>
      </p:sp>
    </p:spTree>
    <p:extLst>
      <p:ext uri="{BB962C8B-B14F-4D97-AF65-F5344CB8AC3E}">
        <p14:creationId xmlns:p14="http://schemas.microsoft.com/office/powerpoint/2010/main" val="612314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Wykonanie ENA przez RP wobec obywatela polskiego może nastąpić pod warunkiem, że czyn, którego dotyczy ENA:</a:t>
            </a:r>
          </a:p>
          <a:p>
            <a:pPr marL="457200" indent="-342900" algn="just">
              <a:buFont typeface="+mj-lt"/>
              <a:buAutoNum type="arabicPeriod"/>
            </a:pPr>
            <a:r>
              <a:rPr lang="pl-PL" sz="1600" dirty="0"/>
              <a:t>nie został popełniony na terytorium RP ani na polskim statku wodnym lub powietrznym, i</a:t>
            </a:r>
          </a:p>
          <a:p>
            <a:pPr marL="457200" indent="-342900" algn="just">
              <a:buFont typeface="+mj-lt"/>
              <a:buAutoNum type="arabicPeriod"/>
            </a:pPr>
            <a:r>
              <a:rPr lang="pl-PL" sz="1600" dirty="0"/>
              <a:t>stanowił przestępstwo według prawa polskiego lub stanowiłby przestępstwo według prawa polskiego w razie popełnienia na terytorium RP, zarówno w czasie jego popełnienia, jak i w chwili wpłynięcia ENA </a:t>
            </a:r>
          </a:p>
        </p:txBody>
      </p:sp>
    </p:spTree>
    <p:extLst>
      <p:ext uri="{BB962C8B-B14F-4D97-AF65-F5344CB8AC3E}">
        <p14:creationId xmlns:p14="http://schemas.microsoft.com/office/powerpoint/2010/main" val="414471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609600" y="1656273"/>
            <a:ext cx="10972800" cy="4986068"/>
          </a:xfrm>
        </p:spPr>
        <p:txBody>
          <a:bodyPr>
            <a:normAutofit lnSpcReduction="10000"/>
          </a:bodyPr>
          <a:lstStyle/>
          <a:p>
            <a:pPr marL="114300" indent="0">
              <a:buNone/>
            </a:pPr>
            <a:r>
              <a:rPr lang="pl-PL" sz="1600" dirty="0"/>
              <a:t>Fakultatywne przesłanki odmowy wykonania ENA:</a:t>
            </a:r>
          </a:p>
          <a:p>
            <a:pPr algn="just">
              <a:buFont typeface="Wingdings" panose="05000000000000000000" pitchFamily="2" charset="2"/>
              <a:buChar char="Ø"/>
            </a:pPr>
            <a:r>
              <a:rPr lang="pl-PL" sz="1600" dirty="0"/>
              <a:t>przestępstwo będące podstawą wydania nie stanowi przestępstwa według prawa polskiego lub jest zagrożone karą pozbawienia wolności poniżej 3 lat</a:t>
            </a:r>
          </a:p>
          <a:p>
            <a:pPr marL="114300" indent="0" algn="just">
              <a:buNone/>
            </a:pPr>
            <a:r>
              <a:rPr lang="pl-PL" sz="1400" dirty="0"/>
              <a:t>*zasady podwójnej karalności nie stosuje się w odniesieniu do osób niebędących obywatelami RP, jeżeli ENA dotyczy czynu zagrożonego w państwie jego wydania karą co najmniej 3 lat pozbawienia wolności albo czynu, za który może być orzeczony co najmniej w tym samym wymiarze inny środek polegający na pozbawieniu wolności, będącego np. przestępstwem: </a:t>
            </a:r>
          </a:p>
          <a:p>
            <a:pPr algn="just">
              <a:buFont typeface="Wingdings" panose="05000000000000000000" pitchFamily="2" charset="2"/>
              <a:buChar char="§"/>
            </a:pPr>
            <a:r>
              <a:rPr lang="pl-PL" sz="1400" dirty="0"/>
              <a:t>udziału w zorganizowanej grupie przestępczej albo związku mającym na celu popełnianie przestępstw</a:t>
            </a:r>
          </a:p>
          <a:p>
            <a:pPr algn="just">
              <a:buFont typeface="Wingdings" panose="05000000000000000000" pitchFamily="2" charset="2"/>
              <a:buChar char="§"/>
            </a:pPr>
            <a:r>
              <a:rPr lang="pl-PL" sz="1400" dirty="0"/>
              <a:t>o charakterze terrorystycznym</a:t>
            </a:r>
          </a:p>
          <a:p>
            <a:pPr algn="just">
              <a:buFont typeface="Wingdings" panose="05000000000000000000" pitchFamily="2" charset="2"/>
              <a:buChar char="§"/>
            </a:pPr>
            <a:r>
              <a:rPr lang="pl-PL" sz="1400" dirty="0"/>
              <a:t>handlu ludźmi </a:t>
            </a:r>
          </a:p>
          <a:p>
            <a:pPr algn="just">
              <a:buFont typeface="Wingdings" panose="05000000000000000000" pitchFamily="2" charset="2"/>
              <a:buChar char="§"/>
            </a:pPr>
            <a:r>
              <a:rPr lang="pl-PL" sz="1400" dirty="0"/>
              <a:t>pedofilii</a:t>
            </a:r>
          </a:p>
          <a:p>
            <a:pPr algn="just">
              <a:buFont typeface="Wingdings" panose="05000000000000000000" pitchFamily="2" charset="2"/>
              <a:buChar char="§"/>
            </a:pPr>
            <a:r>
              <a:rPr lang="pl-PL" sz="1400" dirty="0"/>
              <a:t>handlu narkotykami</a:t>
            </a:r>
          </a:p>
          <a:p>
            <a:pPr algn="just">
              <a:buFont typeface="Wingdings" panose="05000000000000000000" pitchFamily="2" charset="2"/>
              <a:buChar char="§"/>
            </a:pPr>
            <a:r>
              <a:rPr lang="pl-PL" sz="1400" dirty="0"/>
              <a:t>łapownictwa i płatnej protekcji</a:t>
            </a:r>
          </a:p>
          <a:p>
            <a:pPr algn="just">
              <a:buFont typeface="Wingdings" panose="05000000000000000000" pitchFamily="2" charset="2"/>
              <a:buChar char="§"/>
            </a:pPr>
            <a:r>
              <a:rPr lang="pl-PL" sz="1400" dirty="0"/>
              <a:t>oszustwa</a:t>
            </a:r>
          </a:p>
          <a:p>
            <a:pPr algn="just">
              <a:buFont typeface="Wingdings" panose="05000000000000000000" pitchFamily="2" charset="2"/>
              <a:buChar char="§"/>
            </a:pPr>
            <a:r>
              <a:rPr lang="pl-PL" sz="1400" dirty="0"/>
              <a:t>fałszowania pieniędzy</a:t>
            </a:r>
          </a:p>
          <a:p>
            <a:pPr algn="just">
              <a:buFont typeface="Wingdings" panose="05000000000000000000" pitchFamily="2" charset="2"/>
              <a:buChar char="§"/>
            </a:pPr>
            <a:r>
              <a:rPr lang="pl-PL" sz="1400" dirty="0"/>
              <a:t>zabójstwa</a:t>
            </a:r>
          </a:p>
          <a:p>
            <a:pPr algn="just">
              <a:buFont typeface="Wingdings" panose="05000000000000000000" pitchFamily="2" charset="2"/>
              <a:buChar char="§"/>
            </a:pPr>
            <a:r>
              <a:rPr lang="pl-PL" sz="1400" dirty="0"/>
              <a:t>sprzeniewierzenia cudzego mienia</a:t>
            </a:r>
          </a:p>
          <a:p>
            <a:pPr algn="just">
              <a:buFont typeface="Wingdings" panose="05000000000000000000" pitchFamily="2" charset="2"/>
              <a:buChar char="§"/>
            </a:pPr>
            <a:r>
              <a:rPr lang="pl-PL" sz="1400" dirty="0"/>
              <a:t>sabotażu</a:t>
            </a:r>
          </a:p>
          <a:p>
            <a:pPr algn="just">
              <a:buFont typeface="Wingdings" panose="05000000000000000000" pitchFamily="2" charset="2"/>
              <a:buChar char="§"/>
            </a:pPr>
            <a:r>
              <a:rPr lang="pl-PL" sz="1400" dirty="0"/>
              <a:t>porwania statku wodnego lub powietrznego</a:t>
            </a:r>
          </a:p>
          <a:p>
            <a:pPr algn="just">
              <a:buFont typeface="Wingdings" panose="05000000000000000000" pitchFamily="2" charset="2"/>
              <a:buChar char="§"/>
            </a:pPr>
            <a:r>
              <a:rPr lang="pl-PL" sz="1400" dirty="0"/>
              <a:t>podpalenia</a:t>
            </a:r>
          </a:p>
        </p:txBody>
      </p:sp>
    </p:spTree>
    <p:extLst>
      <p:ext uri="{BB962C8B-B14F-4D97-AF65-F5344CB8AC3E}">
        <p14:creationId xmlns:p14="http://schemas.microsoft.com/office/powerpoint/2010/main" val="37532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1863</Words>
  <Application>Microsoft Office PowerPoint</Application>
  <PresentationFormat>Panoramiczny</PresentationFormat>
  <Paragraphs>181</Paragraphs>
  <Slides>20</Slides>
  <Notes>4</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Aptos</vt:lpstr>
      <vt:lpstr>Arial</vt:lpstr>
      <vt:lpstr>Book Antiqua</vt:lpstr>
      <vt:lpstr>Century Gothic</vt:lpstr>
      <vt:lpstr>Wingdings</vt:lpstr>
      <vt:lpstr>Apteka</vt:lpstr>
      <vt:lpstr>Prawo międzynarodowe publiczne</vt:lpstr>
      <vt:lpstr>ekstradycja</vt:lpstr>
      <vt:lpstr>ekstradycja</vt:lpstr>
      <vt:lpstr>Europejski nakaz aresztowania</vt:lpstr>
      <vt:lpstr>Europejski nakaz aresztowania</vt:lpstr>
      <vt:lpstr>Europejski nakaz aresztowania</vt:lpstr>
      <vt:lpstr>Europejski nakaz aresztowania</vt:lpstr>
      <vt:lpstr>Europejski nakaz aresztowania</vt:lpstr>
      <vt:lpstr>Europejski nakaz aresztowania</vt:lpstr>
      <vt:lpstr>Europejski nakaz aresztowania</vt:lpstr>
      <vt:lpstr>Europejski nakaz aresztowania</vt:lpstr>
      <vt:lpstr>Ludność państwa opieka dyplomatyczna</vt:lpstr>
      <vt:lpstr>Ludność państwa opieka dyplomatyczna</vt:lpstr>
      <vt:lpstr>Ludność państwa opieka dyplomatyczna</vt:lpstr>
      <vt:lpstr>Ludność państwa opieka dyplomatyczna</vt:lpstr>
      <vt:lpstr>Ludność państwa opieka dyplomatyczna</vt:lpstr>
      <vt:lpstr>Ludność państwa opieka dyplomatyczna</vt:lpstr>
      <vt:lpstr>Prawo morza</vt:lpstr>
      <vt:lpstr>Prawo morza</vt:lpstr>
      <vt:lpstr>Prawo morza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2025-04-11T23:04:23Z</dcterms:created>
  <dcterms:modified xsi:type="dcterms:W3CDTF">2025-04-11T23:04:57Z</dcterms:modified>
</cp:coreProperties>
</file>