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53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54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5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6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58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9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39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49.xml.rels" ContentType="application/vnd.openxmlformats-package.relationships+xml"/>
  <Override PartName="/ppt/slideLayouts/_rels/slideLayout50.xml.rels" ContentType="application/vnd.openxmlformats-package.relationships+xml"/>
  <Override PartName="/ppt/slideLayouts/_rels/slideLayout51.xml.rels" ContentType="application/vnd.openxmlformats-package.relationships+xml"/>
  <Override PartName="/ppt/slideLayouts/_rels/slideLayout52.xml.rels" ContentType="application/vnd.openxmlformats-package.relationships+xml"/>
  <Override PartName="/ppt/slideLayouts/_rels/slideLayout60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20.xml" ContentType="application/vnd.openxmlformats-officedocument.presentationml.slide+xml"/>
  <Override PartName="/ppt/slides/slide4.xml" ContentType="application/vnd.openxmlformats-officedocument.presentationml.slide+xml"/>
  <Override PartName="/ppt/slides/slide21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_rels/slide53.xml.rels" ContentType="application/vnd.openxmlformats-package.relationships+xml"/>
  <Override PartName="/ppt/slides/_rels/slide9.xml.rels" ContentType="application/vnd.openxmlformats-package.relationships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38.xml.rels" ContentType="application/vnd.openxmlformats-package.relationships+xml"/>
  <Override PartName="/ppt/slides/_rels/slide4.xml.rels" ContentType="application/vnd.openxmlformats-package.relationships+xml"/>
  <Override PartName="/ppt/slides/_rels/slide39.xml.rels" ContentType="application/vnd.openxmlformats-package.relationships+xml"/>
  <Override PartName="/ppt/slides/_rels/slide5.xml.rels" ContentType="application/vnd.openxmlformats-package.relationships+xml"/>
  <Override PartName="/ppt/slides/_rels/slide50.xml.rels" ContentType="application/vnd.openxmlformats-package.relationships+xml"/>
  <Override PartName="/ppt/slides/_rels/slide6.xml.rels" ContentType="application/vnd.openxmlformats-package.relationships+xml"/>
  <Override PartName="/ppt/slides/_rels/slide51.xml.rels" ContentType="application/vnd.openxmlformats-package.relationships+xml"/>
  <Override PartName="/ppt/slides/_rels/slide7.xml.rels" ContentType="application/vnd.openxmlformats-package.relationships+xml"/>
  <Override PartName="/ppt/slides/_rels/slide52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24.xml.rels" ContentType="application/vnd.openxmlformats-package.relationships+xml"/>
  <Override PartName="/ppt/slides/_rels/slide25.xml.rels" ContentType="application/vnd.openxmlformats-package.relationships+xml"/>
  <Override PartName="/ppt/slides/_rels/slide26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slides/_rels/slide54.xml.rels" ContentType="application/vnd.openxmlformats-package.relationships+xml"/>
  <Override PartName="/ppt/slides/_rels/slide55.xml.rels" ContentType="application/vnd.openxmlformats-package.relationships+xml"/>
  <Override PartName="/ppt/slides/_rels/slide56.xml.rels" ContentType="application/vnd.openxmlformats-package.relationships+xml"/>
  <Override PartName="/ppt/slides/_rels/slide57.xml.rels" ContentType="application/vnd.openxmlformats-package.relationships+xml"/>
  <Override PartName="/ppt/slides/_rels/slide58.xml.rels" ContentType="application/vnd.openxmlformats-package.relationships+xml"/>
  <Override PartName="/ppt/slides/_rels/slide59.xml.rels" ContentType="application/vnd.openxmlformats-package.relationships+xml"/>
  <Override PartName="/ppt/slides/_rels/slide60.xml.rels" ContentType="application/vnd.openxmlformats-package.relationships+xml"/>
  <Override PartName="/ppt/slides/_rels/slide61.xml.rels" ContentType="application/vnd.openxmlformats-package.relationships+xml"/>
  <Override PartName="/ppt/slides/_rels/slide62.xml.rels" ContentType="application/vnd.openxmlformats-package.relationships+xml"/>
  <Override PartName="/ppt/slides/_rels/slide63.xml.rels" ContentType="application/vnd.openxmlformats-package.relationships+xml"/>
  <Override PartName="/ppt/slides/_rels/slide64.xml.rels" ContentType="application/vnd.openxmlformats-package.relationships+xml"/>
  <Override PartName="/ppt/slides/_rels/slide65.xml.rels" ContentType="application/vnd.openxmlformats-package.relationships+xml"/>
  <Override PartName="/ppt/slides/_rels/slide66.xml.rels" ContentType="application/vnd.openxmlformats-package.relationships+xml"/>
  <Override PartName="/ppt/media/image2.png" ContentType="image/png"/>
  <Override PartName="/ppt/media/image1.wmf" ContentType="image/x-wmf"/>
  <Override PartName="/ppt/media/image3.png" ContentType="image/png"/>
  <Override PartName="/ppt/media/image4.png" ContentType="image/png"/>
  <Override PartName="/ppt/media/image5.wmf" ContentType="image/x-wmf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  <p:sldMasterId id="2147483700" r:id="rId6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  <p:sldId id="315" r:id="rId66"/>
    <p:sldId id="316" r:id="rId67"/>
    <p:sldId id="317" r:id="rId68"/>
    <p:sldId id="318" r:id="rId69"/>
    <p:sldId id="319" r:id="rId70"/>
    <p:sldId id="320" r:id="rId71"/>
    <p:sldId id="321" r:id="rId72"/>
  </p:sldIdLst>
  <p:sldSz cx="9144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Relationship Id="rId41" Type="http://schemas.openxmlformats.org/officeDocument/2006/relationships/slide" Target="slides/slide35.xml"/><Relationship Id="rId42" Type="http://schemas.openxmlformats.org/officeDocument/2006/relationships/slide" Target="slides/slide36.xml"/><Relationship Id="rId43" Type="http://schemas.openxmlformats.org/officeDocument/2006/relationships/slide" Target="slides/slide37.xml"/><Relationship Id="rId44" Type="http://schemas.openxmlformats.org/officeDocument/2006/relationships/slide" Target="slides/slide38.xml"/><Relationship Id="rId45" Type="http://schemas.openxmlformats.org/officeDocument/2006/relationships/slide" Target="slides/slide39.xml"/><Relationship Id="rId46" Type="http://schemas.openxmlformats.org/officeDocument/2006/relationships/slide" Target="slides/slide40.xml"/><Relationship Id="rId47" Type="http://schemas.openxmlformats.org/officeDocument/2006/relationships/slide" Target="slides/slide41.xml"/><Relationship Id="rId48" Type="http://schemas.openxmlformats.org/officeDocument/2006/relationships/slide" Target="slides/slide42.xml"/><Relationship Id="rId49" Type="http://schemas.openxmlformats.org/officeDocument/2006/relationships/slide" Target="slides/slide43.xml"/><Relationship Id="rId50" Type="http://schemas.openxmlformats.org/officeDocument/2006/relationships/slide" Target="slides/slide44.xml"/><Relationship Id="rId51" Type="http://schemas.openxmlformats.org/officeDocument/2006/relationships/slide" Target="slides/slide45.xml"/><Relationship Id="rId52" Type="http://schemas.openxmlformats.org/officeDocument/2006/relationships/slide" Target="slides/slide46.xml"/><Relationship Id="rId53" Type="http://schemas.openxmlformats.org/officeDocument/2006/relationships/slide" Target="slides/slide47.xml"/><Relationship Id="rId54" Type="http://schemas.openxmlformats.org/officeDocument/2006/relationships/slide" Target="slides/slide48.xml"/><Relationship Id="rId55" Type="http://schemas.openxmlformats.org/officeDocument/2006/relationships/slide" Target="slides/slide49.xml"/><Relationship Id="rId56" Type="http://schemas.openxmlformats.org/officeDocument/2006/relationships/slide" Target="slides/slide50.xml"/><Relationship Id="rId57" Type="http://schemas.openxmlformats.org/officeDocument/2006/relationships/slide" Target="slides/slide51.xml"/><Relationship Id="rId58" Type="http://schemas.openxmlformats.org/officeDocument/2006/relationships/slide" Target="slides/slide52.xml"/><Relationship Id="rId59" Type="http://schemas.openxmlformats.org/officeDocument/2006/relationships/slide" Target="slides/slide53.xml"/><Relationship Id="rId60" Type="http://schemas.openxmlformats.org/officeDocument/2006/relationships/slide" Target="slides/slide54.xml"/><Relationship Id="rId61" Type="http://schemas.openxmlformats.org/officeDocument/2006/relationships/slide" Target="slides/slide55.xml"/><Relationship Id="rId62" Type="http://schemas.openxmlformats.org/officeDocument/2006/relationships/slide" Target="slides/slide56.xml"/><Relationship Id="rId63" Type="http://schemas.openxmlformats.org/officeDocument/2006/relationships/slide" Target="slides/slide57.xml"/><Relationship Id="rId64" Type="http://schemas.openxmlformats.org/officeDocument/2006/relationships/slide" Target="slides/slide58.xml"/><Relationship Id="rId65" Type="http://schemas.openxmlformats.org/officeDocument/2006/relationships/slide" Target="slides/slide59.xml"/><Relationship Id="rId66" Type="http://schemas.openxmlformats.org/officeDocument/2006/relationships/slide" Target="slides/slide60.xml"/><Relationship Id="rId67" Type="http://schemas.openxmlformats.org/officeDocument/2006/relationships/slide" Target="slides/slide61.xml"/><Relationship Id="rId68" Type="http://schemas.openxmlformats.org/officeDocument/2006/relationships/slide" Target="slides/slide62.xml"/><Relationship Id="rId69" Type="http://schemas.openxmlformats.org/officeDocument/2006/relationships/slide" Target="slides/slide63.xml"/><Relationship Id="rId70" Type="http://schemas.openxmlformats.org/officeDocument/2006/relationships/slide" Target="slides/slide64.xml"/><Relationship Id="rId71" Type="http://schemas.openxmlformats.org/officeDocument/2006/relationships/slide" Target="slides/slide65.xml"/><Relationship Id="rId72" Type="http://schemas.openxmlformats.org/officeDocument/2006/relationships/slide" Target="slides/slide66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5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1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4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8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9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1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5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6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1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2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l-PL" sz="3200" spc="-1" strike="noStrike">
              <a:latin typeface="Arial"/>
            </a:endParaRPr>
          </a:p>
        </p:txBody>
      </p:sp>
    </p:spTree>
  </p:cSld>
</p:sldLayout>
</file>

<file path=ppt/slideLayouts/slideLayout6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7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9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3" Type="http://schemas.openxmlformats.org/officeDocument/2006/relationships/slideLayout" Target="../slideLayouts/slideLayout50.xml"/><Relationship Id="rId4" Type="http://schemas.openxmlformats.org/officeDocument/2006/relationships/slideLayout" Target="../slideLayouts/slideLayout51.xml"/><Relationship Id="rId5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4.xml"/><Relationship Id="rId8" Type="http://schemas.openxmlformats.org/officeDocument/2006/relationships/slideLayout" Target="../slideLayouts/slideLayout55.xml"/><Relationship Id="rId9" Type="http://schemas.openxmlformats.org/officeDocument/2006/relationships/slideLayout" Target="../slideLayouts/slideLayout56.xml"/><Relationship Id="rId10" Type="http://schemas.openxmlformats.org/officeDocument/2006/relationships/slideLayout" Target="../slideLayouts/slideLayout57.xml"/><Relationship Id="rId11" Type="http://schemas.openxmlformats.org/officeDocument/2006/relationships/slideLayout" Target="../slideLayouts/slideLayout58.xml"/><Relationship Id="rId12" Type="http://schemas.openxmlformats.org/officeDocument/2006/relationships/slideLayout" Target="../slideLayouts/slideLayout59.xml"/><Relationship Id="rId13" Type="http://schemas.openxmlformats.org/officeDocument/2006/relationships/slideLayout" Target="../slideLayouts/slideLayout60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8880" cy="114228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tytułu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Kliknij, aby edytować format tekstu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Drugi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Trzeci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Czwarty poziom konspektu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Piąty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Szósty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</a:rPr>
              <a:t>Siódmy poziom konspektu</a:t>
            </a:r>
            <a:endParaRPr b="0" lang="pl-PL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image" Target="../media/image3.png"/><Relationship Id="rId3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7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7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1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image" Target="../media/image5.wmf"/><Relationship Id="rId2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6.xml.rels><?xml version="1.0" encoding="UTF-8"?>
<Relationships xmlns="http://schemas.openxmlformats.org/package/2006/relationships"><Relationship Id="rId1" Type="http://schemas.openxmlformats.org/officeDocument/2006/relationships/hyperlink" Target="http://www.kozminski.edu.pl/uploads/import/kozminski/pl/default_opisy/2989/15/1/elastycznosc_popytu_i_podazy.pptx" TargetMode="External"/><Relationship Id="rId2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CustomShape 1"/>
          <p:cNvSpPr/>
          <p:nvPr/>
        </p:nvSpPr>
        <p:spPr>
          <a:xfrm>
            <a:off x="685800" y="228600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popytu i podaży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191" name="CustomShape 2"/>
          <p:cNvSpPr/>
          <p:nvPr/>
        </p:nvSpPr>
        <p:spPr>
          <a:xfrm>
            <a:off x="1371600" y="3886200"/>
            <a:ext cx="6400080" cy="1751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fill="hold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2133720" y="2565000"/>
            <a:ext cx="4647600" cy="1511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Metoda punktowa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Epd = </a:t>
            </a:r>
            <a:r>
              <a:rPr b="1" i="1" lang="pl-PL" sz="3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ΔQd/Qd</a:t>
            </a:r>
            <a:r>
              <a:rPr b="1" i="1" lang="pl-PL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b="1" i="1" lang="pl-PL" sz="3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: Δp/p</a:t>
            </a:r>
            <a:r>
              <a:rPr b="1" i="1" lang="pl-PL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2752560" y="316692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  <p:timing>
    <p:tnLst>
      <p:par>
        <p:cTn id="25" dur="indefinite" restart="never" nodeType="tmRoot">
          <p:childTnLst>
            <p:seq>
              <p:cTn id="2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CustomShape 1"/>
          <p:cNvSpPr/>
          <p:nvPr/>
        </p:nvSpPr>
        <p:spPr>
          <a:xfrm>
            <a:off x="762120" y="1828800"/>
            <a:ext cx="7695360" cy="380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Ponieważ popyt jest na ogół ujemną funkcją ceny, zatem </a:t>
            </a: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cenowa popytu jest ujemna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, tj. Epd&lt; 0</a:t>
            </a:r>
            <a:endParaRPr b="0" lang="pl-PL" sz="3600" spc="-1" strike="noStrike">
              <a:latin typeface="Arial"/>
            </a:endParaRPr>
          </a:p>
          <a:p>
            <a:endParaRPr b="0" lang="pl-PL" sz="3600" spc="-1" strike="noStrike">
              <a:latin typeface="Arial"/>
            </a:endParaRPr>
          </a:p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Wynik elastyczności cenowej popytu będziemy jednak podawać w liczbie </a:t>
            </a: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bezwzględnej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!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27" dur="indefinite" restart="never" nodeType="tmRoot">
          <p:childTnLst>
            <p:seq>
              <p:cTn id="2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CustomShape 1"/>
          <p:cNvSpPr/>
          <p:nvPr/>
        </p:nvSpPr>
        <p:spPr>
          <a:xfrm>
            <a:off x="685800" y="609480"/>
            <a:ext cx="77716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Rodzaje popytu w E</a:t>
            </a: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pd</a:t>
            </a:r>
            <a:endParaRPr b="0" lang="pl-PL" sz="2400" spc="-1" strike="noStrike">
              <a:latin typeface="Arial"/>
            </a:endParaRPr>
          </a:p>
        </p:txBody>
      </p:sp>
      <p:sp>
        <p:nvSpPr>
          <p:cNvPr id="213" name="CustomShape 2"/>
          <p:cNvSpPr/>
          <p:nvPr/>
        </p:nvSpPr>
        <p:spPr>
          <a:xfrm>
            <a:off x="228600" y="1143000"/>
            <a:ext cx="8762400" cy="5485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Epd= 0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</a:t>
            </a:r>
            <a:r>
              <a:rPr b="1" lang="pl-PL" sz="2800" spc="-1" strike="noStrike">
                <a:solidFill>
                  <a:srgbClr val="0066ff"/>
                </a:solidFill>
                <a:latin typeface="Calibri"/>
                <a:ea typeface="DejaVu Sans"/>
              </a:rPr>
              <a:t>popyt sztywny</a:t>
            </a:r>
            <a:r>
              <a:rPr b="0" lang="pl-PL" sz="2800" spc="-1" strike="noStrike">
                <a:solidFill>
                  <a:srgbClr val="0066ff"/>
                </a:solidFill>
                <a:latin typeface="Calibri"/>
                <a:ea typeface="DejaVu Sans"/>
              </a:rPr>
              <a:t>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- elastyczność zerowa 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Epd&gt;-1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Epd&lt;1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popyt nieelastyczny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(względnie nieelast.)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niska Epd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(-1;0)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</a:t>
            </a:r>
            <a:r>
              <a:rPr b="1" lang="pl-PL" sz="1800" spc="-1" strike="noStrike">
                <a:solidFill>
                  <a:srgbClr val="073e87"/>
                </a:solidFill>
                <a:latin typeface="Calibri"/>
                <a:ea typeface="DejaVu Sans"/>
              </a:rPr>
              <a:t>Є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(0;1)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Epd=-1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Epd=1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popyt jednostkowy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(proporcjonalny)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równa jedności 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Epd&lt;-1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Epd&gt;1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popyt elastyczny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(względnie elastyczny)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wysoka Epd</a:t>
            </a:r>
            <a:r>
              <a:rPr b="0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(-∞;-1)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</a:t>
            </a:r>
            <a:r>
              <a:rPr b="1" lang="pl-PL" sz="1800" spc="-1" strike="noStrike">
                <a:solidFill>
                  <a:srgbClr val="073e87"/>
                </a:solidFill>
                <a:latin typeface="Calibri"/>
                <a:ea typeface="DejaVu Sans"/>
              </a:rPr>
              <a:t>Є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(1;</a:t>
            </a:r>
            <a:r>
              <a:rPr b="1" lang="pl-PL" sz="2800" spc="-1" strike="noStrike">
                <a:solidFill>
                  <a:srgbClr val="073e87"/>
                </a:solidFill>
                <a:latin typeface="Symbol"/>
                <a:ea typeface="DejaVu Sans"/>
              </a:rPr>
              <a:t>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)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Epd=-</a:t>
            </a:r>
            <a:r>
              <a:rPr b="0" lang="pl-PL" sz="2800" spc="-1" strike="noStrike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Epd=</a:t>
            </a:r>
            <a:r>
              <a:rPr b="1" lang="pl-PL" sz="2800" spc="-1" strike="noStrike">
                <a:solidFill>
                  <a:srgbClr val="073e87"/>
                </a:solidFill>
                <a:latin typeface="Symbol"/>
                <a:ea typeface="DejaVu Sans"/>
              </a:rPr>
              <a:t></a:t>
            </a:r>
            <a:r>
              <a:rPr b="0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 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popyt doskonale elastyczny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nieskończenie wielka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29" dur="indefinite" restart="never" nodeType="tmRoot">
          <p:childTnLst>
            <p:seq>
              <p:cTn id="3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838080" y="609480"/>
            <a:ext cx="7619400" cy="594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Epd=</a:t>
            </a:r>
            <a:r>
              <a:rPr b="1" lang="pl-PL" sz="3200" spc="-1" strike="noStrike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popyt doskonale elastyczny</a:t>
            </a:r>
            <a:endParaRPr b="0" lang="pl-PL" sz="32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zmiana wielkości popytu nie jest spowodowana zmianą ceny, gdyż cena jest stała; przykładem są dobra wyższego rzędu 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32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32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              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32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15" name="Line 2"/>
          <p:cNvSpPr/>
          <p:nvPr/>
        </p:nvSpPr>
        <p:spPr>
          <a:xfrm flipV="1">
            <a:off x="1600200" y="2590560"/>
            <a:ext cx="360" cy="335304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6" name="Line 3"/>
          <p:cNvSpPr/>
          <p:nvPr/>
        </p:nvSpPr>
        <p:spPr>
          <a:xfrm>
            <a:off x="1600200" y="5943600"/>
            <a:ext cx="54100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17" name="Line 4"/>
          <p:cNvSpPr/>
          <p:nvPr/>
        </p:nvSpPr>
        <p:spPr>
          <a:xfrm>
            <a:off x="1600200" y="4114800"/>
            <a:ext cx="4724280" cy="360"/>
          </a:xfrm>
          <a:prstGeom prst="line">
            <a:avLst/>
          </a:prstGeom>
          <a:ln w="28440">
            <a:solidFill>
              <a:schemeClr val="hlink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8" name="Line 5"/>
          <p:cNvSpPr/>
          <p:nvPr/>
        </p:nvSpPr>
        <p:spPr>
          <a:xfrm>
            <a:off x="3657600" y="4114800"/>
            <a:ext cx="360" cy="182880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19" name="Line 6"/>
          <p:cNvSpPr/>
          <p:nvPr/>
        </p:nvSpPr>
        <p:spPr>
          <a:xfrm>
            <a:off x="5105160" y="4114800"/>
            <a:ext cx="360" cy="182880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  <p:timing>
    <p:tnLst>
      <p:par>
        <p:cTn id="31" dur="indefinite" restart="never" nodeType="tmRoot">
          <p:childTnLst>
            <p:seq>
              <p:cTn id="3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CustomShape 1"/>
          <p:cNvSpPr/>
          <p:nvPr/>
        </p:nvSpPr>
        <p:spPr>
          <a:xfrm>
            <a:off x="228600" y="609480"/>
            <a:ext cx="853380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Edp&gt;1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popyt elastyczny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(względnie elast.) Edp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(1;</a:t>
            </a:r>
            <a:r>
              <a:rPr b="1" lang="pl-PL" sz="2800" spc="-1" strike="noStrike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)</a:t>
            </a:r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% zmiana wielkości popytu jest większa niż % zmiana ceny; przykładem są dobra wyższego rzędu; te, na które wydatki stanowią poważną część ogółu wydatków 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21" name="CustomShape 2"/>
          <p:cNvSpPr/>
          <p:nvPr/>
        </p:nvSpPr>
        <p:spPr>
          <a:xfrm>
            <a:off x="685800" y="2277000"/>
            <a:ext cx="7771680" cy="3818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9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1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                                     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                             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22" name="Line 3"/>
          <p:cNvSpPr/>
          <p:nvPr/>
        </p:nvSpPr>
        <p:spPr>
          <a:xfrm flipV="1">
            <a:off x="1295280" y="2209680"/>
            <a:ext cx="360" cy="335268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23" name="Line 4"/>
          <p:cNvSpPr/>
          <p:nvPr/>
        </p:nvSpPr>
        <p:spPr>
          <a:xfrm>
            <a:off x="1295280" y="5562360"/>
            <a:ext cx="67816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24" name="Line 5"/>
          <p:cNvSpPr/>
          <p:nvPr/>
        </p:nvSpPr>
        <p:spPr>
          <a:xfrm>
            <a:off x="1259280" y="3140640"/>
            <a:ext cx="213372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5" name="Line 6"/>
          <p:cNvSpPr/>
          <p:nvPr/>
        </p:nvSpPr>
        <p:spPr>
          <a:xfrm>
            <a:off x="1295280" y="3809880"/>
            <a:ext cx="586728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6" name="Line 7"/>
          <p:cNvSpPr/>
          <p:nvPr/>
        </p:nvSpPr>
        <p:spPr>
          <a:xfrm>
            <a:off x="7162560" y="3809880"/>
            <a:ext cx="360" cy="175248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27" name="Line 8"/>
          <p:cNvSpPr/>
          <p:nvPr/>
        </p:nvSpPr>
        <p:spPr>
          <a:xfrm>
            <a:off x="1259280" y="3140640"/>
            <a:ext cx="5904720" cy="64836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8" name="Line 9"/>
          <p:cNvSpPr/>
          <p:nvPr/>
        </p:nvSpPr>
        <p:spPr>
          <a:xfrm>
            <a:off x="3491640" y="3140640"/>
            <a:ext cx="360" cy="360"/>
          </a:xfrm>
          <a:prstGeom prst="line">
            <a:avLst/>
          </a:prstGeom>
          <a:ln>
            <a:solidFill>
              <a:srgbClr val="4a7ebb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Line 10"/>
          <p:cNvSpPr/>
          <p:nvPr/>
        </p:nvSpPr>
        <p:spPr>
          <a:xfrm>
            <a:off x="3393000" y="3141000"/>
            <a:ext cx="26640" cy="2448000"/>
          </a:xfrm>
          <a:prstGeom prst="line">
            <a:avLst/>
          </a:prstGeom>
          <a:ln>
            <a:solidFill>
              <a:srgbClr val="4a7ebb"/>
            </a:solidFill>
            <a:custDash>
              <a:ds d="500000" sp="400000"/>
            </a:custDash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</p:spTree>
  </p:cSld>
  <p:transition spd="med">
    <p:pull dir="r"/>
  </p:transition>
  <p:timing>
    <p:tnLst>
      <p:par>
        <p:cTn id="33" dur="indefinite" restart="never" nodeType="tmRoot">
          <p:childTnLst>
            <p:seq>
              <p:cTn id="3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Epd=1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popyt jednostkowy (proporcjonalny)</a:t>
            </a:r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% zmiana wielkości popytu jest doskonale równa % zmianie ceny; 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31" name="CustomShape 2"/>
          <p:cNvSpPr/>
          <p:nvPr/>
        </p:nvSpPr>
        <p:spPr>
          <a:xfrm>
            <a:off x="304920" y="2133720"/>
            <a:ext cx="8686080" cy="441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45˚ 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32" name="Line 3"/>
          <p:cNvSpPr/>
          <p:nvPr/>
        </p:nvSpPr>
        <p:spPr>
          <a:xfrm flipV="1">
            <a:off x="1066680" y="2286000"/>
            <a:ext cx="360" cy="365760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3" name="Line 4"/>
          <p:cNvSpPr/>
          <p:nvPr/>
        </p:nvSpPr>
        <p:spPr>
          <a:xfrm>
            <a:off x="1066680" y="5943600"/>
            <a:ext cx="556272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34" name="Line 5"/>
          <p:cNvSpPr/>
          <p:nvPr/>
        </p:nvSpPr>
        <p:spPr>
          <a:xfrm>
            <a:off x="1066680" y="3124080"/>
            <a:ext cx="4191120" cy="2819520"/>
          </a:xfrm>
          <a:prstGeom prst="line">
            <a:avLst/>
          </a:prstGeom>
          <a:ln w="38160">
            <a:solidFill>
              <a:schemeClr val="hlink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5" name="CustomShape 6"/>
          <p:cNvSpPr/>
          <p:nvPr/>
        </p:nvSpPr>
        <p:spPr>
          <a:xfrm flipH="1">
            <a:off x="3961800" y="5257800"/>
            <a:ext cx="304200" cy="68508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6" name="Line 7"/>
          <p:cNvSpPr/>
          <p:nvPr/>
        </p:nvSpPr>
        <p:spPr>
          <a:xfrm>
            <a:off x="1066680" y="4419360"/>
            <a:ext cx="190512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37" name="Line 8"/>
          <p:cNvSpPr/>
          <p:nvPr/>
        </p:nvSpPr>
        <p:spPr>
          <a:xfrm>
            <a:off x="2971800" y="4419360"/>
            <a:ext cx="360" cy="152424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  <p:timing>
    <p:tnLst>
      <p:par>
        <p:cTn id="35" dur="indefinite" restart="never" nodeType="tmRoot">
          <p:childTnLst>
            <p:seq>
              <p:cTn id="3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CustomShape 1"/>
          <p:cNvSpPr/>
          <p:nvPr/>
        </p:nvSpPr>
        <p:spPr>
          <a:xfrm>
            <a:off x="228600" y="0"/>
            <a:ext cx="8914680" cy="266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Epd&lt;1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popyt nieelastyczny (względnie nieelast.)Epd</a:t>
            </a:r>
            <a:r>
              <a:rPr b="1" lang="pl-PL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Є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(0;1)</a:t>
            </a:r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% zmiana wielkości popytu jest mniejsza od % zmiany ceny; przykładem są dobra pierwszej potrzeby, przede wszystkim żywność oraz produkty, na które wydatki stanowią niewielką część ogółu wydatków</a:t>
            </a:r>
            <a:r>
              <a:rPr b="1" lang="pl-PL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239" name="CustomShape 2"/>
          <p:cNvSpPr/>
          <p:nvPr/>
        </p:nvSpPr>
        <p:spPr>
          <a:xfrm>
            <a:off x="304920" y="2438280"/>
            <a:ext cx="815256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4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4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</a:t>
            </a:r>
            <a:r>
              <a:rPr b="1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</a:t>
            </a:r>
            <a:endParaRPr b="0" lang="pl-PL" sz="24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</a:t>
            </a: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4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 Q</a:t>
            </a:r>
            <a:r>
              <a:rPr b="0" lang="pl-PL" sz="24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                                            </a:t>
            </a:r>
            <a:r>
              <a:rPr b="0" lang="pl-PL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b="0" lang="pl-PL" sz="2400" spc="-1" strike="noStrike">
              <a:latin typeface="Arial"/>
            </a:endParaRPr>
          </a:p>
        </p:txBody>
      </p:sp>
      <p:sp>
        <p:nvSpPr>
          <p:cNvPr id="240" name="Line 3"/>
          <p:cNvSpPr/>
          <p:nvPr/>
        </p:nvSpPr>
        <p:spPr>
          <a:xfrm flipV="1">
            <a:off x="990360" y="2666880"/>
            <a:ext cx="360" cy="327672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41" name="Line 4"/>
          <p:cNvSpPr/>
          <p:nvPr/>
        </p:nvSpPr>
        <p:spPr>
          <a:xfrm>
            <a:off x="990360" y="5943600"/>
            <a:ext cx="426744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42" name="Line 5"/>
          <p:cNvSpPr/>
          <p:nvPr/>
        </p:nvSpPr>
        <p:spPr>
          <a:xfrm>
            <a:off x="1752480" y="2666880"/>
            <a:ext cx="1371600" cy="3200400"/>
          </a:xfrm>
          <a:prstGeom prst="line">
            <a:avLst/>
          </a:prstGeom>
          <a:ln w="38160">
            <a:solidFill>
              <a:schemeClr val="hlink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3" name="Line 6"/>
          <p:cNvSpPr/>
          <p:nvPr/>
        </p:nvSpPr>
        <p:spPr>
          <a:xfrm>
            <a:off x="990360" y="3429000"/>
            <a:ext cx="114300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4" name="Line 7"/>
          <p:cNvSpPr/>
          <p:nvPr/>
        </p:nvSpPr>
        <p:spPr>
          <a:xfrm>
            <a:off x="990360" y="3962160"/>
            <a:ext cx="129564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5" name="Line 8"/>
          <p:cNvSpPr/>
          <p:nvPr/>
        </p:nvSpPr>
        <p:spPr>
          <a:xfrm>
            <a:off x="2057400" y="3429000"/>
            <a:ext cx="360" cy="251460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600000" sp="500000"/>
              <a:ds d="1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46" name="Line 9"/>
          <p:cNvSpPr/>
          <p:nvPr/>
        </p:nvSpPr>
        <p:spPr>
          <a:xfrm>
            <a:off x="2286000" y="3962160"/>
            <a:ext cx="360" cy="198144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  <p:timing>
    <p:tnLst>
      <p:par>
        <p:cTn id="37" dur="indefinite" restart="never" nodeType="tmRoot">
          <p:childTnLst>
            <p:seq>
              <p:cTn id="3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>
            <a:off x="228600" y="152280"/>
            <a:ext cx="8762400" cy="205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Epd= 0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popyt sztywny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Zmiana ceny nie wywołuje żadnych zmian w wielkości popytu; przykładem są dobra o fundamentalnym znaczeniu dla człowieka, np. leki, używki, podstawowa żywność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48" name="CustomShape 2"/>
          <p:cNvSpPr/>
          <p:nvPr/>
        </p:nvSpPr>
        <p:spPr>
          <a:xfrm>
            <a:off x="304920" y="1981080"/>
            <a:ext cx="8609760" cy="4647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                     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D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249" name="Line 3"/>
          <p:cNvSpPr/>
          <p:nvPr/>
        </p:nvSpPr>
        <p:spPr>
          <a:xfrm flipV="1">
            <a:off x="838080" y="2209680"/>
            <a:ext cx="360" cy="396252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0" name="Line 4"/>
          <p:cNvSpPr/>
          <p:nvPr/>
        </p:nvSpPr>
        <p:spPr>
          <a:xfrm>
            <a:off x="838080" y="6172200"/>
            <a:ext cx="411480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251" name="Line 5"/>
          <p:cNvSpPr/>
          <p:nvPr/>
        </p:nvSpPr>
        <p:spPr>
          <a:xfrm>
            <a:off x="2361960" y="2286000"/>
            <a:ext cx="360" cy="3886200"/>
          </a:xfrm>
          <a:prstGeom prst="line">
            <a:avLst/>
          </a:prstGeom>
          <a:ln w="38160">
            <a:solidFill>
              <a:schemeClr val="hlink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2" name="Line 6"/>
          <p:cNvSpPr/>
          <p:nvPr/>
        </p:nvSpPr>
        <p:spPr>
          <a:xfrm>
            <a:off x="838080" y="3276360"/>
            <a:ext cx="152388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253" name="Line 7"/>
          <p:cNvSpPr/>
          <p:nvPr/>
        </p:nvSpPr>
        <p:spPr>
          <a:xfrm>
            <a:off x="838080" y="3809880"/>
            <a:ext cx="152388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  <p:timing>
    <p:tnLst>
      <p:par>
        <p:cTn id="39" dur="indefinite" restart="never" nodeType="tmRoot">
          <p:childTnLst>
            <p:seq>
              <p:cTn id="4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380880" y="1447920"/>
            <a:ext cx="7848000" cy="1980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W interpretacji elastyczności cenowej popytu należy pamiętać, że nie można mówić o elastyczności jedynie w odniesieniu do całej krzywej popytu.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723960" y="3733920"/>
            <a:ext cx="7695360" cy="2208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  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Tymczasem w większości przypadków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zmienia się wzdłuż danej krzywej popytu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41" dur="indefinite" restart="never" nodeType="tmRoot">
          <p:childTnLst>
            <p:seq>
              <p:cTn id="4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57" name="" descr=""/>
          <p:cNvPicPr/>
          <p:nvPr/>
        </p:nvPicPr>
        <p:blipFill>
          <a:blip r:embed="rId1"/>
          <a:stretch/>
        </p:blipFill>
        <p:spPr>
          <a:xfrm>
            <a:off x="1829520" y="1872000"/>
            <a:ext cx="5821200" cy="3312000"/>
          </a:xfrm>
          <a:prstGeom prst="rect">
            <a:avLst/>
          </a:prstGeom>
          <a:ln>
            <a:noFill/>
          </a:ln>
        </p:spPr>
      </p:pic>
      <p:pic>
        <p:nvPicPr>
          <p:cNvPr id="258" name="" descr=""/>
          <p:cNvPicPr/>
          <p:nvPr/>
        </p:nvPicPr>
        <p:blipFill>
          <a:blip r:embed="rId2"/>
          <a:stretch/>
        </p:blipFill>
        <p:spPr>
          <a:xfrm>
            <a:off x="2009520" y="2052000"/>
            <a:ext cx="5821200" cy="3312000"/>
          </a:xfrm>
          <a:prstGeom prst="rect">
            <a:avLst/>
          </a:prstGeom>
          <a:ln>
            <a:noFill/>
          </a:ln>
        </p:spPr>
      </p:pic>
    </p:spTree>
  </p:cSld>
  <p:transition spd="med">
    <p:pull dir="r"/>
  </p:transition>
  <p:timing>
    <p:tnLst>
      <p:par>
        <p:cTn id="43" dur="indefinite" restart="never" nodeType="tmRoot">
          <p:childTnLst>
            <p:seq>
              <p:cTn id="4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2743200" y="1981080"/>
            <a:ext cx="3961800" cy="990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</a:t>
            </a:r>
            <a:endParaRPr b="0" lang="pl-PL" sz="4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4400" spc="-1" strike="noStrike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1371600" y="2895480"/>
            <a:ext cx="7085880" cy="2039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oznacza intensywność (wielkość) reakcji jednej zmiennej (zależnej) na zmiany innej zmiennej (niezależnej)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9" dur="indefinite" restart="never" nodeType="tmRoot">
          <p:childTnLst>
            <p:seq>
              <p:cTn id="1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" descr=""/>
          <p:cNvPicPr/>
          <p:nvPr/>
        </p:nvPicPr>
        <p:blipFill>
          <a:blip r:embed="rId1"/>
          <a:stretch/>
        </p:blipFill>
        <p:spPr>
          <a:xfrm>
            <a:off x="55440" y="116280"/>
            <a:ext cx="8728560" cy="6676560"/>
          </a:xfrm>
          <a:prstGeom prst="rect">
            <a:avLst/>
          </a:prstGeom>
          <a:ln>
            <a:noFill/>
          </a:ln>
        </p:spPr>
      </p:pic>
    </p:spTree>
  </p:cSld>
  <p:transition spd="med">
    <p:pull dir="r"/>
  </p:transition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CustomShape 1"/>
          <p:cNvSpPr/>
          <p:nvPr/>
        </p:nvSpPr>
        <p:spPr>
          <a:xfrm>
            <a:off x="838080" y="3048120"/>
            <a:ext cx="7771680" cy="761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Determinanty cenowej elastyczności popytu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45" dur="indefinite" restart="never" nodeType="tmRoot">
          <p:childTnLst>
            <p:seq>
              <p:cTn id="4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CustomShape 1"/>
          <p:cNvSpPr/>
          <p:nvPr/>
        </p:nvSpPr>
        <p:spPr>
          <a:xfrm>
            <a:off x="380880" y="1447920"/>
            <a:ext cx="8381160" cy="3656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marL="838080" indent="-837360" algn="ctr">
              <a:lnSpc>
                <a:spcPct val="100000"/>
              </a:lnSpc>
              <a:buClr>
                <a:srgbClr val="000000"/>
              </a:buClr>
              <a:buFont typeface="StarSymbol"/>
              <a:buAutoNum type="arabicPeriod"/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Poziom ceny </a:t>
            </a:r>
            <a:endParaRPr b="0" lang="pl-PL" sz="3200" spc="-1" strike="noStrike">
              <a:latin typeface="Arial"/>
            </a:endParaRPr>
          </a:p>
          <a:p>
            <a:pPr marL="838080" indent="-837360"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Przy niskiej cenie określona zmiana ceny, np. podwyżka ceny o 5%, powoduje na ogół słabszą reakcję nabywców niż analogiczna podwyżka przy wysokiej już cenie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47" dur="indefinite" restart="never" nodeType="tmRoot">
          <p:childTnLst>
            <p:seq>
              <p:cTn id="4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CustomShape 1"/>
          <p:cNvSpPr/>
          <p:nvPr/>
        </p:nvSpPr>
        <p:spPr>
          <a:xfrm>
            <a:off x="685800" y="2057400"/>
            <a:ext cx="7771680" cy="1904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2. Wysokość dochodu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Ludzie ubożsi na ogół silniej reagują na zmiany ceny, zwłaszcza dóbr droższych.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49" dur="indefinite" restart="never" nodeType="tmRoot">
          <p:childTnLst>
            <p:seq>
              <p:cTn id="5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609480" y="1409760"/>
            <a:ext cx="7923960" cy="4037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3.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Dostępność substytutów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Dostępność bliskich substytutów zwiększa wrażliwość nabywców na podwyżkę ceny danego dobra; popyt zależy od substytutów-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im większa ilość substytutów, tym popyt jest bardziej elastyczny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-mamy większą możliwość wyboru, zamiany jednego dobra na inne .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51" dur="indefinite" restart="never" nodeType="tmRoot">
          <p:childTnLst>
            <p:seq>
              <p:cTn id="5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CustomShape 1"/>
          <p:cNvSpPr/>
          <p:nvPr/>
        </p:nvSpPr>
        <p:spPr>
          <a:xfrm>
            <a:off x="647640" y="2514600"/>
            <a:ext cx="7848000" cy="1828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4.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Gusty nabywców</a:t>
            </a:r>
            <a:endParaRPr b="0" lang="pl-PL" sz="3200" spc="-1" strike="noStrike">
              <a:latin typeface="Arial"/>
            </a:endParaRPr>
          </a:p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Przywiązanie do konsumpcji określonych dóbr zmniejsza reakcję na podwyżkę ceny. Chodzi tu o przywiązanie do marki czy konkretnego dobra.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CustomShape 1"/>
          <p:cNvSpPr/>
          <p:nvPr/>
        </p:nvSpPr>
        <p:spPr>
          <a:xfrm>
            <a:off x="647640" y="1676520"/>
            <a:ext cx="7848000" cy="251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5.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Rodzaj dobra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Popyt na dobra podstawowe jest mniej elastyczny na zmiany cen aniżeli popyt na dobro luksusowe.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CustomShape 1"/>
          <p:cNvSpPr/>
          <p:nvPr/>
        </p:nvSpPr>
        <p:spPr>
          <a:xfrm>
            <a:off x="685800" y="1600200"/>
            <a:ext cx="7771680" cy="2818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6.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Kategoria dobra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Popyt na owoce jest mniej elastyczny niż popyt na konkretny gatunek owoców, gdyż w obrębie szerszej grupy towarowej istnieją większe możliwości wyboru (substytucji).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CustomShape 1"/>
          <p:cNvSpPr/>
          <p:nvPr/>
        </p:nvSpPr>
        <p:spPr>
          <a:xfrm>
            <a:off x="228600" y="609480"/>
            <a:ext cx="8686080" cy="579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7.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Długość okresu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W dłuższym okresie reakcja popytu na zaistniałą zmianę ceny jest większa, niż w okresie krótkim (możliwość pełniejszego dostosowania się nabywców do zmienionej ceny - np. przez wykorzystanie substytutów); w krótkim okresie możliwości substytucji są ograniczone, czyli: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im dłuższy okres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bierzemy pod uwagę, tym pełniejsze jest dostosowanie i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tym większa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(bardziej ujemna)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, długość tego okresu zależy od rodzaju dobra .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CustomShape 1"/>
          <p:cNvSpPr/>
          <p:nvPr/>
        </p:nvSpPr>
        <p:spPr>
          <a:xfrm>
            <a:off x="685800" y="12193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Decyzje cenowe wobec elastyczności cenowej popytu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69" name="CustomShape 2"/>
          <p:cNvSpPr/>
          <p:nvPr/>
        </p:nvSpPr>
        <p:spPr>
          <a:xfrm>
            <a:off x="685800" y="3124080"/>
            <a:ext cx="7771680" cy="2666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 algn="just">
              <a:lnSpc>
                <a:spcPct val="9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Całkowite wydatki konsumentów </a:t>
            </a:r>
            <a:r>
              <a:rPr b="0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(TE)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muszą równać się całkowitym przychodom producentów </a:t>
            </a:r>
            <a:r>
              <a:rPr b="0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(TR)       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TR=P•Q</a:t>
            </a:r>
            <a:endParaRPr b="0" lang="pl-PL" sz="3200" spc="-1" strike="noStrike">
              <a:latin typeface="Arial"/>
            </a:endParaRPr>
          </a:p>
          <a:p>
            <a:pPr marL="343080" indent="-342360" algn="ctr">
              <a:lnSpc>
                <a:spcPct val="90000"/>
              </a:lnSpc>
            </a:pP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b="0" lang="pl-PL" sz="3200" spc="-1" strike="noStrike">
              <a:latin typeface="Arial"/>
            </a:endParaRPr>
          </a:p>
          <a:p>
            <a:pPr marL="343080" indent="-342360" algn="ctr">
              <a:lnSpc>
                <a:spcPct val="90000"/>
              </a:lnSpc>
            </a:pPr>
            <a:r>
              <a:rPr b="1" lang="pl-PL" sz="3200" spc="-1" strike="noStrike">
                <a:solidFill>
                  <a:srgbClr val="073e87"/>
                </a:solidFill>
                <a:latin typeface="Calibri"/>
                <a:ea typeface="DejaVu Sans"/>
              </a:rPr>
              <a:t>TE=TR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</a:pP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CustomShape 1"/>
          <p:cNvSpPr/>
          <p:nvPr/>
        </p:nvSpPr>
        <p:spPr>
          <a:xfrm>
            <a:off x="609480" y="28954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Wyróżniamy elastyczność popytu i podaży</a:t>
            </a:r>
            <a:endParaRPr b="0" lang="pl-PL" sz="44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11" dur="indefinite" restart="never" nodeType="tmRoot">
          <p:childTnLst>
            <p:seq>
              <p:cTn id="1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CustomShape 1"/>
          <p:cNvSpPr/>
          <p:nvPr/>
        </p:nvSpPr>
        <p:spPr>
          <a:xfrm>
            <a:off x="533520" y="609480"/>
            <a:ext cx="7923960" cy="4799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  <p:graphicFrame>
        <p:nvGraphicFramePr>
          <p:cNvPr id="271" name="Table 2"/>
          <p:cNvGraphicFramePr/>
          <p:nvPr/>
        </p:nvGraphicFramePr>
        <p:xfrm>
          <a:off x="457200" y="1765440"/>
          <a:ext cx="8229240" cy="332676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107720">
                <a:tc>
                  <a:tcPr marL="91440" marR="91440"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 ↑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(rośnie)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P↓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(maleje)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2808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110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Epd&gt;1 </a:t>
                      </a: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popyt elastyczny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TR=TE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↓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(maleje)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TR=TE ↑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(rośnie)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10844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Epd&lt;1 </a:t>
                      </a: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popyt nieelastyczny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2808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TR=TE ↑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(rośnie)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TR=TE ↓</a:t>
                      </a:r>
                      <a:r>
                        <a:rPr b="0" lang="pl-PL" sz="3200" spc="-1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(maleje) </a:t>
                      </a:r>
                      <a:endParaRPr b="0" lang="pl-PL" sz="3200" spc="-1" strike="noStrike"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2808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2808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</p:spTree>
  </p:cSld>
  <p:transition spd="med">
    <p:pull dir="r"/>
  </p:transition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CustomShape 1"/>
          <p:cNvSpPr/>
          <p:nvPr/>
        </p:nvSpPr>
        <p:spPr>
          <a:xfrm>
            <a:off x="685800" y="1066680"/>
            <a:ext cx="7771680" cy="1942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II.</a:t>
            </a:r>
            <a:endParaRPr b="0" lang="pl-PL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dochodowa popytu</a:t>
            </a:r>
            <a:endParaRPr b="0" lang="pl-PL" sz="5400" spc="-1" strike="noStrike">
              <a:latin typeface="Arial"/>
            </a:endParaRPr>
          </a:p>
        </p:txBody>
      </p:sp>
      <p:sp>
        <p:nvSpPr>
          <p:cNvPr id="273" name="CustomShape 2"/>
          <p:cNvSpPr/>
          <p:nvPr/>
        </p:nvSpPr>
        <p:spPr>
          <a:xfrm>
            <a:off x="343080" y="3809880"/>
            <a:ext cx="8457480" cy="15523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 intensywność reakcji konsumentów, przejawiająca się w skali zmiany popytu na zmiany dochodów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CustomShape 1"/>
          <p:cNvSpPr/>
          <p:nvPr/>
        </p:nvSpPr>
        <p:spPr>
          <a:xfrm>
            <a:off x="647640" y="1600200"/>
            <a:ext cx="784800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elastyczności lub nieelastyczności jest </a:t>
            </a:r>
            <a:endParaRPr b="0" lang="pl-PL" sz="3600" spc="-1" strike="noStrike">
              <a:latin typeface="Arial"/>
            </a:endParaRPr>
          </a:p>
          <a:p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dochodowej elastyczności popytu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b="0" lang="pl-PL" sz="3600" spc="-1" strike="noStrike">
              <a:latin typeface="Arial"/>
            </a:endParaRPr>
          </a:p>
          <a:p>
            <a:endParaRPr b="0" lang="pl-PL" sz="3600" spc="-1" strike="noStrike">
              <a:latin typeface="Arial"/>
            </a:endParaRPr>
          </a:p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popyt na dane dobro, przy wzroście (spadku) dochodu.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CustomShape 1"/>
          <p:cNvSpPr/>
          <p:nvPr/>
        </p:nvSpPr>
        <p:spPr>
          <a:xfrm>
            <a:off x="685800" y="182880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dochodowej elastyczności popytu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7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277" name="CustomShape 3"/>
          <p:cNvSpPr/>
          <p:nvPr/>
        </p:nvSpPr>
        <p:spPr>
          <a:xfrm>
            <a:off x="762120" y="3429000"/>
            <a:ext cx="7619400" cy="24458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(interpretacyjną)</a:t>
            </a:r>
            <a:endParaRPr b="0" lang="pl-PL" sz="3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TextShape 1"/>
          <p:cNvSpPr txBox="1"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Elastyczność dochodowa- metoda współczynnikowa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9" name="TextShape 2"/>
          <p:cNvSpPr txBox="1"/>
          <p:nvPr/>
        </p:nvSpPr>
        <p:spPr>
          <a:xfrm>
            <a:off x="457200" y="274680"/>
            <a:ext cx="8228880" cy="5314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i="1" lang="pl-PL" sz="4000" spc="-1" strike="noStrike">
                <a:latin typeface="Arial"/>
              </a:rPr>
              <a:t>Ed(i)=%</a:t>
            </a:r>
            <a:r>
              <a:rPr b="0" i="1" lang="pl-PL" sz="4000" spc="-1" strike="noStrike">
                <a:latin typeface="Times New Roman"/>
              </a:rPr>
              <a:t>Δq/%Δi</a:t>
            </a:r>
            <a:endParaRPr b="0" lang="pl-PL" sz="4000" spc="-1" strike="noStrike">
              <a:latin typeface="Arial"/>
            </a:endParaRPr>
          </a:p>
        </p:txBody>
      </p:sp>
    </p:spTree>
  </p:cSld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extShape 1"/>
          <p:cNvSpPr txBox="1"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</a:rPr>
              <a:t>Elastyczność dochodowa- metoda punktowa</a:t>
            </a:r>
            <a:endParaRPr b="0" lang="pl-PL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1" name="TextShape 2"/>
          <p:cNvSpPr txBox="1"/>
          <p:nvPr/>
        </p:nvSpPr>
        <p:spPr>
          <a:xfrm>
            <a:off x="457200" y="274680"/>
            <a:ext cx="8228880" cy="5530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i="1" lang="pl-PL" sz="4000" spc="-1" strike="noStrike">
                <a:latin typeface="Arial"/>
              </a:rPr>
              <a:t>Ed(i)=</a:t>
            </a:r>
            <a:r>
              <a:rPr b="0" i="1" lang="pl-PL" sz="4000" spc="-1" strike="noStrike">
                <a:latin typeface="Times New Roman"/>
              </a:rPr>
              <a:t>Δq/q</a:t>
            </a:r>
            <a:r>
              <a:rPr b="0" i="1" lang="pl-PL" sz="2000" spc="-1" strike="noStrike">
                <a:latin typeface="Times New Roman"/>
              </a:rPr>
              <a:t>1</a:t>
            </a:r>
            <a:r>
              <a:rPr b="0" i="1" lang="pl-PL" sz="4000" spc="-1" strike="noStrike">
                <a:latin typeface="Times New Roman"/>
              </a:rPr>
              <a:t> : Δi/i</a:t>
            </a:r>
            <a:r>
              <a:rPr b="0" i="1" lang="pl-PL" sz="2000" spc="-1" strike="noStrike">
                <a:latin typeface="Times New Roman"/>
              </a:rPr>
              <a:t>1</a:t>
            </a:r>
            <a:endParaRPr b="0" lang="pl-PL" sz="2000" spc="-1" strike="noStrike">
              <a:latin typeface="Arial"/>
            </a:endParaRPr>
          </a:p>
        </p:txBody>
      </p:sp>
    </p:spTree>
  </p:cSld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CustomShape 1"/>
          <p:cNvSpPr/>
          <p:nvPr/>
        </p:nvSpPr>
        <p:spPr>
          <a:xfrm>
            <a:off x="685800" y="26668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Ponieważ popyt jest na ogół dodatnią funkcją dochodu, zatem </a:t>
            </a: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dochodowa popytu jest dodatnia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, tj. Eyd&gt; 0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z małym wyjątkiem.</a:t>
            </a:r>
            <a:endParaRPr b="0" lang="pl-PL" sz="36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380880" y="228600"/>
            <a:ext cx="7771680" cy="685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Rodzaje dóbr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284" name="CustomShape 2"/>
          <p:cNvSpPr/>
          <p:nvPr/>
        </p:nvSpPr>
        <p:spPr>
          <a:xfrm>
            <a:off x="190440" y="914400"/>
            <a:ext cx="8762400" cy="594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 algn="just">
              <a:lnSpc>
                <a:spcPct val="9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Eyd&gt;1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dla dóbr normalnych wyższego rzędu (luksusowych); Procentowa zmiana popytu jest większa niż procentowa zmiana dochodu, np. dobra wyższego rzędu;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9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Eydє&lt;0;1&gt;</a:t>
            </a:r>
            <a:r>
              <a:rPr b="0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dla dóbr normalnych podstawowych; procentowa zmiana popytu jest mniejsza od procentowej zmiany dochodu, np. żywność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9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Eyd&lt;0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dla dóbr niższego rzędu (podrzędnych)</a:t>
            </a:r>
            <a:endParaRPr b="0" lang="pl-PL" sz="2800" spc="-1" strike="noStrike">
              <a:latin typeface="Arial"/>
            </a:endParaRPr>
          </a:p>
          <a:p>
            <a:pPr>
              <a:lnSpc>
                <a:spcPct val="90000"/>
              </a:lnSpc>
            </a:pPr>
            <a:endParaRPr b="0" lang="pl-PL" sz="28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CustomShape 1"/>
          <p:cNvSpPr/>
          <p:nvPr/>
        </p:nvSpPr>
        <p:spPr>
          <a:xfrm>
            <a:off x="647640" y="1295280"/>
            <a:ext cx="7848000" cy="21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III.</a:t>
            </a:r>
            <a:endParaRPr b="0" lang="pl-PL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mieszana/krzyżowa popytu</a:t>
            </a:r>
            <a:endParaRPr b="0" lang="pl-PL" sz="5400" spc="-1" strike="noStrike">
              <a:latin typeface="Arial"/>
            </a:endParaRPr>
          </a:p>
        </p:txBody>
      </p:sp>
      <p:sp>
        <p:nvSpPr>
          <p:cNvPr id="286" name="CustomShape 2"/>
          <p:cNvSpPr/>
          <p:nvPr/>
        </p:nvSpPr>
        <p:spPr>
          <a:xfrm>
            <a:off x="228600" y="3809880"/>
            <a:ext cx="8609760" cy="228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To intensywność reakcji konsumentów, przejawiająca się w skali zmiany popytu na jedno dobro (X) pod wpływem zmiany ceny drugiego dobra (Y)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685800" y="609480"/>
            <a:ext cx="7771680" cy="5104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elastyczności jest </a:t>
            </a:r>
            <a:endParaRPr b="0" lang="pl-PL" sz="3600" spc="-1" strike="noStrike">
              <a:latin typeface="Arial"/>
            </a:endParaRPr>
          </a:p>
          <a:p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krzyżowej/mieszanej elastyczności popytu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b="0" lang="pl-PL" sz="3600" spc="-1" strike="noStrike">
              <a:latin typeface="Arial"/>
            </a:endParaRPr>
          </a:p>
          <a:p>
            <a:endParaRPr b="0" lang="pl-PL" sz="3600" spc="-1" strike="noStrike">
              <a:latin typeface="Arial"/>
            </a:endParaRPr>
          </a:p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popyt na pewne dobro, przy wzroście (spadku) ceny innego dobra.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838080" y="28195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popytu</a:t>
            </a:r>
            <a:endParaRPr b="0" lang="pl-PL" sz="44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13" dur="indefinite" restart="never" nodeType="tmRoot">
          <p:childTnLst>
            <p:seq>
              <p:cTn id="1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CustomShape 1"/>
          <p:cNvSpPr/>
          <p:nvPr/>
        </p:nvSpPr>
        <p:spPr>
          <a:xfrm>
            <a:off x="647640" y="1523880"/>
            <a:ext cx="7848000" cy="167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krzyżowej/mieszanej elastyczności popytu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89" name="CustomShape 2"/>
          <p:cNvSpPr/>
          <p:nvPr/>
        </p:nvSpPr>
        <p:spPr>
          <a:xfrm>
            <a:off x="685800" y="3429000"/>
            <a:ext cx="7771680" cy="2056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(interpretacyjną)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CustomShape 1"/>
          <p:cNvSpPr/>
          <p:nvPr/>
        </p:nvSpPr>
        <p:spPr>
          <a:xfrm>
            <a:off x="395640" y="1845000"/>
            <a:ext cx="7989120" cy="1810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Metoda współczynnikowa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600" spc="-1" strike="noStrike">
              <a:latin typeface="Arial"/>
            </a:endParaRPr>
          </a:p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przedstawia </a:t>
            </a:r>
            <a:r>
              <a:rPr b="0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procentową zmianę popytu na jedno dobro do procentowej zmiany ceny drugiego dobra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291" name="CustomShape 2"/>
          <p:cNvSpPr/>
          <p:nvPr/>
        </p:nvSpPr>
        <p:spPr>
          <a:xfrm>
            <a:off x="1133280" y="4733280"/>
            <a:ext cx="6257520" cy="2241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 algn="ctr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i="1" lang="pl-PL" sz="4000" spc="-1" strike="noStrike">
                <a:solidFill>
                  <a:srgbClr val="000000"/>
                </a:solidFill>
                <a:latin typeface="Calibri"/>
                <a:ea typeface="DejaVu Sans"/>
              </a:rPr>
              <a:t>Eqx(py)= %</a:t>
            </a:r>
            <a:r>
              <a:rPr b="0" i="1" lang="pl-PL" sz="40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Δqx/%Δpy</a:t>
            </a:r>
            <a:endParaRPr b="0" lang="pl-PL" sz="4000" spc="-1" strike="noStrike">
              <a:latin typeface="Arial"/>
            </a:endParaRPr>
          </a:p>
        </p:txBody>
      </p:sp>
      <p:sp>
        <p:nvSpPr>
          <p:cNvPr id="292" name="CustomShape 3"/>
          <p:cNvSpPr/>
          <p:nvPr/>
        </p:nvSpPr>
        <p:spPr>
          <a:xfrm>
            <a:off x="3438360" y="316692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93" name="CustomShape 4"/>
          <p:cNvSpPr/>
          <p:nvPr/>
        </p:nvSpPr>
        <p:spPr>
          <a:xfrm>
            <a:off x="4648680" y="980640"/>
            <a:ext cx="380916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TextShape 1"/>
          <p:cNvSpPr txBox="1"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</a:rPr>
              <a:t>Metoda punktowa</a:t>
            </a:r>
            <a:endParaRPr b="0" lang="pl-PL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5" name="TextShape 2"/>
          <p:cNvSpPr txBox="1"/>
          <p:nvPr/>
        </p:nvSpPr>
        <p:spPr>
          <a:xfrm>
            <a:off x="457200" y="274680"/>
            <a:ext cx="8228880" cy="502632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>
              <a:lnSpc>
                <a:spcPct val="100000"/>
              </a:lnSpc>
            </a:pPr>
            <a:r>
              <a:rPr b="0" lang="pl-PL" sz="4000" spc="-1" strike="noStrike">
                <a:latin typeface="Arial"/>
              </a:rPr>
              <a:t>Eqx(py)=</a:t>
            </a:r>
            <a:r>
              <a:rPr b="0" lang="pl-PL" sz="4000" spc="-1" strike="noStrike">
                <a:latin typeface="Times New Roman"/>
              </a:rPr>
              <a:t>Δqx/qx</a:t>
            </a:r>
            <a:r>
              <a:rPr b="0" lang="pl-PL" sz="1600" spc="-1" strike="noStrike">
                <a:latin typeface="Times New Roman"/>
              </a:rPr>
              <a:t>1</a:t>
            </a:r>
            <a:r>
              <a:rPr b="0" lang="pl-PL" sz="4000" spc="-1" strike="noStrike">
                <a:latin typeface="Times New Roman"/>
              </a:rPr>
              <a:t> : Δpy/py</a:t>
            </a:r>
            <a:r>
              <a:rPr b="0" lang="pl-PL" sz="1600" spc="-1" strike="noStrike">
                <a:latin typeface="Times New Roman"/>
              </a:rPr>
              <a:t>1</a:t>
            </a:r>
            <a:endParaRPr b="0" lang="pl-PL" sz="1600" spc="-1" strike="noStrike">
              <a:latin typeface="Arial"/>
            </a:endParaRPr>
          </a:p>
        </p:txBody>
      </p:sp>
    </p:spTree>
  </p:cSld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Rodzaje dóbr 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97" name="CustomShape 2"/>
          <p:cNvSpPr/>
          <p:nvPr/>
        </p:nvSpPr>
        <p:spPr>
          <a:xfrm>
            <a:off x="0" y="1981080"/>
            <a:ext cx="8991000" cy="4114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Dobra substytucyjne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, dotyczy substytutów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Exy&gt;0;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wzrost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ceny na jedno dobro powoduje wzrost popytu na</a:t>
            </a:r>
            <a:endParaRPr b="0" lang="pl-PL" sz="28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drugie dobro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Dobra komplementarne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, dotyczy dóbr komplementarnych,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</a:t>
            </a:r>
            <a:r>
              <a:rPr b="1" lang="pl-PL" sz="2800" spc="-1" strike="noStrike">
                <a:solidFill>
                  <a:srgbClr val="073e87"/>
                </a:solidFill>
                <a:latin typeface="Calibri"/>
                <a:ea typeface="DejaVu Sans"/>
              </a:rPr>
              <a:t>Exy&lt;0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;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wzrost ceny na jedno dobro wywołuje spadek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popytu na drugie dobro</a:t>
            </a:r>
            <a:endParaRPr b="0" lang="pl-PL" sz="28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CustomShape 1"/>
          <p:cNvSpPr/>
          <p:nvPr/>
        </p:nvSpPr>
        <p:spPr>
          <a:xfrm>
            <a:off x="685800" y="990720"/>
            <a:ext cx="7771680" cy="4342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Dla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dóbr substytucyjnych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elastyczność mieszana popytu jest dodatnia (wzrost ceny kawy pobudza popyt na herbatę).</a:t>
            </a:r>
            <a:endParaRPr b="0" lang="pl-PL" sz="3200" spc="-1" strike="noStrike">
              <a:latin typeface="Arial"/>
            </a:endParaRPr>
          </a:p>
          <a:p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Dla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dóbr komplementarnych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elastyczność mieszana popytu jest ujemna (wzrost ceny benzyny obniża popyt na samochody).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44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CustomShape 1"/>
          <p:cNvSpPr/>
          <p:nvPr/>
        </p:nvSpPr>
        <p:spPr>
          <a:xfrm>
            <a:off x="685800" y="28576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podaży - cenowa</a:t>
            </a:r>
            <a:endParaRPr b="0" lang="pl-PL" sz="44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CustomShape 1"/>
          <p:cNvSpPr/>
          <p:nvPr/>
        </p:nvSpPr>
        <p:spPr>
          <a:xfrm>
            <a:off x="609480" y="609480"/>
            <a:ext cx="7848000" cy="167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Cenowa elastyczność podaży</a:t>
            </a:r>
            <a:endParaRPr b="0" lang="pl-PL" sz="5400" spc="-1" strike="noStrike">
              <a:latin typeface="Arial"/>
            </a:endParaRPr>
          </a:p>
        </p:txBody>
      </p:sp>
      <p:sp>
        <p:nvSpPr>
          <p:cNvPr id="301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302" name="CustomShape 3"/>
          <p:cNvSpPr/>
          <p:nvPr/>
        </p:nvSpPr>
        <p:spPr>
          <a:xfrm>
            <a:off x="533520" y="2895480"/>
            <a:ext cx="8305200" cy="2039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 intensywność reakcji sprzedawców (producentów), przejawiająca się w skali zmiany poziomu sprzedaży (produkcji) towarów lub usług na zmiany ceny.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CustomShape 1"/>
          <p:cNvSpPr/>
          <p:nvPr/>
        </p:nvSpPr>
        <p:spPr>
          <a:xfrm>
            <a:off x="609480" y="609480"/>
            <a:ext cx="7848000" cy="5257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reakcji producentów na zmianę ceny produktu jest </a:t>
            </a:r>
            <a:endParaRPr b="0" lang="pl-PL" sz="3600" spc="-1" strike="noStrike">
              <a:latin typeface="Arial"/>
            </a:endParaRPr>
          </a:p>
          <a:p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cenowej elastyczności podaży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b="0" lang="pl-PL" sz="3600" spc="-1" strike="noStrike">
              <a:latin typeface="Arial"/>
            </a:endParaRPr>
          </a:p>
          <a:p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wielkość podaży danego dobra, przy wzroście (spadku) jego ceny.</a:t>
            </a:r>
            <a:endParaRPr b="0" lang="pl-PL" sz="36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CustomShape 1"/>
          <p:cNvSpPr/>
          <p:nvPr/>
        </p:nvSpPr>
        <p:spPr>
          <a:xfrm>
            <a:off x="609480" y="990720"/>
            <a:ext cx="7923960" cy="1675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cenowej elastyczności podaży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305" name="CustomShape 2"/>
          <p:cNvSpPr/>
          <p:nvPr/>
        </p:nvSpPr>
        <p:spPr>
          <a:xfrm>
            <a:off x="457200" y="2637000"/>
            <a:ext cx="7858440" cy="3488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06" name="CustomShape 3"/>
          <p:cNvSpPr/>
          <p:nvPr/>
        </p:nvSpPr>
        <p:spPr>
          <a:xfrm>
            <a:off x="685800" y="3200400"/>
            <a:ext cx="7771680" cy="1958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(interpretacyjną)</a:t>
            </a:r>
            <a:endParaRPr b="0" lang="pl-PL" sz="3200" spc="-1" strike="noStrike">
              <a:latin typeface="Arial"/>
            </a:endParaRPr>
          </a:p>
          <a:p>
            <a:pPr marL="216000" indent="-215640">
              <a:lnSpc>
                <a:spcPct val="100000"/>
              </a:lnSpc>
              <a:buClr>
                <a:srgbClr val="000000"/>
              </a:buClr>
              <a:buFont typeface="Symbol"/>
              <a:buChar char="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b="1" i="1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CustomShape 1"/>
          <p:cNvSpPr/>
          <p:nvPr/>
        </p:nvSpPr>
        <p:spPr>
          <a:xfrm>
            <a:off x="684360" y="14842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Metoda współczynnikowa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przedstawia </a:t>
            </a:r>
            <a:r>
              <a:rPr b="0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procentową zmianę ilości (wielkości) podaży do procentowej zmiany ceny</a:t>
            </a:r>
            <a:endParaRPr b="0" lang="pl-PL" sz="3200" spc="-1" strike="noStrike">
              <a:latin typeface="Arial"/>
            </a:endParaRPr>
          </a:p>
        </p:txBody>
      </p:sp>
      <p:pic>
        <p:nvPicPr>
          <p:cNvPr id="308" name="Obraz 328" descr=""/>
          <p:cNvPicPr/>
          <p:nvPr/>
        </p:nvPicPr>
        <p:blipFill>
          <a:blip r:embed="rId1"/>
          <a:stretch/>
        </p:blipFill>
        <p:spPr>
          <a:xfrm>
            <a:off x="2692440" y="3645000"/>
            <a:ext cx="3657240" cy="1574280"/>
          </a:xfrm>
          <a:prstGeom prst="rect">
            <a:avLst/>
          </a:prstGeom>
          <a:ln>
            <a:noFill/>
          </a:ln>
        </p:spPr>
      </p:pic>
    </p:spTree>
  </p:cSld>
  <p:transition spd="med">
    <p:pull dir="r"/>
  </p:transition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CustomShape 1"/>
          <p:cNvSpPr/>
          <p:nvPr/>
        </p:nvSpPr>
        <p:spPr>
          <a:xfrm>
            <a:off x="533520" y="19051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 przypadku </a:t>
            </a:r>
            <a:r>
              <a:rPr b="1" i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popytu</a:t>
            </a: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rozpatruje się </a:t>
            </a:r>
            <a:r>
              <a:rPr b="1" i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wpływ cen i dochodów</a:t>
            </a: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na tę kategorię. Stąd wyróżniamy: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198" name="CustomShape 2"/>
          <p:cNvSpPr/>
          <p:nvPr/>
        </p:nvSpPr>
        <p:spPr>
          <a:xfrm>
            <a:off x="914400" y="3581280"/>
            <a:ext cx="7543080" cy="2513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cenową popytu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dochodową popytu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mieszaną (krzyżową) popytu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15" dur="indefinite" restart="never" nodeType="tmRoot">
          <p:childTnLst>
            <p:seq>
              <p:cTn id="16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CustomShape 1"/>
          <p:cNvSpPr/>
          <p:nvPr/>
        </p:nvSpPr>
        <p:spPr>
          <a:xfrm>
            <a:off x="251640" y="155664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Metoda punktowa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      </a:t>
            </a:r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Eps= </a:t>
            </a:r>
            <a:r>
              <a:rPr b="1" i="1" lang="pl-PL" sz="3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ΔQ/Q</a:t>
            </a:r>
            <a:r>
              <a:rPr b="1" i="1" lang="pl-PL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r>
              <a:rPr b="1" i="1" lang="pl-PL" sz="3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: Δp/p</a:t>
            </a:r>
            <a:r>
              <a:rPr b="1" i="1" lang="pl-PL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1</a:t>
            </a:r>
            <a:endParaRPr b="0" lang="pl-PL" sz="1600" spc="-1" strike="noStrike">
              <a:latin typeface="Arial"/>
            </a:endParaRPr>
          </a:p>
        </p:txBody>
      </p:sp>
      <p:sp>
        <p:nvSpPr>
          <p:cNvPr id="310" name="CustomShape 2"/>
          <p:cNvSpPr/>
          <p:nvPr/>
        </p:nvSpPr>
        <p:spPr>
          <a:xfrm>
            <a:off x="2776680" y="316224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CustomShape 1"/>
          <p:cNvSpPr/>
          <p:nvPr/>
        </p:nvSpPr>
        <p:spPr>
          <a:xfrm>
            <a:off x="685800" y="285768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Ponieważ podaż jest dodatnią funkcją ceny, zatem </a:t>
            </a:r>
            <a:r>
              <a:rPr b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cenowa podaży jest dodatnia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, tj. Eps&gt; 0.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Rodzaje podaży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313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314" name="CustomShape 3"/>
          <p:cNvSpPr/>
          <p:nvPr/>
        </p:nvSpPr>
        <p:spPr>
          <a:xfrm>
            <a:off x="0" y="1965240"/>
            <a:ext cx="8914680" cy="39294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Eps= 0</a:t>
            </a:r>
            <a:r>
              <a:rPr b="0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podaż sztywna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-elastyczność zerowa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Eps&lt;1</a:t>
            </a:r>
            <a:r>
              <a:rPr b="0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podaż nieelastyczna (względnie nieelast.)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elastyczność niska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Eps=1</a:t>
            </a:r>
            <a:r>
              <a:rPr b="0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podaż jednostkowa (proporcjonalna)-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elastycz-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ność równa jedności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Eps&gt;1</a:t>
            </a:r>
            <a:r>
              <a:rPr b="0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podaż elastyczna</a:t>
            </a:r>
            <a:r>
              <a:rPr b="0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(względnie elastyczna)-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elastycz-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ność wysoka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Eps=</a:t>
            </a:r>
            <a:r>
              <a:rPr b="1" lang="pl-PL" sz="2800" spc="-1" strike="noStrike">
                <a:solidFill>
                  <a:srgbClr val="073e87"/>
                </a:solidFill>
                <a:latin typeface="Symbol"/>
                <a:ea typeface="DejaVu Sans"/>
              </a:rPr>
              <a:t></a:t>
            </a:r>
            <a:r>
              <a:rPr b="0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73e87"/>
                </a:solidFill>
                <a:latin typeface="Times New Roman"/>
                <a:ea typeface="DejaVu Sans"/>
              </a:rPr>
              <a:t>podaż doskonale elastyczna</a:t>
            </a:r>
            <a:r>
              <a:rPr b="1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-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elastyczność</a:t>
            </a:r>
            <a:endParaRPr b="0" lang="pl-PL" sz="28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nieskończenie wielka</a:t>
            </a:r>
            <a:endParaRPr b="0" lang="pl-PL" sz="28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CustomShape 1"/>
          <p:cNvSpPr/>
          <p:nvPr/>
        </p:nvSpPr>
        <p:spPr>
          <a:xfrm>
            <a:off x="228600" y="228600"/>
            <a:ext cx="8686080" cy="64764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Podaż doskonale elastyczna Eps=  ∞ 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Eps=</a:t>
            </a:r>
            <a:r>
              <a:rPr b="1" lang="pl-PL" sz="2800" spc="-1" strike="noStrike">
                <a:solidFill>
                  <a:srgbClr val="000000"/>
                </a:solidFill>
                <a:latin typeface="Symbol"/>
                <a:ea typeface="DejaVu Sans"/>
              </a:rPr>
              <a:t>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podaż doskonale elastyczna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Zmiana wielkości podaży nie jest spowodowana zmianą ceny, gdyż cena jest stała; przykładem są dobra wyższego rzędu; przy tej cenie producenci są skłonni dostarczyć każdą ilość dobra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                                                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Q 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2800" spc="-1" strike="noStrike">
              <a:latin typeface="Arial"/>
            </a:endParaRPr>
          </a:p>
        </p:txBody>
      </p:sp>
      <p:sp>
        <p:nvSpPr>
          <p:cNvPr id="316" name="Line 2"/>
          <p:cNvSpPr/>
          <p:nvPr/>
        </p:nvSpPr>
        <p:spPr>
          <a:xfrm flipV="1">
            <a:off x="838080" y="2666880"/>
            <a:ext cx="360" cy="358128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7" name="Line 3"/>
          <p:cNvSpPr/>
          <p:nvPr/>
        </p:nvSpPr>
        <p:spPr>
          <a:xfrm>
            <a:off x="838080" y="6248160"/>
            <a:ext cx="67816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18" name="Line 4"/>
          <p:cNvSpPr/>
          <p:nvPr/>
        </p:nvSpPr>
        <p:spPr>
          <a:xfrm>
            <a:off x="838080" y="4572000"/>
            <a:ext cx="4191120" cy="36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19" name="Line 5"/>
          <p:cNvSpPr/>
          <p:nvPr/>
        </p:nvSpPr>
        <p:spPr>
          <a:xfrm>
            <a:off x="2590560" y="4572000"/>
            <a:ext cx="360" cy="16761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0" name="Line 6"/>
          <p:cNvSpPr/>
          <p:nvPr/>
        </p:nvSpPr>
        <p:spPr>
          <a:xfrm>
            <a:off x="4267080" y="4572000"/>
            <a:ext cx="360" cy="16761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CustomShape 1"/>
          <p:cNvSpPr/>
          <p:nvPr/>
        </p:nvSpPr>
        <p:spPr>
          <a:xfrm>
            <a:off x="380880" y="457200"/>
            <a:ext cx="8381160" cy="5637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Eps є(1;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∞)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podaż elastyczna (względnie elastyczna)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zmiana wielkości podaży jest większa niż % zmiana ceny; krzywa podaży przecina oś rzędnych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	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S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 </a:t>
            </a:r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322" name="Line 2"/>
          <p:cNvSpPr/>
          <p:nvPr/>
        </p:nvSpPr>
        <p:spPr>
          <a:xfrm flipV="1">
            <a:off x="914400" y="2286000"/>
            <a:ext cx="360" cy="335268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3" name="Line 3"/>
          <p:cNvSpPr/>
          <p:nvPr/>
        </p:nvSpPr>
        <p:spPr>
          <a:xfrm>
            <a:off x="914400" y="5638680"/>
            <a:ext cx="480060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24" name="Line 4"/>
          <p:cNvSpPr/>
          <p:nvPr/>
        </p:nvSpPr>
        <p:spPr>
          <a:xfrm flipV="1">
            <a:off x="827280" y="3284640"/>
            <a:ext cx="3276720" cy="137160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5" name="Line 5"/>
          <p:cNvSpPr/>
          <p:nvPr/>
        </p:nvSpPr>
        <p:spPr>
          <a:xfrm>
            <a:off x="914400" y="3657600"/>
            <a:ext cx="228600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6" name="Line 6"/>
          <p:cNvSpPr/>
          <p:nvPr/>
        </p:nvSpPr>
        <p:spPr>
          <a:xfrm>
            <a:off x="914400" y="3962160"/>
            <a:ext cx="152388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7" name="Line 7"/>
          <p:cNvSpPr/>
          <p:nvPr/>
        </p:nvSpPr>
        <p:spPr>
          <a:xfrm>
            <a:off x="2438280" y="3962160"/>
            <a:ext cx="360" cy="167652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28" name="Line 8"/>
          <p:cNvSpPr/>
          <p:nvPr/>
        </p:nvSpPr>
        <p:spPr>
          <a:xfrm>
            <a:off x="3124080" y="3657600"/>
            <a:ext cx="360" cy="198108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CustomShape 1"/>
          <p:cNvSpPr/>
          <p:nvPr/>
        </p:nvSpPr>
        <p:spPr>
          <a:xfrm>
            <a:off x="304920" y="609480"/>
            <a:ext cx="8533800" cy="579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Eps=1 podaż jednostkowa (proporcjonalna)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% zmiana wielkości podaży jest doskonale równa % zmianie ceny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                  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</a:t>
            </a:r>
            <a:endParaRPr b="0" lang="pl-PL" sz="2800" spc="-1" strike="noStrike">
              <a:latin typeface="Arial"/>
            </a:endParaRPr>
          </a:p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45˚ </a:t>
            </a:r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          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330" name="Line 2"/>
          <p:cNvSpPr/>
          <p:nvPr/>
        </p:nvSpPr>
        <p:spPr>
          <a:xfrm flipV="1">
            <a:off x="685800" y="2133360"/>
            <a:ext cx="360" cy="396252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1" name="Line 3"/>
          <p:cNvSpPr/>
          <p:nvPr/>
        </p:nvSpPr>
        <p:spPr>
          <a:xfrm>
            <a:off x="685800" y="6095880"/>
            <a:ext cx="480060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2" name="CustomShape 4"/>
          <p:cNvSpPr/>
          <p:nvPr/>
        </p:nvSpPr>
        <p:spPr>
          <a:xfrm>
            <a:off x="762120" y="5092560"/>
            <a:ext cx="1447200" cy="1004040"/>
          </a:xfrm>
          <a:custGeom>
            <a:avLst/>
            <a:gdLst/>
            <a:ahLst/>
            <a:rect l="l" t="t" r="r" b="b"/>
            <a:pathLst>
              <a:path w="21600" h="17811">
                <a:moveTo>
                  <a:pt x="12219" y="0"/>
                </a:moveTo>
                <a:cubicBezTo>
                  <a:pt x="18091" y="4028"/>
                  <a:pt x="21600" y="10690"/>
                  <a:pt x="21600" y="17811"/>
                </a:cubicBezTo>
                <a:moveTo>
                  <a:pt x="12219" y="0"/>
                </a:moveTo>
                <a:cubicBezTo>
                  <a:pt x="18091" y="4028"/>
                  <a:pt x="21600" y="10690"/>
                  <a:pt x="21600" y="17811"/>
                </a:cubicBezTo>
                <a:lnTo>
                  <a:pt x="0" y="17811"/>
                </a:lnTo>
                <a:close/>
              </a:path>
            </a:pathLst>
          </a:custGeom>
          <a:noFill/>
          <a:ln w="9360">
            <a:solidFill>
              <a:schemeClr val="tx1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33" name="Line 5"/>
          <p:cNvSpPr/>
          <p:nvPr/>
        </p:nvSpPr>
        <p:spPr>
          <a:xfrm flipV="1">
            <a:off x="685800" y="2361960"/>
            <a:ext cx="3276360" cy="373392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CustomShape 1"/>
          <p:cNvSpPr/>
          <p:nvPr/>
        </p:nvSpPr>
        <p:spPr>
          <a:xfrm>
            <a:off x="304920" y="380880"/>
            <a:ext cx="8609760" cy="6247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Eps є(0;1)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podaż nieelastyczna (względnie nieelast.)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% zmiana wielkości podaży jest mniejsza od % zmiany ceny; krzywa podaży przecina oś odciętych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 S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P2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                                 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Q1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Q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335" name="Line 2"/>
          <p:cNvSpPr/>
          <p:nvPr/>
        </p:nvSpPr>
        <p:spPr>
          <a:xfrm flipV="1">
            <a:off x="990360" y="1981080"/>
            <a:ext cx="360" cy="403848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6" name="Line 3"/>
          <p:cNvSpPr/>
          <p:nvPr/>
        </p:nvSpPr>
        <p:spPr>
          <a:xfrm>
            <a:off x="990360" y="6019560"/>
            <a:ext cx="579132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37" name="Line 4"/>
          <p:cNvSpPr/>
          <p:nvPr/>
        </p:nvSpPr>
        <p:spPr>
          <a:xfrm flipV="1">
            <a:off x="2438280" y="2286000"/>
            <a:ext cx="2514600" cy="373356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38" name="Line 5"/>
          <p:cNvSpPr/>
          <p:nvPr/>
        </p:nvSpPr>
        <p:spPr>
          <a:xfrm>
            <a:off x="990360" y="3657600"/>
            <a:ext cx="304812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39" name="Line 6"/>
          <p:cNvSpPr/>
          <p:nvPr/>
        </p:nvSpPr>
        <p:spPr>
          <a:xfrm>
            <a:off x="990360" y="4495680"/>
            <a:ext cx="251460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0" name="Line 7"/>
          <p:cNvSpPr/>
          <p:nvPr/>
        </p:nvSpPr>
        <p:spPr>
          <a:xfrm>
            <a:off x="3504960" y="4572000"/>
            <a:ext cx="360" cy="14475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1" name="Line 8"/>
          <p:cNvSpPr/>
          <p:nvPr/>
        </p:nvSpPr>
        <p:spPr>
          <a:xfrm>
            <a:off x="4038480" y="3657600"/>
            <a:ext cx="360" cy="23619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CustomShape 1"/>
          <p:cNvSpPr/>
          <p:nvPr/>
        </p:nvSpPr>
        <p:spPr>
          <a:xfrm>
            <a:off x="533520" y="609480"/>
            <a:ext cx="7923960" cy="5790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Eps=0 podaż sztywna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zmiana ceny nie wywołuje żadnych zmian w wielkości podaży</a:t>
            </a:r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                                  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S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b="1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1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P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2</a:t>
            </a:r>
            <a:endParaRPr b="0" lang="pl-PL" sz="2800" spc="-1" strike="noStrike">
              <a:latin typeface="Arial"/>
            </a:endParaRPr>
          </a:p>
          <a:p>
            <a:endParaRPr b="0" lang="pl-PL" sz="2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                                 </a:t>
            </a:r>
            <a:r>
              <a:rPr b="0" lang="pl-PL" sz="2800" spc="-1" strike="noStrike" baseline="-25000">
                <a:solidFill>
                  <a:srgbClr val="000000"/>
                </a:solidFill>
                <a:latin typeface="Calibri"/>
                <a:ea typeface="DejaVu Sans"/>
              </a:rPr>
              <a:t>Q1                                                   </a:t>
            </a:r>
            <a:r>
              <a:rPr b="0" lang="pl-PL" sz="2800" spc="-1" strike="noStrike">
                <a:solidFill>
                  <a:srgbClr val="000000"/>
                </a:solidFill>
                <a:latin typeface="Calibri"/>
                <a:ea typeface="DejaVu Sans"/>
              </a:rPr>
              <a:t>Q</a:t>
            </a:r>
            <a:endParaRPr b="0" lang="pl-PL" sz="2800" spc="-1" strike="noStrike">
              <a:latin typeface="Arial"/>
            </a:endParaRPr>
          </a:p>
        </p:txBody>
      </p:sp>
      <p:sp>
        <p:nvSpPr>
          <p:cNvPr id="343" name="Line 2"/>
          <p:cNvSpPr/>
          <p:nvPr/>
        </p:nvSpPr>
        <p:spPr>
          <a:xfrm flipV="1">
            <a:off x="1295280" y="2286000"/>
            <a:ext cx="360" cy="358128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4" name="Line 3"/>
          <p:cNvSpPr/>
          <p:nvPr/>
        </p:nvSpPr>
        <p:spPr>
          <a:xfrm>
            <a:off x="1295280" y="5867280"/>
            <a:ext cx="5638680" cy="360"/>
          </a:xfrm>
          <a:prstGeom prst="line">
            <a:avLst/>
          </a:prstGeom>
          <a:ln w="9360">
            <a:solidFill>
              <a:schemeClr val="tx1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45" name="Line 4"/>
          <p:cNvSpPr/>
          <p:nvPr/>
        </p:nvSpPr>
        <p:spPr>
          <a:xfrm flipV="1">
            <a:off x="3657600" y="2438280"/>
            <a:ext cx="360" cy="3429000"/>
          </a:xfrm>
          <a:prstGeom prst="line">
            <a:avLst/>
          </a:prstGeom>
          <a:ln w="38160">
            <a:solidFill>
              <a:schemeClr val="tx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6" name="Line 5"/>
          <p:cNvSpPr/>
          <p:nvPr/>
        </p:nvSpPr>
        <p:spPr>
          <a:xfrm>
            <a:off x="1295280" y="3886200"/>
            <a:ext cx="236232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347" name="Line 6"/>
          <p:cNvSpPr/>
          <p:nvPr/>
        </p:nvSpPr>
        <p:spPr>
          <a:xfrm>
            <a:off x="1295280" y="5181480"/>
            <a:ext cx="2362320" cy="360"/>
          </a:xfrm>
          <a:prstGeom prst="line">
            <a:avLst/>
          </a:prstGeom>
          <a:ln cap="rnd" w="9360">
            <a:solidFill>
              <a:schemeClr val="tx1"/>
            </a:solidFill>
            <a:custDash>
              <a:ds d="1300000" sp="500000"/>
            </a:custDash>
            <a:round/>
          </a:ln>
        </p:spPr>
        <p:style>
          <a:lnRef idx="0"/>
          <a:fillRef idx="0"/>
          <a:effectRef idx="0"/>
          <a:fontRef idx="minor"/>
        </p:style>
      </p:sp>
    </p:spTree>
  </p:cSld>
  <p:transition spd="med">
    <p:pull dir="r"/>
  </p:transition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CustomShape 1"/>
          <p:cNvSpPr/>
          <p:nvPr/>
        </p:nvSpPr>
        <p:spPr>
          <a:xfrm>
            <a:off x="457200" y="274680"/>
            <a:ext cx="82288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Determinanty cenowej elastyczności podaży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349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Czas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Okres ultrakrótki – podaż sztywna,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Okres krótki – podaż nieelastyczna,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-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Okres długi – podaż elastyczna</a:t>
            </a:r>
            <a:endParaRPr b="0" lang="pl-PL" sz="3200" spc="-1" strike="noStrike">
              <a:latin typeface="Arial"/>
            </a:endParaRPr>
          </a:p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Możliwość i koszt magazynowania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CustomShape 1"/>
          <p:cNvSpPr/>
          <p:nvPr/>
        </p:nvSpPr>
        <p:spPr>
          <a:xfrm>
            <a:off x="685800" y="1828800"/>
            <a:ext cx="7695720" cy="25894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Gdy krzywa podaży jest sztywna (niezależna od ceny): podaż doskonale nieelastyczna.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199"/>
              </a:spcBef>
            </a:pPr>
            <a:r>
              <a:rPr b="0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Gdy krzywa podaży jest wyjątkowo wrażliwa na cenę (konkurencja doskonała w długim okresie): podaż doskonale elastyczna.</a:t>
            </a:r>
            <a:endParaRPr b="0" lang="pl-PL" sz="2400" spc="-1" strike="noStrike">
              <a:latin typeface="Arial"/>
            </a:endParaRPr>
          </a:p>
        </p:txBody>
      </p:sp>
      <p:sp>
        <p:nvSpPr>
          <p:cNvPr id="351" name="CustomShape 2"/>
          <p:cNvSpPr/>
          <p:nvPr/>
        </p:nvSpPr>
        <p:spPr>
          <a:xfrm>
            <a:off x="3142440" y="485640"/>
            <a:ext cx="4417920" cy="821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Zmiany równowagi rynkowej.</a:t>
            </a:r>
            <a:endParaRPr b="0" lang="pl-PL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Przypadki szczególne</a:t>
            </a:r>
            <a:endParaRPr b="0" lang="pl-PL" sz="2400" spc="-1" strike="noStrike"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ustomShape 1"/>
          <p:cNvSpPr/>
          <p:nvPr/>
        </p:nvSpPr>
        <p:spPr>
          <a:xfrm>
            <a:off x="266760" y="990720"/>
            <a:ext cx="860976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I.</a:t>
            </a:r>
            <a:endParaRPr b="0" lang="pl-PL" sz="5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5400" spc="-1" strike="noStrike">
                <a:solidFill>
                  <a:srgbClr val="000000"/>
                </a:solidFill>
                <a:latin typeface="Calibri"/>
                <a:ea typeface="DejaVu Sans"/>
              </a:rPr>
              <a:t>Elastyczność cenowa popytu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00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201" name="CustomShape 3"/>
          <p:cNvSpPr/>
          <p:nvPr/>
        </p:nvSpPr>
        <p:spPr>
          <a:xfrm>
            <a:off x="838080" y="2925720"/>
            <a:ext cx="7619400" cy="20397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just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To intensywność reakcji konsumentów, przejawiająca się w skali zmiany poziomu zakupów na zmiany ceny.</a:t>
            </a:r>
            <a:endParaRPr b="0" lang="pl-PL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17" dur="indefinite" restart="never" nodeType="tmRoot">
          <p:childTnLst>
            <p:seq>
              <p:cTn id="18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CustomShape 1"/>
          <p:cNvSpPr/>
          <p:nvPr/>
        </p:nvSpPr>
        <p:spPr>
          <a:xfrm>
            <a:off x="1676880" y="457200"/>
            <a:ext cx="639612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Przypadek szczególny nr 1: sztywna podaż</a:t>
            </a:r>
            <a:endParaRPr b="0" lang="pl-PL" sz="2400" spc="-1" strike="noStrike">
              <a:latin typeface="Arial"/>
            </a:endParaRPr>
          </a:p>
        </p:txBody>
      </p:sp>
      <p:grpSp>
        <p:nvGrpSpPr>
          <p:cNvPr id="353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354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55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356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7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58" name="Line 7"/>
          <p:cNvSpPr/>
          <p:nvPr/>
        </p:nvSpPr>
        <p:spPr>
          <a:xfrm flipV="1">
            <a:off x="472428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59" name="CustomShape 8"/>
          <p:cNvSpPr/>
          <p:nvPr/>
        </p:nvSpPr>
        <p:spPr>
          <a:xfrm>
            <a:off x="4801680" y="137160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60" name="Line 9"/>
          <p:cNvSpPr/>
          <p:nvPr/>
        </p:nvSpPr>
        <p:spPr>
          <a:xfrm flipH="1">
            <a:off x="2590560" y="3657600"/>
            <a:ext cx="2133720" cy="36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61" name="CustomShape 10"/>
          <p:cNvSpPr/>
          <p:nvPr/>
        </p:nvSpPr>
        <p:spPr>
          <a:xfrm>
            <a:off x="4344480" y="5867280"/>
            <a:ext cx="77544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q*=c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62" name="CustomShape 11"/>
          <p:cNvSpPr/>
          <p:nvPr/>
        </p:nvSpPr>
        <p:spPr>
          <a:xfrm>
            <a:off x="2059200" y="3505320"/>
            <a:ext cx="43272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p*</a:t>
            </a:r>
            <a:endParaRPr b="0" lang="pl-PL" sz="1800" spc="-1" strike="noStrike">
              <a:latin typeface="Arial"/>
            </a:endParaRPr>
          </a:p>
        </p:txBody>
      </p:sp>
      <p:sp>
        <p:nvSpPr>
          <p:cNvPr id="363" name="CustomShape 12"/>
          <p:cNvSpPr/>
          <p:nvPr/>
        </p:nvSpPr>
        <p:spPr>
          <a:xfrm>
            <a:off x="6019920" y="1371600"/>
            <a:ext cx="2437920" cy="13100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  <a:ea typeface="DejaVu Sans"/>
              </a:rPr>
              <a:t>W równowadze Ilość jest określona przez podaż a cena przez popyt</a:t>
            </a:r>
            <a:endParaRPr b="0" lang="pl-PL" sz="2000" spc="-1" strike="noStrike">
              <a:latin typeface="Arial"/>
            </a:endParaRPr>
          </a:p>
        </p:txBody>
      </p:sp>
    </p:spTree>
  </p:cSld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CustomShape 1"/>
          <p:cNvSpPr/>
          <p:nvPr/>
        </p:nvSpPr>
        <p:spPr>
          <a:xfrm>
            <a:off x="1981080" y="409680"/>
            <a:ext cx="631152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Przypadek szczególny nr 1: wzrost popytu</a:t>
            </a:r>
            <a:endParaRPr b="0" lang="pl-PL" sz="2400" spc="-1" strike="noStrike">
              <a:latin typeface="Arial"/>
            </a:endParaRPr>
          </a:p>
        </p:txBody>
      </p:sp>
      <p:grpSp>
        <p:nvGrpSpPr>
          <p:cNvPr id="365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366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67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368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69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70" name="Line 7"/>
          <p:cNvSpPr/>
          <p:nvPr/>
        </p:nvSpPr>
        <p:spPr>
          <a:xfrm flipV="1">
            <a:off x="472428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71" name="CustomShape 8"/>
          <p:cNvSpPr/>
          <p:nvPr/>
        </p:nvSpPr>
        <p:spPr>
          <a:xfrm>
            <a:off x="4801680" y="137160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72" name="Line 9"/>
          <p:cNvSpPr/>
          <p:nvPr/>
        </p:nvSpPr>
        <p:spPr>
          <a:xfrm flipH="1">
            <a:off x="2590560" y="3657600"/>
            <a:ext cx="2133720" cy="36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grpSp>
        <p:nvGrpSpPr>
          <p:cNvPr id="373" name="Group 10"/>
          <p:cNvGrpSpPr/>
          <p:nvPr/>
        </p:nvGrpSpPr>
        <p:grpSpPr>
          <a:xfrm>
            <a:off x="3962160" y="1523880"/>
            <a:ext cx="2209680" cy="2895120"/>
            <a:chOff x="3962160" y="1523880"/>
            <a:chExt cx="2209680" cy="2895120"/>
          </a:xfrm>
        </p:grpSpPr>
        <p:sp>
          <p:nvSpPr>
            <p:cNvPr id="374" name="CustomShape 11"/>
            <p:cNvSpPr/>
            <p:nvPr/>
          </p:nvSpPr>
          <p:spPr>
            <a:xfrm>
              <a:off x="4197240" y="1930320"/>
              <a:ext cx="1974600" cy="2488680"/>
            </a:xfrm>
            <a:custGeom>
              <a:avLst/>
              <a:gdLst/>
              <a:ahLst/>
              <a:rect l="l" t="t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prstDash val="dash"/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75" name="CustomShape 12"/>
            <p:cNvSpPr/>
            <p:nvPr/>
          </p:nvSpPr>
          <p:spPr>
            <a:xfrm>
              <a:off x="3962160" y="1523880"/>
              <a:ext cx="430200" cy="39384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D’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376" name="Line 13"/>
          <p:cNvSpPr/>
          <p:nvPr/>
        </p:nvSpPr>
        <p:spPr>
          <a:xfrm flipH="1">
            <a:off x="2590560" y="2819160"/>
            <a:ext cx="2133720" cy="36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77" name="CustomShape 14"/>
          <p:cNvSpPr/>
          <p:nvPr/>
        </p:nvSpPr>
        <p:spPr>
          <a:xfrm>
            <a:off x="4344480" y="5867280"/>
            <a:ext cx="77544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q*=c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78" name="CustomShape 15"/>
          <p:cNvSpPr/>
          <p:nvPr/>
        </p:nvSpPr>
        <p:spPr>
          <a:xfrm>
            <a:off x="2058840" y="350532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379" name="CustomShape 16"/>
          <p:cNvSpPr/>
          <p:nvPr/>
        </p:nvSpPr>
        <p:spPr>
          <a:xfrm>
            <a:off x="2135160" y="266688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380" name="Line 17"/>
          <p:cNvSpPr/>
          <p:nvPr/>
        </p:nvSpPr>
        <p:spPr>
          <a:xfrm>
            <a:off x="3809880" y="2133360"/>
            <a:ext cx="380880" cy="360"/>
          </a:xfrm>
          <a:prstGeom prst="line">
            <a:avLst/>
          </a:prstGeom>
          <a:ln w="76320">
            <a:solidFill>
              <a:srgbClr val="33cc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CustomShape 1"/>
          <p:cNvSpPr/>
          <p:nvPr/>
        </p:nvSpPr>
        <p:spPr>
          <a:xfrm>
            <a:off x="2057760" y="409680"/>
            <a:ext cx="634572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Przypadek szczególny nr 1: wzrost podaży</a:t>
            </a:r>
            <a:endParaRPr b="0" lang="pl-PL" sz="2400" spc="-1" strike="noStrike">
              <a:latin typeface="Arial"/>
            </a:endParaRPr>
          </a:p>
        </p:txBody>
      </p:sp>
      <p:grpSp>
        <p:nvGrpSpPr>
          <p:cNvPr id="382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383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384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385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86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387" name="Line 7"/>
          <p:cNvSpPr/>
          <p:nvPr/>
        </p:nvSpPr>
        <p:spPr>
          <a:xfrm flipV="1">
            <a:off x="472428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88" name="CustomShape 8"/>
          <p:cNvSpPr/>
          <p:nvPr/>
        </p:nvSpPr>
        <p:spPr>
          <a:xfrm>
            <a:off x="4725360" y="137160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89" name="Line 9"/>
          <p:cNvSpPr/>
          <p:nvPr/>
        </p:nvSpPr>
        <p:spPr>
          <a:xfrm flipH="1">
            <a:off x="2590560" y="3657600"/>
            <a:ext cx="2133720" cy="36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90" name="Line 10"/>
          <p:cNvSpPr/>
          <p:nvPr/>
        </p:nvSpPr>
        <p:spPr>
          <a:xfrm flipV="1">
            <a:off x="5257800" y="1676160"/>
            <a:ext cx="360" cy="411480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91" name="CustomShape 11"/>
          <p:cNvSpPr/>
          <p:nvPr/>
        </p:nvSpPr>
        <p:spPr>
          <a:xfrm>
            <a:off x="5334840" y="1371600"/>
            <a:ext cx="38520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S’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392" name="Line 12"/>
          <p:cNvSpPr/>
          <p:nvPr/>
        </p:nvSpPr>
        <p:spPr>
          <a:xfrm flipH="1">
            <a:off x="2590560" y="4190760"/>
            <a:ext cx="2667240" cy="36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93" name="CustomShape 13"/>
          <p:cNvSpPr/>
          <p:nvPr/>
        </p:nvSpPr>
        <p:spPr>
          <a:xfrm>
            <a:off x="4421520" y="586728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394" name="CustomShape 14"/>
          <p:cNvSpPr/>
          <p:nvPr/>
        </p:nvSpPr>
        <p:spPr>
          <a:xfrm>
            <a:off x="5031000" y="586728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395" name="CustomShape 15"/>
          <p:cNvSpPr/>
          <p:nvPr/>
        </p:nvSpPr>
        <p:spPr>
          <a:xfrm>
            <a:off x="2058840" y="350532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396" name="CustomShape 16"/>
          <p:cNvSpPr/>
          <p:nvPr/>
        </p:nvSpPr>
        <p:spPr>
          <a:xfrm>
            <a:off x="2058840" y="403848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397" name="Line 17"/>
          <p:cNvSpPr/>
          <p:nvPr/>
        </p:nvSpPr>
        <p:spPr>
          <a:xfrm>
            <a:off x="4800600" y="1981080"/>
            <a:ext cx="380880" cy="360"/>
          </a:xfrm>
          <a:prstGeom prst="line">
            <a:avLst/>
          </a:prstGeom>
          <a:ln w="76320">
            <a:solidFill>
              <a:srgbClr val="33cc33"/>
            </a:solidFill>
            <a:round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</p:spTree>
  </p:cSld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CustomShape 1"/>
          <p:cNvSpPr/>
          <p:nvPr/>
        </p:nvSpPr>
        <p:spPr>
          <a:xfrm>
            <a:off x="2440080" y="409680"/>
            <a:ext cx="4277520" cy="821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Przypadek szczególny nr 2: </a:t>
            </a:r>
            <a:endParaRPr b="0" lang="pl-PL" sz="24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podaż doskonale elastyczna</a:t>
            </a:r>
            <a:endParaRPr b="0" lang="pl-PL" sz="2400" spc="-1" strike="noStrike">
              <a:latin typeface="Arial"/>
            </a:endParaRPr>
          </a:p>
        </p:txBody>
      </p:sp>
      <p:grpSp>
        <p:nvGrpSpPr>
          <p:cNvPr id="399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400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01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402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03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04" name="CustomShape 7"/>
          <p:cNvSpPr/>
          <p:nvPr/>
        </p:nvSpPr>
        <p:spPr>
          <a:xfrm>
            <a:off x="6782760" y="327672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05" name="CustomShape 8"/>
          <p:cNvSpPr/>
          <p:nvPr/>
        </p:nvSpPr>
        <p:spPr>
          <a:xfrm>
            <a:off x="4573440" y="5791320"/>
            <a:ext cx="41580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*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06" name="CustomShape 9"/>
          <p:cNvSpPr/>
          <p:nvPr/>
        </p:nvSpPr>
        <p:spPr>
          <a:xfrm>
            <a:off x="2058480" y="3505320"/>
            <a:ext cx="39888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*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07" name="Line 10"/>
          <p:cNvSpPr/>
          <p:nvPr/>
        </p:nvSpPr>
        <p:spPr>
          <a:xfrm>
            <a:off x="2590560" y="373356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8" name="Line 11"/>
          <p:cNvSpPr/>
          <p:nvPr/>
        </p:nvSpPr>
        <p:spPr>
          <a:xfrm>
            <a:off x="4800600" y="3733560"/>
            <a:ext cx="360" cy="205740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09" name="CustomShape 12"/>
          <p:cNvSpPr/>
          <p:nvPr/>
        </p:nvSpPr>
        <p:spPr>
          <a:xfrm>
            <a:off x="6095880" y="1447920"/>
            <a:ext cx="2072880" cy="16149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0" lang="pl-PL" sz="2000" spc="-1" strike="noStrike">
                <a:solidFill>
                  <a:srgbClr val="000000"/>
                </a:solidFill>
                <a:latin typeface="Arial"/>
                <a:ea typeface="DejaVu Sans"/>
              </a:rPr>
              <a:t>W równowadze ilość jest określona przez popyt a cena przez podaż.</a:t>
            </a:r>
            <a:endParaRPr b="0" lang="pl-PL" sz="2000" spc="-1" strike="noStrike">
              <a:latin typeface="Arial"/>
            </a:endParaRPr>
          </a:p>
        </p:txBody>
      </p:sp>
    </p:spTree>
  </p:cSld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CustomShape 1"/>
          <p:cNvSpPr/>
          <p:nvPr/>
        </p:nvSpPr>
        <p:spPr>
          <a:xfrm>
            <a:off x="1523880" y="380880"/>
            <a:ext cx="631152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Przypadek szczególny nr 2: wzrost popytu</a:t>
            </a:r>
            <a:endParaRPr b="0" lang="pl-PL" sz="2400" spc="-1" strike="noStrike">
              <a:latin typeface="Arial"/>
            </a:endParaRPr>
          </a:p>
        </p:txBody>
      </p:sp>
      <p:grpSp>
        <p:nvGrpSpPr>
          <p:cNvPr id="411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412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13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414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5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16" name="CustomShape 7"/>
          <p:cNvSpPr/>
          <p:nvPr/>
        </p:nvSpPr>
        <p:spPr>
          <a:xfrm>
            <a:off x="6782760" y="327672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17" name="CustomShape 8"/>
          <p:cNvSpPr/>
          <p:nvPr/>
        </p:nvSpPr>
        <p:spPr>
          <a:xfrm>
            <a:off x="457380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18" name="CustomShape 9"/>
          <p:cNvSpPr/>
          <p:nvPr/>
        </p:nvSpPr>
        <p:spPr>
          <a:xfrm>
            <a:off x="2058480" y="3505320"/>
            <a:ext cx="39888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*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19" name="Line 10"/>
          <p:cNvSpPr/>
          <p:nvPr/>
        </p:nvSpPr>
        <p:spPr>
          <a:xfrm>
            <a:off x="2590560" y="373356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20" name="Line 11"/>
          <p:cNvSpPr/>
          <p:nvPr/>
        </p:nvSpPr>
        <p:spPr>
          <a:xfrm>
            <a:off x="4800600" y="3733560"/>
            <a:ext cx="360" cy="205740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grpSp>
        <p:nvGrpSpPr>
          <p:cNvPr id="421" name="Group 12"/>
          <p:cNvGrpSpPr/>
          <p:nvPr/>
        </p:nvGrpSpPr>
        <p:grpSpPr>
          <a:xfrm>
            <a:off x="3962160" y="1523880"/>
            <a:ext cx="2209680" cy="2895120"/>
            <a:chOff x="3962160" y="1523880"/>
            <a:chExt cx="2209680" cy="2895120"/>
          </a:xfrm>
        </p:grpSpPr>
        <p:sp>
          <p:nvSpPr>
            <p:cNvPr id="422" name="CustomShape 13"/>
            <p:cNvSpPr/>
            <p:nvPr/>
          </p:nvSpPr>
          <p:spPr>
            <a:xfrm>
              <a:off x="4197240" y="1930320"/>
              <a:ext cx="1974600" cy="2488680"/>
            </a:xfrm>
            <a:custGeom>
              <a:avLst/>
              <a:gdLst/>
              <a:ahLst/>
              <a:rect l="l" t="t" r="r" b="b"/>
              <a:pathLst>
                <a:path w="1393" h="1681">
                  <a:moveTo>
                    <a:pt x="0" y="0"/>
                  </a:moveTo>
                  <a:lnTo>
                    <a:pt x="268" y="447"/>
                  </a:lnTo>
                  <a:lnTo>
                    <a:pt x="581" y="915"/>
                  </a:lnTo>
                  <a:lnTo>
                    <a:pt x="1003" y="1409"/>
                  </a:lnTo>
                  <a:lnTo>
                    <a:pt x="1208" y="1594"/>
                  </a:lnTo>
                  <a:lnTo>
                    <a:pt x="1392" y="1680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prstDash val="dash"/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3" name="CustomShape 14"/>
            <p:cNvSpPr/>
            <p:nvPr/>
          </p:nvSpPr>
          <p:spPr>
            <a:xfrm>
              <a:off x="3962160" y="1523880"/>
              <a:ext cx="430200" cy="39384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D’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424" name="Line 15"/>
          <p:cNvSpPr/>
          <p:nvPr/>
        </p:nvSpPr>
        <p:spPr>
          <a:xfrm>
            <a:off x="5410080" y="3733560"/>
            <a:ext cx="360" cy="205740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25" name="CustomShape 16"/>
          <p:cNvSpPr/>
          <p:nvPr/>
        </p:nvSpPr>
        <p:spPr>
          <a:xfrm>
            <a:off x="518328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b="0" lang="pl-PL" sz="1200" spc="-1" strike="noStrike">
              <a:latin typeface="Arial"/>
            </a:endParaRPr>
          </a:p>
        </p:txBody>
      </p:sp>
    </p:spTree>
  </p:cSld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CustomShape 1"/>
          <p:cNvSpPr/>
          <p:nvPr/>
        </p:nvSpPr>
        <p:spPr>
          <a:xfrm>
            <a:off x="1371960" y="380880"/>
            <a:ext cx="634572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lang="pl-PL" sz="2400" spc="-1" strike="noStrike">
                <a:solidFill>
                  <a:srgbClr val="000000"/>
                </a:solidFill>
                <a:latin typeface="Arial"/>
                <a:ea typeface="DejaVu Sans"/>
              </a:rPr>
              <a:t>Przypadek szczególny nr 2: wzrost podaży</a:t>
            </a:r>
            <a:endParaRPr b="0" lang="pl-PL" sz="2400" spc="-1" strike="noStrike">
              <a:latin typeface="Arial"/>
            </a:endParaRPr>
          </a:p>
        </p:txBody>
      </p:sp>
      <p:grpSp>
        <p:nvGrpSpPr>
          <p:cNvPr id="427" name="Group 2"/>
          <p:cNvGrpSpPr/>
          <p:nvPr/>
        </p:nvGrpSpPr>
        <p:grpSpPr>
          <a:xfrm>
            <a:off x="3344760" y="1554120"/>
            <a:ext cx="2831760" cy="3336840"/>
            <a:chOff x="3344760" y="1554120"/>
            <a:chExt cx="2831760" cy="3336840"/>
          </a:xfrm>
        </p:grpSpPr>
        <p:sp>
          <p:nvSpPr>
            <p:cNvPr id="428" name="CustomShape 3"/>
            <p:cNvSpPr/>
            <p:nvPr/>
          </p:nvSpPr>
          <p:spPr>
            <a:xfrm>
              <a:off x="3584520" y="1994040"/>
              <a:ext cx="2592000" cy="2896920"/>
            </a:xfrm>
            <a:custGeom>
              <a:avLst/>
              <a:gdLst/>
              <a:ahLst/>
              <a:rect l="l" t="t" r="r" b="b"/>
              <a:pathLst>
                <a:path w="1633" h="1825">
                  <a:moveTo>
                    <a:pt x="0" y="0"/>
                  </a:moveTo>
                  <a:lnTo>
                    <a:pt x="314" y="485"/>
                  </a:lnTo>
                  <a:lnTo>
                    <a:pt x="682" y="994"/>
                  </a:lnTo>
                  <a:lnTo>
                    <a:pt x="1176" y="1530"/>
                  </a:lnTo>
                  <a:lnTo>
                    <a:pt x="1417" y="1731"/>
                  </a:lnTo>
                  <a:lnTo>
                    <a:pt x="1632" y="1824"/>
                  </a:lnTo>
                </a:path>
              </a:pathLst>
            </a:custGeom>
            <a:noFill/>
            <a:ln w="50760">
              <a:solidFill>
                <a:srgbClr val="0000ff"/>
              </a:solidFill>
              <a:round/>
            </a:ln>
          </p:spPr>
          <p:style>
            <a:lnRef idx="0"/>
            <a:fillRef idx="0"/>
            <a:effectRef idx="0"/>
            <a:fontRef idx="minor"/>
          </p:style>
        </p:sp>
        <p:sp>
          <p:nvSpPr>
            <p:cNvPr id="429" name="CustomShape 4"/>
            <p:cNvSpPr/>
            <p:nvPr/>
          </p:nvSpPr>
          <p:spPr>
            <a:xfrm>
              <a:off x="3344760" y="1554120"/>
              <a:ext cx="358560" cy="393480"/>
            </a:xfrm>
            <a:prstGeom prst="rect">
              <a:avLst/>
            </a:prstGeom>
            <a:noFill/>
            <a:ln w="126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wrap="none" lIns="90360" rIns="90360" tIns="44280" bIns="44280"/>
            <a:p>
              <a:pPr>
                <a:lnSpc>
                  <a:spcPct val="100000"/>
                </a:lnSpc>
              </a:pPr>
              <a:r>
                <a:rPr b="1" i="1" lang="pl-PL" sz="2000" spc="-1" strike="noStrike">
                  <a:solidFill>
                    <a:srgbClr val="000000"/>
                  </a:solidFill>
                  <a:latin typeface="Century Gothic"/>
                  <a:ea typeface="DejaVu Sans"/>
                </a:rPr>
                <a:t>D</a:t>
              </a:r>
              <a:endParaRPr b="0" lang="pl-PL" sz="2000" spc="-1" strike="noStrike">
                <a:latin typeface="Arial"/>
              </a:endParaRPr>
            </a:p>
          </p:txBody>
        </p:sp>
      </p:grpSp>
      <p:sp>
        <p:nvSpPr>
          <p:cNvPr id="430" name="Line 5"/>
          <p:cNvSpPr/>
          <p:nvPr/>
        </p:nvSpPr>
        <p:spPr>
          <a:xfrm flipV="1">
            <a:off x="2590560" y="1371600"/>
            <a:ext cx="360" cy="4419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31" name="Line 6"/>
          <p:cNvSpPr/>
          <p:nvPr/>
        </p:nvSpPr>
        <p:spPr>
          <a:xfrm>
            <a:off x="2590560" y="5790960"/>
            <a:ext cx="4419720" cy="360"/>
          </a:xfrm>
          <a:prstGeom prst="line">
            <a:avLst/>
          </a:prstGeom>
          <a:ln w="28440">
            <a:solidFill>
              <a:schemeClr val="tx1"/>
            </a:solidFill>
            <a:miter/>
            <a:tailEnd len="med" type="triangle" w="med"/>
          </a:ln>
        </p:spPr>
        <p:style>
          <a:lnRef idx="0"/>
          <a:fillRef idx="0"/>
          <a:effectRef idx="0"/>
          <a:fontRef idx="minor"/>
        </p:style>
      </p:sp>
      <p:sp>
        <p:nvSpPr>
          <p:cNvPr id="432" name="CustomShape 7"/>
          <p:cNvSpPr/>
          <p:nvPr/>
        </p:nvSpPr>
        <p:spPr>
          <a:xfrm>
            <a:off x="6782760" y="3276720"/>
            <a:ext cx="3135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33" name="CustomShape 8"/>
          <p:cNvSpPr/>
          <p:nvPr/>
        </p:nvSpPr>
        <p:spPr>
          <a:xfrm>
            <a:off x="457380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34" name="CustomShape 9"/>
          <p:cNvSpPr/>
          <p:nvPr/>
        </p:nvSpPr>
        <p:spPr>
          <a:xfrm>
            <a:off x="2058840" y="350532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0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35" name="Line 10"/>
          <p:cNvSpPr/>
          <p:nvPr/>
        </p:nvSpPr>
        <p:spPr>
          <a:xfrm>
            <a:off x="2590560" y="373356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6" name="Line 11"/>
          <p:cNvSpPr/>
          <p:nvPr/>
        </p:nvSpPr>
        <p:spPr>
          <a:xfrm>
            <a:off x="4800600" y="3733560"/>
            <a:ext cx="360" cy="205740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7" name="Line 12"/>
          <p:cNvSpPr/>
          <p:nvPr/>
        </p:nvSpPr>
        <p:spPr>
          <a:xfrm>
            <a:off x="5257800" y="4267080"/>
            <a:ext cx="360" cy="1523880"/>
          </a:xfrm>
          <a:prstGeom prst="line">
            <a:avLst/>
          </a:prstGeom>
          <a:ln cap="rnd" w="28440">
            <a:solidFill>
              <a:schemeClr val="tx1"/>
            </a:solidFill>
            <a:custDash>
              <a:ds d="400000" sp="300000"/>
            </a:custDash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38" name="CustomShape 13"/>
          <p:cNvSpPr/>
          <p:nvPr/>
        </p:nvSpPr>
        <p:spPr>
          <a:xfrm>
            <a:off x="5031000" y="5791320"/>
            <a:ext cx="43416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q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b="0" lang="pl-PL" sz="1200" spc="-1" strike="noStrike">
              <a:latin typeface="Arial"/>
            </a:endParaRPr>
          </a:p>
        </p:txBody>
      </p:sp>
      <p:sp>
        <p:nvSpPr>
          <p:cNvPr id="439" name="Line 14"/>
          <p:cNvSpPr/>
          <p:nvPr/>
        </p:nvSpPr>
        <p:spPr>
          <a:xfrm>
            <a:off x="2590560" y="4267080"/>
            <a:ext cx="4419720" cy="360"/>
          </a:xfrm>
          <a:prstGeom prst="line">
            <a:avLst/>
          </a:prstGeom>
          <a:ln w="38160">
            <a:solidFill>
              <a:srgbClr val="9933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40" name="CustomShape 15"/>
          <p:cNvSpPr/>
          <p:nvPr/>
        </p:nvSpPr>
        <p:spPr>
          <a:xfrm>
            <a:off x="6782400" y="3809880"/>
            <a:ext cx="385200" cy="3952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2000" spc="-1" strike="noStrike">
                <a:solidFill>
                  <a:srgbClr val="000000"/>
                </a:solidFill>
                <a:latin typeface="Century Gothic"/>
                <a:ea typeface="DejaVu Sans"/>
              </a:rPr>
              <a:t>S’</a:t>
            </a:r>
            <a:endParaRPr b="0" lang="pl-PL" sz="2000" spc="-1" strike="noStrike">
              <a:latin typeface="Arial"/>
            </a:endParaRPr>
          </a:p>
        </p:txBody>
      </p:sp>
      <p:sp>
        <p:nvSpPr>
          <p:cNvPr id="441" name="CustomShape 16"/>
          <p:cNvSpPr/>
          <p:nvPr/>
        </p:nvSpPr>
        <p:spPr>
          <a:xfrm>
            <a:off x="2058840" y="4038480"/>
            <a:ext cx="417240" cy="3646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1" i="1" lang="pl-PL" sz="1800" spc="-1" strike="noStrike">
                <a:solidFill>
                  <a:srgbClr val="000000"/>
                </a:solidFill>
                <a:latin typeface="Century Gothic"/>
                <a:ea typeface="DejaVu Sans"/>
              </a:rPr>
              <a:t>p</a:t>
            </a:r>
            <a:r>
              <a:rPr b="1" i="1" lang="pl-PL" sz="1200" spc="-1" strike="noStrike">
                <a:solidFill>
                  <a:srgbClr val="000000"/>
                </a:solidFill>
                <a:latin typeface="Century Gothic"/>
                <a:ea typeface="DejaVu Sans"/>
              </a:rPr>
              <a:t>1</a:t>
            </a:r>
            <a:endParaRPr b="0" lang="pl-PL" sz="1200" spc="-1" strike="noStrike">
              <a:latin typeface="Arial"/>
            </a:endParaRPr>
          </a:p>
        </p:txBody>
      </p:sp>
    </p:spTree>
  </p:cSld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CustomShape 1"/>
          <p:cNvSpPr/>
          <p:nvPr/>
        </p:nvSpPr>
        <p:spPr>
          <a:xfrm>
            <a:off x="611640" y="620640"/>
            <a:ext cx="6246000" cy="3107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Źródła: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http://www.kozminski.edu.pl/uploads/import/kozminski/pl/default_opisy/2989/15/1/elastycznosc_popytu_i_podazy.pptx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D. Begg, S, Fisher, R. Dornbush, </a:t>
            </a:r>
            <a:r>
              <a:rPr b="0" i="1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Mikroekonomia,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PWE, Warszawa 2007.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M. Rekowski, </a:t>
            </a:r>
            <a:r>
              <a:rPr b="0" i="1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Mikroekonomia, </a:t>
            </a: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Wydawnictwo Akademia, Poznań 2007.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l-PL" sz="1800" spc="-1" strike="noStrike">
                <a:solidFill>
                  <a:srgbClr val="000000"/>
                </a:solidFill>
                <a:latin typeface="Arial"/>
                <a:ea typeface="DejaVu Sans"/>
              </a:rPr>
              <a:t>Oraz inne pozycje z zakresu mikroekonomii.</a:t>
            </a:r>
            <a:endParaRPr b="0" lang="pl-PL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pl-PL" sz="1800" spc="-1" strike="noStrike"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ustomShape 1"/>
          <p:cNvSpPr/>
          <p:nvPr/>
        </p:nvSpPr>
        <p:spPr>
          <a:xfrm>
            <a:off x="685800" y="1295280"/>
            <a:ext cx="7771680" cy="4266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Miernikiem, który pozwala rozróżnić stopnie elastyczności lub nieelastyczności jest </a:t>
            </a:r>
            <a:endParaRPr b="0" lang="pl-PL" sz="3600" spc="-1" strike="noStrike">
              <a:latin typeface="Arial"/>
            </a:endParaRPr>
          </a:p>
          <a:p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cenowej elastyczności popytu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. </a:t>
            </a:r>
            <a:endParaRPr b="0" lang="pl-PL" sz="3600" spc="-1" strike="noStrike">
              <a:latin typeface="Arial"/>
            </a:endParaRPr>
          </a:p>
          <a:p>
            <a:endParaRPr b="0" lang="pl-PL" sz="3600" spc="-1" strike="noStrike">
              <a:latin typeface="Arial"/>
            </a:endParaRPr>
          </a:p>
          <a:p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Pozwala on określić o ile zmniejszy się (zwiększy) wielkość popytu na dane dobro, przy wzroście (spadku) ceny.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6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19" dur="indefinite" restart="never" nodeType="tmRoot">
          <p:childTnLst>
            <p:seq>
              <p:cTn id="20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685800" y="1447920"/>
            <a:ext cx="7771680" cy="114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Wskaźnik cenowej elastyczności popytu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możemy liczyć dwoma metodami</a:t>
            </a:r>
            <a:r>
              <a:rPr b="0" lang="pl-PL" sz="4400" spc="-1" strike="noStrike">
                <a:solidFill>
                  <a:srgbClr val="000000"/>
                </a:solidFill>
                <a:latin typeface="Calibri"/>
                <a:ea typeface="DejaVu Sans"/>
              </a:rPr>
              <a:t>:</a:t>
            </a:r>
            <a:endParaRPr b="0" lang="pl-PL" sz="4400" spc="-1" strike="noStrike">
              <a:latin typeface="Arial"/>
            </a:endParaRPr>
          </a:p>
        </p:txBody>
      </p:sp>
      <p:sp>
        <p:nvSpPr>
          <p:cNvPr id="204" name="CustomShape 2"/>
          <p:cNvSpPr/>
          <p:nvPr/>
        </p:nvSpPr>
        <p:spPr>
          <a:xfrm>
            <a:off x="762120" y="2895480"/>
            <a:ext cx="7695360" cy="228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współczynnikow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(interpretacyjną)</a:t>
            </a:r>
            <a:endParaRPr b="0" lang="pl-PL" sz="3200" spc="-1" strike="noStrike">
              <a:latin typeface="Arial"/>
            </a:endParaRPr>
          </a:p>
          <a:p>
            <a:pPr marL="343080" indent="-3423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1" i="1" lang="pl-PL" sz="32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 punktow</a:t>
            </a:r>
            <a:r>
              <a:rPr b="1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ą</a:t>
            </a: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</p:spTree>
  </p:cSld>
  <p:transition spd="med">
    <p:pull dir="r"/>
  </p:transition>
  <p:timing>
    <p:tnLst>
      <p:par>
        <p:cTn id="21" dur="indefinite" restart="never" nodeType="tmRoot">
          <p:childTnLst>
            <p:seq>
              <p:cTn id="22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CustomShape 1"/>
          <p:cNvSpPr/>
          <p:nvPr/>
        </p:nvSpPr>
        <p:spPr>
          <a:xfrm>
            <a:off x="380880" y="1523880"/>
            <a:ext cx="8076600" cy="2133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r>
              <a:rPr b="1" i="1" lang="pl-PL" sz="3600" spc="-1" strike="noStrike">
                <a:solidFill>
                  <a:srgbClr val="000000"/>
                </a:solidFill>
                <a:latin typeface="Gill Sans CE MT Shadow"/>
                <a:ea typeface="DejaVu Sans"/>
              </a:rPr>
              <a:t>Metoda współczynnikowa</a:t>
            </a:r>
            <a:r>
              <a:rPr b="0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r>
              <a:rPr b="1" i="1" lang="pl-PL" sz="3600" spc="-1" strike="noStrike">
                <a:solidFill>
                  <a:srgbClr val="000000"/>
                </a:solidFill>
                <a:latin typeface="Calibri"/>
                <a:ea typeface="DejaVu Sans"/>
              </a:rPr>
              <a:t>/interpretacyjna</a:t>
            </a:r>
            <a:endParaRPr b="0" lang="pl-PL" sz="36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przedstawia </a:t>
            </a:r>
            <a:r>
              <a:rPr b="0" i="1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procentową zmianę ilości (wielkości) popytu do procentowej zmiany ceny</a:t>
            </a: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pl-PL" sz="3200" spc="-1" strike="noStrike">
              <a:latin typeface="Arial"/>
            </a:endParaRPr>
          </a:p>
        </p:txBody>
      </p:sp>
      <p:sp>
        <p:nvSpPr>
          <p:cNvPr id="206" name="CustomShape 2"/>
          <p:cNvSpPr/>
          <p:nvPr/>
        </p:nvSpPr>
        <p:spPr>
          <a:xfrm>
            <a:off x="457200" y="1600200"/>
            <a:ext cx="8228880" cy="45252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343080" indent="-342360">
              <a:lnSpc>
                <a:spcPct val="100000"/>
              </a:lnSpc>
            </a:pPr>
            <a:r>
              <a:rPr b="0" lang="pl-PL" sz="3200" spc="-1" strike="noStrike">
                <a:solidFill>
                  <a:srgbClr val="000000"/>
                </a:solidFill>
                <a:latin typeface="Calibri"/>
                <a:ea typeface="DejaVu Sans"/>
              </a:rPr>
              <a:t> </a:t>
            </a:r>
            <a:endParaRPr b="0" lang="pl-PL" sz="3200" spc="-1" strike="noStrike">
              <a:latin typeface="Arial"/>
            </a:endParaRPr>
          </a:p>
        </p:txBody>
      </p:sp>
      <p:sp>
        <p:nvSpPr>
          <p:cNvPr id="207" name="CustomShape 3"/>
          <p:cNvSpPr/>
          <p:nvPr/>
        </p:nvSpPr>
        <p:spPr>
          <a:xfrm>
            <a:off x="3848040" y="3186000"/>
            <a:ext cx="9143280" cy="36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208" name="Obraz 174" descr=""/>
          <p:cNvPicPr/>
          <p:nvPr/>
        </p:nvPicPr>
        <p:blipFill>
          <a:blip r:embed="rId1"/>
          <a:stretch/>
        </p:blipFill>
        <p:spPr>
          <a:xfrm>
            <a:off x="2362320" y="3962520"/>
            <a:ext cx="4419360" cy="1510920"/>
          </a:xfrm>
          <a:prstGeom prst="rect">
            <a:avLst/>
          </a:prstGeom>
          <a:ln>
            <a:noFill/>
          </a:ln>
        </p:spPr>
      </p:pic>
    </p:spTree>
  </p:cSld>
  <p:transition spd="med">
    <p:pull dir="r"/>
  </p:transition>
  <p:timing>
    <p:tnLst>
      <p:par>
        <p:cTn id="23" dur="indefinite" restart="never" nodeType="tmRoot">
          <p:childTnLst>
            <p:seq>
              <p:cTn id="24" dur="indefinite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</TotalTime>
  <Application>LibreOffice/6.0.5.2$Windows_x86 LibreOffice_project/54c8cbb85f300ac59db32fe8a675ff7683cd5a16</Application>
  <Words>2059</Words>
  <Paragraphs>229</Paragraphs>
  <Company>drela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2005-10-29T12:35:50Z</dcterms:created>
  <dc:creator/>
  <dc:description/>
  <dc:language>pl-PL</dc:language>
  <cp:lastModifiedBy/>
  <dcterms:modified xsi:type="dcterms:W3CDTF">2022-10-17T12:33:18Z</dcterms:modified>
  <cp:revision>2</cp:revision>
  <dc:subject/>
  <dc:title>Prezentacja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Company">
    <vt:lpwstr>drela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0</vt:i4>
  </property>
  <property fmtid="{D5CDD505-2E9C-101B-9397-08002B2CF9AE}" pid="9" name="PresentationFormat">
    <vt:lpwstr>Pokaz na ekranie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65</vt:i4>
  </property>
</Properties>
</file>