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428" r:id="rId3"/>
    <p:sldId id="429" r:id="rId4"/>
    <p:sldId id="411" r:id="rId5"/>
    <p:sldId id="430" r:id="rId6"/>
    <p:sldId id="412" r:id="rId7"/>
    <p:sldId id="414" r:id="rId8"/>
    <p:sldId id="413" r:id="rId9"/>
    <p:sldId id="415" r:id="rId10"/>
    <p:sldId id="416" r:id="rId11"/>
    <p:sldId id="417" r:id="rId12"/>
    <p:sldId id="418" r:id="rId13"/>
    <p:sldId id="427" r:id="rId14"/>
    <p:sldId id="426" r:id="rId15"/>
    <p:sldId id="425" r:id="rId16"/>
    <p:sldId id="424" r:id="rId17"/>
    <p:sldId id="423" r:id="rId18"/>
    <p:sldId id="457" r:id="rId19"/>
    <p:sldId id="422" r:id="rId20"/>
    <p:sldId id="437" r:id="rId21"/>
    <p:sldId id="436" r:id="rId22"/>
    <p:sldId id="421" r:id="rId23"/>
    <p:sldId id="435" r:id="rId24"/>
    <p:sldId id="434" r:id="rId25"/>
    <p:sldId id="420" r:id="rId26"/>
    <p:sldId id="445" r:id="rId27"/>
    <p:sldId id="444" r:id="rId28"/>
    <p:sldId id="443" r:id="rId29"/>
    <p:sldId id="442" r:id="rId30"/>
    <p:sldId id="441" r:id="rId31"/>
    <p:sldId id="440" r:id="rId32"/>
    <p:sldId id="439" r:id="rId33"/>
    <p:sldId id="433" r:id="rId34"/>
    <p:sldId id="432" r:id="rId35"/>
    <p:sldId id="438" r:id="rId36"/>
    <p:sldId id="431" r:id="rId37"/>
    <p:sldId id="456" r:id="rId38"/>
    <p:sldId id="454" r:id="rId39"/>
    <p:sldId id="453" r:id="rId40"/>
    <p:sldId id="452" r:id="rId41"/>
    <p:sldId id="451" r:id="rId42"/>
    <p:sldId id="450" r:id="rId43"/>
    <p:sldId id="449" r:id="rId44"/>
    <p:sldId id="448" r:id="rId4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760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543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614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778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9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95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33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826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044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38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902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11.06.2024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875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Ćwiczenia 15-EPPRS-1212,1213,1222,1223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Prawo międzynarodowe publiczne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54CAB2-5E59-1A74-5859-8CAF613EB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9DFFFC-2D57-EBD5-7975-27D757960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6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b="1" dirty="0"/>
              <a:t>członkowie personelu dyplomatycznego</a:t>
            </a:r>
            <a:r>
              <a:rPr lang="pl-PL" sz="1600" dirty="0"/>
              <a:t> misji: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ambasador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minister pełnomocny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radca-minister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i="1" dirty="0"/>
              <a:t> </a:t>
            </a:r>
            <a:r>
              <a:rPr lang="pl-PL" sz="1600" dirty="0"/>
              <a:t>I radca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radca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I sekretarz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II sekretarz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III sekretarz</a:t>
            </a:r>
          </a:p>
          <a:p>
            <a:pPr marL="114300" indent="0">
              <a:buNone/>
            </a:pPr>
            <a:r>
              <a:rPr lang="pl-PL" sz="1600" dirty="0"/>
              <a:t>żołnierze, funkcjonariusze Służby Kontrwywiadu Wojskowego lub Służby Wywiadu Wojskowego pełniący służbę w placówkach zagranicznych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attaché obrony (wojskowy, morski, lotniczy)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zastępca attaché obrony (wojskowego, morskiego, lotniczego)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stopnie dyplomatyczne nadaje – </a:t>
            </a:r>
            <a:r>
              <a:rPr lang="pl-PL" sz="1600" b="1" dirty="0"/>
              <a:t>Szef Służby Zagranicznej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Szefa Służby Zagranicznej – powołuje i odwołuje </a:t>
            </a:r>
            <a:r>
              <a:rPr lang="pl-PL" sz="1600" b="1" dirty="0"/>
              <a:t>minister właściwy ds. zagranicznych</a:t>
            </a:r>
          </a:p>
        </p:txBody>
      </p:sp>
    </p:spTree>
    <p:extLst>
      <p:ext uri="{BB962C8B-B14F-4D97-AF65-F5344CB8AC3E}">
        <p14:creationId xmlns:p14="http://schemas.microsoft.com/office/powerpoint/2010/main" val="179835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7023B6-4A73-9FEF-C9A4-527415EF6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C88D69-013B-CAD9-7574-E66EA4622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87107"/>
            <a:ext cx="10972800" cy="502201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personel administracyjny i techniczny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szyfranci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tłumacze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pracownicy kancelarii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lekarze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personel służby misji </a:t>
            </a:r>
            <a:r>
              <a:rPr lang="pl-PL" sz="1600" dirty="0"/>
              <a:t>– personel obsługi np.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 ogrodnik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palacz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kucharz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woźny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sprzątaczka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kierowca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goniec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19564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5016259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l-PL" sz="1600" b="1" dirty="0"/>
              <a:t>przywileje i immunitety przedstawicieli dyplomatycznych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nietykalność przedstawicieli dyplomatycznych</a:t>
            </a:r>
          </a:p>
          <a:p>
            <a:pPr marL="114300" indent="0" algn="just">
              <a:buNone/>
            </a:pPr>
            <a:r>
              <a:rPr lang="pl-PL" sz="1600" dirty="0"/>
              <a:t>przedstawiciele dyplomatyczni nie podlegają aresztowaniu ani zatrzymaniu w żadnej formie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państwo przyjmujące zobowiązane jest traktować przedstawiciela dyplomatycznego z należytym szacunkiem, a także podejmować kroki służące zapobieganiu zamachowi na jego osobę, wolność lub godność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nietykalność korespondencji i dokumentów</a:t>
            </a:r>
            <a:r>
              <a:rPr lang="pl-PL" sz="1600" dirty="0"/>
              <a:t>, a także </a:t>
            </a:r>
            <a:r>
              <a:rPr lang="pl-PL" sz="1600" b="1" dirty="0"/>
              <a:t>rezydencji przedstawiciela </a:t>
            </a:r>
            <a:r>
              <a:rPr lang="pl-PL" sz="1600" dirty="0"/>
              <a:t>dyplomatycznego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immunitet jurysdykcyjny</a:t>
            </a:r>
          </a:p>
          <a:p>
            <a:pPr marL="114300" indent="0" algn="just">
              <a:buNone/>
            </a:pPr>
            <a:r>
              <a:rPr lang="pl-PL" sz="1600" dirty="0"/>
              <a:t>przedstawiciele dyplomatyczni korzystają z immunitetu od jurysdykcji karnej, cywilnej i administracyjnej z wyjątkiem: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powództw z zakresu prawa rzeczowego dotyczących prywatnego mienia nieruchomego położonego na terytorium państwa przyjmującego, chyba że przedstawiciel dyplomatyczny posiada je w imieniu państwa wysyłającego do celów misji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powództw dotyczących spadkobrania, w których przedstawiciel dyplomatyczny występuje jako wykonawca testamentu, administrator, spadkobierca lub zapisobiorca, w charakterze osoby prywatnej, a nie w imieniu państwa wysyłającego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powództw dotyczących wszelkiego rodzaju zawodowej lub handlowej działalności wykonywanej przez przedstawiciela dyplomatycznego w państwie przyjmującym poza jego funkcjami urzędowymi</a:t>
            </a:r>
          </a:p>
          <a:p>
            <a:pPr marL="114300" indent="0" algn="just">
              <a:buNone/>
            </a:pPr>
            <a:r>
              <a:rPr lang="pl-PL" sz="1600" dirty="0"/>
              <a:t>przedstawiciel dyplomatyczny </a:t>
            </a:r>
            <a:r>
              <a:rPr lang="pl-PL" sz="1600" b="1" dirty="0"/>
              <a:t>nie jest zobowiązany do składania zeznań w charakterze świadka</a:t>
            </a:r>
          </a:p>
        </p:txBody>
      </p:sp>
    </p:spTree>
    <p:extLst>
      <p:ext uri="{BB962C8B-B14F-4D97-AF65-F5344CB8AC3E}">
        <p14:creationId xmlns:p14="http://schemas.microsoft.com/office/powerpoint/2010/main" val="333467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przywileje i immunitety przedstawicieli dyplomatycznych </a:t>
            </a:r>
            <a:r>
              <a:rPr lang="pl-PL" sz="1600" dirty="0"/>
              <a:t>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immunitet egzekucyjny </a:t>
            </a:r>
          </a:p>
          <a:p>
            <a:pPr marL="114300" indent="0" algn="just">
              <a:buNone/>
            </a:pPr>
            <a:r>
              <a:rPr lang="pl-PL" sz="1600" dirty="0"/>
              <a:t>w stosunku do przedstawiciela dyplomatycznego nie mogą być przedsięwzięte żadne środki egzekucyjne poza tymi, które dotyczą spraw zwolnionych z immunitetu od jurysdykcji cywilnej i administracyjnej, przy czym przedsięwzięte środki nie mogą naruszać nietykalności jego osoby lub rezydencji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*państwo wysyłające nadal zachowuje immunitet jurysdykcyjny w stosunku do swoich przedstawicieli</a:t>
            </a:r>
          </a:p>
          <a:p>
            <a:pPr marL="114300" indent="0" algn="just">
              <a:buNone/>
            </a:pPr>
            <a:r>
              <a:rPr lang="pl-PL" sz="1600" dirty="0"/>
              <a:t>**państwo wysyłające może zrzec się immunitetu jurysdykcyjnego swoich przedstawicieli – zrzeczenie się powinno być wyraźne</a:t>
            </a:r>
          </a:p>
          <a:p>
            <a:pPr marL="114300" indent="0" algn="just">
              <a:buNone/>
            </a:pPr>
            <a:r>
              <a:rPr lang="pl-PL" sz="1600" dirty="0"/>
              <a:t>***jeżeli przedstawiciel dyplomatyczny korzystający z immunitetu jurysdykcyjnego wszczyna postępowanie przed organami państwa przyjmującego, nie będzie się mógł powoływać na immunitet w stosunku do powództwa wzajemnego bezpośrednio związanego z powództwem głównym</a:t>
            </a:r>
          </a:p>
          <a:p>
            <a:pPr marL="114300" indent="0" algn="just">
              <a:buNone/>
            </a:pPr>
            <a:r>
              <a:rPr lang="pl-PL" sz="1600" dirty="0"/>
              <a:t>****zrzeczenie się immunitetu jurysdykcyjnego w postępowaniu cywilnym lub administracyjnym nie jest uważane za zrzeczenie się immunitetu w stosunku do wykonania wyroku – konieczne jest osobne zrzeczenie się immunitetu egzekucyjnego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67330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14976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pl-PL" sz="1600" b="1" dirty="0"/>
              <a:t>przywileje i immunitety przedstawicieli dyplomatycznych </a:t>
            </a:r>
            <a:r>
              <a:rPr lang="pl-PL" sz="1600" dirty="0"/>
              <a:t>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zwolnienie z podległości przepisom o ubezpieczeniach społecznych</a:t>
            </a:r>
            <a:r>
              <a:rPr lang="pl-PL" sz="1600" dirty="0"/>
              <a:t> państwa przyjmującego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zwolnienie z opłat i podatków,</a:t>
            </a:r>
            <a:r>
              <a:rPr lang="pl-PL" sz="1600" dirty="0"/>
              <a:t> osobistych i rzeczowych, państwowych, regionalnych i komunalnych, z wyjątkiem: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podatków pośrednich zazwyczaj wliczanych w cenę towarów lub usług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opłat i podatków dotyczących prywatnego mienia nieruchomego położonego na terytorium państwa przyjmującego, chyba że przedstawiciel dyplomatyczny posiada je w imieniu państwa wysyłającego dla celów misji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należności spadkowych pobieranych przez państwo przyjmujące (nie dotyczy spadku po zmarłym członku misji)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opłat i podatków dotyczących prywatnego dochodu mającego swe źródło w państwie przyjmującym oraz podatków dotyczących kapitału zainwestowanego w przedsiębiorstwach handlowych znajdujących się w państwie przyjmującym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opłat i podatków należnych z tytułu wyświadczonych usług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należności rejestracyjnych, sądowych, hipotecznych oraz stemplowych dotyczących mienia nieruchomego, z wyjątkiem pomieszczeń misji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zwolnienie </a:t>
            </a:r>
            <a:r>
              <a:rPr lang="pl-PL" sz="1600" dirty="0"/>
              <a:t>w państwie przyjmującym </a:t>
            </a:r>
            <a:r>
              <a:rPr lang="pl-PL" sz="1600" b="1" dirty="0"/>
              <a:t>z wszelkich osobistych świadczeń, z wszelkiego rodzaju służby publicznej oraz obciążeń wojskowych</a:t>
            </a:r>
            <a:r>
              <a:rPr lang="pl-PL" sz="1600" dirty="0"/>
              <a:t>, takich jak rekwizycje, daniny wojskowe i zakwaterowanie</a:t>
            </a:r>
          </a:p>
        </p:txBody>
      </p:sp>
    </p:spTree>
    <p:extLst>
      <p:ext uri="{BB962C8B-B14F-4D97-AF65-F5344CB8AC3E}">
        <p14:creationId xmlns:p14="http://schemas.microsoft.com/office/powerpoint/2010/main" val="150317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7248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przywileje i immunitety przedstawicieli dyplomatycznych </a:t>
            </a:r>
            <a:r>
              <a:rPr lang="pl-PL" sz="1600" dirty="0"/>
              <a:t>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zwolnienie z opłat celnych, podatków </a:t>
            </a:r>
            <a:r>
              <a:rPr lang="pl-PL" sz="1600" dirty="0"/>
              <a:t>i innych pokrewnych należności za wwóz: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przedmiotów przeznaczonych do użytku urzędowego misji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przedmiotów przeznaczonych do osobistego użytku przedstawiciela dyplomatycznego lub członków jego rodziny pozostających z nim we wspólnocie domowej łącznie z przedmiotami związanymi z jego urządzeniem się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zwolnienie z rewizji osobistego bagażu </a:t>
            </a:r>
            <a:r>
              <a:rPr lang="pl-PL" sz="1600" dirty="0"/>
              <a:t>– zasada</a:t>
            </a:r>
          </a:p>
          <a:p>
            <a:pPr marL="114300" indent="0" algn="just">
              <a:buNone/>
            </a:pPr>
            <a:r>
              <a:rPr lang="pl-PL" sz="1600" dirty="0"/>
              <a:t>*wyjątek – poważne podstawy do przypuszczenia, że bagaż zawiera przedmioty, których wwóz lub wywóz jest zabroniony przez ustawodawstwo państwa przyjmującego lub podlega przepisom tego państwa dotyczącym kwarantanny; rewizja winna być przeprowadzona w obecności przedstawiciela dyplomatycznego lub osoby przez niego upoważnionej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21095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członkowie rodziny przedstawiciela dyplomatycznego pozostający z nim we wspólnocie domowej, jeżeli nie są obywatelami państwa przyjmującego korzystają</a:t>
            </a:r>
            <a:r>
              <a:rPr lang="pl-PL" sz="1600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 przywileju nietykalności osobistej, nietykalności dokumentów i korespondencji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 immunitetu jurysdykcyjnego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ze zwolnienia z podległości przepisom o ubezpieczeniu społecznym państwa przyjmującego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ze zwolnienia z opłat i podatków osobistych i rzeczowych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ze zwolnienia ze świadczeń osobistych na rzecz państwa przyjmującego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ze zwolnień celnych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endParaRPr lang="pl-PL" sz="1600" dirty="0"/>
          </a:p>
          <a:p>
            <a:pPr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67902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przywileje i immunitety personelu administracyjnego i technicznego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przywilej nietykalności osobistej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przywilej nietykalności dokumentów i korespondencji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immunitet jurysdykcyjny w sprawach karnych oraz od jurysdykcji cywilnej i administracyjnej w sprawach związanych z wykonywaniem obowiązków służbowych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podległości przepisom o ubezpieczeniu społecznym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opłat i podatków osobistych i rzeczowych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ze świadczeń osobistych za przedmioty wwiezione podczas pierwszego urządzania się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 analogicznych przywilejów i immunitetów korzystają członkowie rodzin personelu administracyjnego i technicznego pozostający z nimi we wspólnocie domowej, o ile nie są obywatelami państwa przyjmującego lub nie mają w nim stałego miejsca zamieszkania</a:t>
            </a:r>
          </a:p>
        </p:txBody>
      </p:sp>
    </p:spTree>
    <p:extLst>
      <p:ext uri="{BB962C8B-B14F-4D97-AF65-F5344CB8AC3E}">
        <p14:creationId xmlns:p14="http://schemas.microsoft.com/office/powerpoint/2010/main" val="325128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3C0C1A-7FF2-407E-DBD6-B3DAC2274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A20F61-0FE1-D666-E2BC-987203D56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art. 7 pkt 2 ustawy o służbie zagranicznej</a:t>
            </a:r>
          </a:p>
          <a:p>
            <a:pPr marL="114300" indent="0">
              <a:buNone/>
            </a:pPr>
            <a:r>
              <a:rPr lang="pl-PL" sz="1600" b="1" i="0" u="none" strike="noStrike" baseline="0" dirty="0">
                <a:solidFill>
                  <a:srgbClr val="000000"/>
                </a:solidFill>
              </a:rPr>
              <a:t>członkowie rodziny</a:t>
            </a:r>
            <a:r>
              <a:rPr lang="pl-PL" sz="1600" b="0" i="0" u="none" strike="noStrike" baseline="0" dirty="0">
                <a:solidFill>
                  <a:srgbClr val="000000"/>
                </a:solidFill>
              </a:rPr>
              <a:t>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b="0" i="0" u="none" strike="noStrike" baseline="0" dirty="0">
                <a:solidFill>
                  <a:srgbClr val="000000"/>
                </a:solidFill>
              </a:rPr>
              <a:t> małżonek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0" i="0" u="none" strike="noStrike" baseline="0" dirty="0">
                <a:solidFill>
                  <a:srgbClr val="000000"/>
                </a:solidFill>
              </a:rPr>
              <a:t>dzieci: własne, małżonka, przysposobione oraz wzięte na utrzymanie i wychowanie w ramach rodzin zastępczych, rodzinnych domów dziecka – w wieku do 18 lat bądź będące w wieku określonym odrębnymi przepisami, dotyczącymi zasiłków rodzinnych i pielęgnacyjnych,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0" i="0" u="none" strike="noStrike" baseline="0" dirty="0">
                <a:solidFill>
                  <a:srgbClr val="000000"/>
                </a:solidFill>
              </a:rPr>
              <a:t>osoby niepełnosprawne niezdolne do samodzielnej egzystencji w rozumieniu przepisów ustawy z dnia 31 lipca 2019 r. o świadczeniu uzupełniającym dla osób niezdolnych do samodzielnej egzystencji (Dz. U. z 2020 r. poz. 1936 oraz z 2021 r. poz. 353), wymagające stałej opieki członka służby zagranicznej 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3167085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przywileje i immunitety członków personelu służby misji </a:t>
            </a:r>
            <a:r>
              <a:rPr lang="pl-PL" sz="1600" dirty="0"/>
              <a:t>– o ile nie są obywatelami państwa przyjmującego lub nie mają w nim stałego miejsca zamieszkania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immunitet w odniesieniu do aktów dokonanych w toku pełnienia ich funkcji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zwolnienie od opłat i podatków od wynagrodzeń, jakie otrzymują z tytułu zatrudnienia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zwolnienie z podległości przepisom o ubezpieczeniach społecznych państwa przyjmującego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przywileje prywatnych służących członków misji </a:t>
            </a:r>
            <a:r>
              <a:rPr lang="pl-PL" sz="1600" dirty="0"/>
              <a:t>– o ile nie są obywatelami państwa przyjmującego lub nie mają w nim stałego miejsca zamieszkania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zwolnienie z opłat i podatków od wynagrodzeń, które otrzymują z tytułu zatrudnienia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podległości przepisom o ubezpieczeniach społecznych państwa przyjmującego, pod warunkiem, że osoby te są objęte przepisami o ubezpieczeniach społecznych, które obowiązują w państwie wysyłającym lub w państwie trzecim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 innych przywilejów mogą korzystać tylko w zakresie przyznanym przez państwo przyjmujące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jurysdykcja państwa przyjmującego nad tymi osobami nie powinna zakłócać funkcji misji </a:t>
            </a:r>
          </a:p>
        </p:txBody>
      </p:sp>
    </p:spTree>
    <p:extLst>
      <p:ext uri="{BB962C8B-B14F-4D97-AF65-F5344CB8AC3E}">
        <p14:creationId xmlns:p14="http://schemas.microsoft.com/office/powerpoint/2010/main" val="51180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zakończenie pełnienia funkcji dyplomatycznych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upływ kadencji szefa misji (lub innego członka personelu dyplomatycznego) – jeśli dane państwo ustaliło kadencję</a:t>
            </a:r>
          </a:p>
          <a:p>
            <a:pPr marL="114300" indent="0" algn="just">
              <a:buNone/>
            </a:pPr>
            <a:r>
              <a:rPr lang="pl-PL" sz="1600" dirty="0"/>
              <a:t>*kadencja ambasadorów w RP nie została ustalona ustawowo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rezygnacja z zajmowanego stanowiska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odwołanie przez państwo wysyłające – wręczenie tzw. </a:t>
            </a:r>
            <a:r>
              <a:rPr lang="pl-PL" sz="1600" dirty="0" err="1"/>
              <a:t>lettres</a:t>
            </a:r>
            <a:r>
              <a:rPr lang="pl-PL" sz="1600" dirty="0"/>
              <a:t> de </a:t>
            </a:r>
            <a:r>
              <a:rPr lang="pl-PL" sz="1600" dirty="0" err="1"/>
              <a:t>rappel</a:t>
            </a: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*wycofanie szefa misji – wezwanie na konsultacje (tymczasowe lub stałe)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wypadek losowy np. śmierć szefa misji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uznanie za persona non grata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dezercja – porzucenie placówki dyplomatycznej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*członek personelu misji nie należący do personelu dyplomatycznego może zostać uznany za osobę niepożądaną</a:t>
            </a:r>
          </a:p>
        </p:txBody>
      </p:sp>
    </p:spTree>
    <p:extLst>
      <p:ext uri="{BB962C8B-B14F-4D97-AF65-F5344CB8AC3E}">
        <p14:creationId xmlns:p14="http://schemas.microsoft.com/office/powerpoint/2010/main" val="272951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*przedstawiciel dyplomatyczny będący obywatelem państwa przyjmującego korzysta jedynie z immunitetu jurysdykcyjnego i z nietykalności w odniesieniu do aktów urzędowych dokonywanych w toku pełnienia swych funkcji </a:t>
            </a:r>
          </a:p>
        </p:txBody>
      </p:sp>
    </p:spTree>
    <p:extLst>
      <p:ext uri="{BB962C8B-B14F-4D97-AF65-F5344CB8AC3E}">
        <p14:creationId xmlns:p14="http://schemas.microsoft.com/office/powerpoint/2010/main" val="12015491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zakres czasowy </a:t>
            </a:r>
            <a:r>
              <a:rPr lang="pl-PL" sz="1600" dirty="0"/>
              <a:t>obowiązywania przywilejów i immunitetów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rozpoczęcie ochrony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od chwili wjazdu na terytorium państwa przyjmującego w celu objęcia stanowiska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jeżeli osoba objęta ochroną przebywa na terytorium państwa przyjmującego – od chwili notyfikacji jej nominacji ministrowi właściwemu ds. zagranicznych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zakończenie ochrony </a:t>
            </a:r>
          </a:p>
          <a:p>
            <a:pPr marL="114300" indent="0" algn="just">
              <a:buNone/>
            </a:pPr>
            <a:r>
              <a:rPr lang="pl-PL" sz="1600" dirty="0"/>
              <a:t>gdy funkcje osoby korzystającej z ochrony dobiegną końca, z chwilą opuszczenia przez tą osobę kraju lub z upływem innego rozsądnego terminu, w którym mogłaby ona to zrobić</a:t>
            </a:r>
          </a:p>
          <a:p>
            <a:pPr marL="114300" indent="0" algn="just">
              <a:buNone/>
            </a:pPr>
            <a:r>
              <a:rPr lang="pl-PL" sz="1600" dirty="0"/>
              <a:t>*w dalszym ciągu trwa immunitet jurysdykcyjny w stosunku do czynności tej osoby podejmowanych w związku z aktami dokonanymi w toku pełnienia funkcji </a:t>
            </a:r>
          </a:p>
        </p:txBody>
      </p:sp>
    </p:spTree>
    <p:extLst>
      <p:ext uri="{BB962C8B-B14F-4D97-AF65-F5344CB8AC3E}">
        <p14:creationId xmlns:p14="http://schemas.microsoft.com/office/powerpoint/2010/main" val="181623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zakres terytorialny </a:t>
            </a:r>
            <a:r>
              <a:rPr lang="pl-PL" sz="1600" dirty="0"/>
              <a:t>obowiązywania przywilejów i immunitetów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terytorium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ochrona w czasie podróży w celu objęcia stanowiska, powrotu do kraju wysyłającego – państwa trzecie nie powinny utrudniać przejazdu przez swoje terytorium członka personelu dyplomatycznego, członków personelu administracyjnego i technicznego, personelu służby misji oraz członków ich rodzin</a:t>
            </a:r>
          </a:p>
        </p:txBody>
      </p:sp>
    </p:spTree>
    <p:extLst>
      <p:ext uri="{BB962C8B-B14F-4D97-AF65-F5344CB8AC3E}">
        <p14:creationId xmlns:p14="http://schemas.microsoft.com/office/powerpoint/2010/main" val="47639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obowiązki członków misji względem państwa przyjmującego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obowiązek poszanowania ustaw i innych przepisów państwa przyjmującego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zakaz mieszania się w sprawy wewnętrzne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sprawy urzędowe powierzone misji przez państwa wysyłające z państwem przyjmującym powinny być załatwiane z ministerstwem właściwym ds. zagranicznych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użytkowania pomieszczeń misji w sposób niezgodny z funkcjami misji określonymi w Konwencji, w innych normach powszechnego prawa międzynarodowego lub w umowach dwustronnych między państwem wysyłającym i przyjmującym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wykonywania przez przedstawiciela dyplomatycznego w państwie przyjmującym działalności zawodowej lub handlowej mającej na celu zysk osobisty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obowiązek właściwego odnoszenia się do państwa przyjmującego, szanowania jego instytucji, kultury i tradycji np. powstrzymywanie się od krytyki głowy państwa, rządu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działania i popierania działalności na szkodę państwa przyjmującego, w szczególności przez działalność szpiegowską, wywrotową czy dywersyjną </a:t>
            </a:r>
          </a:p>
        </p:txBody>
      </p:sp>
    </p:spTree>
    <p:extLst>
      <p:ext uri="{BB962C8B-B14F-4D97-AF65-F5344CB8AC3E}">
        <p14:creationId xmlns:p14="http://schemas.microsoft.com/office/powerpoint/2010/main" val="417914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b="1" dirty="0"/>
              <a:t>siedziba misji dyplomatycznej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przyjmujące powinno ułatwić na swym terytorium nabycie przez państwo wysyłające pomieszczeń koniecznych dla misji lub pomóc w uzyskaniu takich pomieszczeń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pomieszczenia misji są nietykalne – brak możliwości wkraczania do nich przez funkcjonariuszy państwa przyjmującego, chyba że uzyskają zgodę szefa misji</a:t>
            </a:r>
          </a:p>
          <a:p>
            <a:pPr marL="114300" indent="0" algn="just">
              <a:buNone/>
            </a:pPr>
            <a:r>
              <a:rPr lang="pl-PL" sz="1600" dirty="0"/>
              <a:t>*niektóre państwa uznają możliwość wkroczenia na teren misji w szczególnych sytuacjach np. dla ugaszenia pożaru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przyjmujące ma obowiązek przedsięwzięcia kroków w celu ochrony pomieszczeń misji przed jakimkolwiek wtargnięciem lub szkodą oraz zapobieżenia jakiemukolwiek zakłóceniu spokoju misji lub uchybienia jej godności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misja i jej szef mają prawo do używania flagi i godła państwa wysyłającego na pomieszczeniach misji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pomieszczenia misji, ich urządzenia i inne przedmioty, które się w nich znajdują, oraz środki transportu misji nie podlegają rewizji, rekwizycji, zajęciu lub egzekucji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pomieszczenia misji (własne i wynajęte) zwolnione są z opłat i podatków państwowych, regionalnych lub komunalnych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archiwa i dokumenty misji są nietykalne w każdym czasie i miejscu</a:t>
            </a:r>
          </a:p>
        </p:txBody>
      </p:sp>
    </p:spTree>
    <p:extLst>
      <p:ext uri="{BB962C8B-B14F-4D97-AF65-F5344CB8AC3E}">
        <p14:creationId xmlns:p14="http://schemas.microsoft.com/office/powerpoint/2010/main" val="202061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6450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misje specjalne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regulowane Konwencją o misjach specjalnych, otwartą do podpisu w Nowym Jorku dnia 16 grudnia 1969r.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czasowo reprezentują państwo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cel działania – rozpatrzenie przez państwo wysyłające z państwem przyjmującym określonych spraw albo wypełnienie wobec państwa przyjmującego określonego zadania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ich wysyłanie nie zależy od nawiązania stosunków dyplomatycznych lub konsularnych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rodzaje misji specjalnych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misje o charakterze polityczno-ceremonialnym, kierowane przez osoby na najwyższych stanowiskach państwowych (głowa państwa, szef rządu)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misje o charakterze dyplomatycznym, kierowane przez osoby z resortu spraw zagranicznych, o kwalifikacjach i stanowisku służbowym takich, jak szefowie stałych misji dyplomatycznych (ambasador, poseł)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misje o charakterze technicznym, kierowane przez specjalistów w określonych dziedzinach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skład misji: personel dyplomatyczny, personel administracyjny i techniczny, personel służby misji</a:t>
            </a:r>
          </a:p>
        </p:txBody>
      </p:sp>
    </p:spTree>
    <p:extLst>
      <p:ext uri="{BB962C8B-B14F-4D97-AF65-F5344CB8AC3E}">
        <p14:creationId xmlns:p14="http://schemas.microsoft.com/office/powerpoint/2010/main" val="2469415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źródła prawa konsularnego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Konwencja wiedeńska o stosunkach konsularnych, otwarta do podpisu dnia 24 kwietnia 1963 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prawo zwyczajowe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umowy międzynarodowe dwustronne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ustawa z dnia 25 czerwca 2015 r. Prawo konsularne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*Konwencja wiedeńska o stosunkach konsularnych – lex </a:t>
            </a:r>
            <a:r>
              <a:rPr lang="pl-PL" sz="1600" dirty="0" err="1"/>
              <a:t>generalis</a:t>
            </a:r>
            <a:r>
              <a:rPr lang="pl-PL" sz="1600" dirty="0"/>
              <a:t>; jej postanowienia nie naruszają regulacji zawartych w umowach między stronami; Konwencja nie stanowi przeszkody do zawierania umów potwierdzających, uzupełniających czy rozwijających jej postanowienia, bądź rozszerzających zasięg ich stosowania</a:t>
            </a:r>
          </a:p>
        </p:txBody>
      </p:sp>
    </p:spTree>
    <p:extLst>
      <p:ext uri="{BB962C8B-B14F-4D97-AF65-F5344CB8AC3E}">
        <p14:creationId xmlns:p14="http://schemas.microsoft.com/office/powerpoint/2010/main" val="102915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ustanowienie stosunków konsulatu</a:t>
            </a:r>
          </a:p>
          <a:p>
            <a:pPr marL="114300" indent="0">
              <a:buNone/>
            </a:pPr>
            <a:r>
              <a:rPr lang="pl-PL" sz="1600" b="1" dirty="0"/>
              <a:t>czynne prawo konsulatu</a:t>
            </a:r>
          </a:p>
          <a:p>
            <a:pPr marL="114300" indent="0">
              <a:buNone/>
            </a:pPr>
            <a:r>
              <a:rPr lang="pl-PL" sz="1600" dirty="0"/>
              <a:t>prawo wysyłania przedstawicieli konsularnych</a:t>
            </a:r>
          </a:p>
          <a:p>
            <a:pPr marL="114300" indent="0">
              <a:buNone/>
            </a:pPr>
            <a:r>
              <a:rPr lang="pl-PL" sz="1600" b="1" dirty="0"/>
              <a:t>bierne prawo konsulatu</a:t>
            </a:r>
          </a:p>
          <a:p>
            <a:pPr marL="114300" indent="0">
              <a:buNone/>
            </a:pPr>
            <a:r>
              <a:rPr lang="pl-PL" sz="1600" dirty="0"/>
              <a:t>prawo przyjmowania przedstawicieli konsularnych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wszystkie państwa posiadają czynne i bierne prawo konsulatu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nawiązanie stosunków konsularnych wymaga wzajemnej zgody państw</a:t>
            </a:r>
          </a:p>
          <a:p>
            <a:pPr marL="114300" indent="0" algn="just">
              <a:buNone/>
            </a:pPr>
            <a:r>
              <a:rPr lang="pl-PL" sz="1600" dirty="0"/>
              <a:t>nawiązanie stosunków dyplomatycznych pociąga za sobą automatycznie zgodę na nawiązanie stosunków konsularnych</a:t>
            </a:r>
          </a:p>
          <a:p>
            <a:pPr marL="114300" indent="0" algn="just">
              <a:buNone/>
            </a:pPr>
            <a:r>
              <a:rPr lang="pl-PL" sz="1600" dirty="0"/>
              <a:t>zerwanie stosunków dyplomatycznych nie pociąga za sobą automatycznie zerwania stosunków konsularnych</a:t>
            </a:r>
          </a:p>
        </p:txBody>
      </p:sp>
    </p:spTree>
    <p:extLst>
      <p:ext uri="{BB962C8B-B14F-4D97-AF65-F5344CB8AC3E}">
        <p14:creationId xmlns:p14="http://schemas.microsoft.com/office/powerpoint/2010/main" val="164324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wykonywanie funkcji konsularnych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urzędy konsularne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biuro w ramach misji dyplomatycznej – wydział konsularny misji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utworzenie urzędu konsularnego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zgoda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siedziba urzędu, jego klasa i okręg konsularny ustalane są przez państwo wysyłające i podlegają aprobacie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późniejsze zmiany siedziby, klasy lub okręgu konsularnego wymagają zgody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zgoda państwa przyjmującego wymagana jest także na utworzenie </a:t>
            </a:r>
            <a:r>
              <a:rPr lang="pl-PL" sz="1600" dirty="0" err="1"/>
              <a:t>wicekonsulatu</a:t>
            </a:r>
            <a:r>
              <a:rPr lang="pl-PL" sz="1600" dirty="0"/>
              <a:t> lub agencji konsularnej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*okręg konsularny – obszar wyznaczony urzędowi konsularnemu do wykonywania funkcji konsularnych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14308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45965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l-PL" sz="1600" b="1" dirty="0"/>
              <a:t>funkcje konsularne </a:t>
            </a:r>
            <a:r>
              <a:rPr lang="pl-PL" sz="1600" dirty="0"/>
              <a:t>– art. 5 Konwencji wiedeńskiej o stosunkach konsularnych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ochrona w państwie przyjmującym interesów państwa wysyłającego oraz jego obywateli, zarówno osób fizycznych, jak i prawnych, w granicach dozwolonych przez prawo międzynarodowe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popieranie rozwoju stosunków handlowych, gospodarczych, kulturalnych i naukowych między państwem wysyłającym a państwem przyjmującym oraz popieranie wszelkimi innymi sposobami przyjaznych stosunków między tymi państwami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zapoznawanie się wszelkimi legalnymi sposobami z warunkami i rozwojem życia handlowego, gospodarczego, kulturalnego i naukowego państwa przyjmującego, zdawanie z tego sprawy rządowi państwa wysyłającego oraz udzielanie informacji osobom zainteresowanym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wydawanie paszportów i dokumentów podróży obywatelom państwa wysyłającego, jak również wiz lub odpowiednich dokumentów osobom, które pragną udać się do państwa wysyłającego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udzielanie pomocy i opieki obywatelom państwa wysyłającego, zarówno osobom fizycznym, jak i prawnym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działanie w charakterze notariusza i urzędnika stanu cywilnego oraz wykonywanie podobnych czynności, jak również pewnych funkcji o charakterze administracyjnym, jeżeli nie sprzeciwiają się temu ustawy i inne przepisy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ochrona interesów obywateli państwa wysyłającego, zarówno osób fizycznych, jak i prawnych, w sprawach spadkowych, na terytorium państwa przyjmującego, zgodnie z ustawami i innymi przepisami tego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ochrona, w granicach ustalonych przez ustawy i inne przepisy państwa przyjmującego, interesów małoletnich i innych osób nieposiadających pełnej zdolności do czynności prawnych, obywateli państwa wysyłającego, w szczególności gdy zachodzi potrzeba ustanowienia nad nimi opieki lub kurateli</a:t>
            </a:r>
          </a:p>
        </p:txBody>
      </p:sp>
    </p:spTree>
    <p:extLst>
      <p:ext uri="{BB962C8B-B14F-4D97-AF65-F5344CB8AC3E}">
        <p14:creationId xmlns:p14="http://schemas.microsoft.com/office/powerpoint/2010/main" val="3433503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zakończenie pełnienia funkcji przez misję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zawieszenie stosunków dyplomatycznych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zerwanie stosunków dyplomatycznych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wybuch konfliktu zbrojnego – automatyczne zerwanie stosunków dyplomatycznych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utrata podmiotowości międzynarodowej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przyczyny finansowe</a:t>
            </a:r>
          </a:p>
        </p:txBody>
      </p:sp>
    </p:spTree>
    <p:extLst>
      <p:ext uri="{BB962C8B-B14F-4D97-AF65-F5344CB8AC3E}">
        <p14:creationId xmlns:p14="http://schemas.microsoft.com/office/powerpoint/2010/main" val="75193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72486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l-PL" sz="1600" b="1" dirty="0"/>
              <a:t>funkcje konsularne </a:t>
            </a:r>
            <a:r>
              <a:rPr lang="pl-PL" sz="1600" dirty="0"/>
              <a:t>– art. 5 Konwencji wiedeńskiej o stosunkach konsularnych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 zastrzeżeniem przestrzegania praktyki i procedury obowiązującej w państwie przyjmującym – zastępowanie lub zapewnianie odpowiedniego zastępstwa obywateli państwa wysyłającego przed sądami lub innymi władzami państwa przyjmującego w celu uzyskiwania, zgodnie z ustawami i innymi przepisami tego państwa, podjęcia tymczasowych środków ochrony praw i interesów tych obywateli, gdy osoby te z powodu nieobecności lub z jakiejkolwiek innej przyczyny nie są w stanie podjąć w odpowiednim czasie obrony swych praw i interesów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przesyłanie sądowych i pozasądowych dokumentów oraz dokonywanie rekwizycji sądowych zgodnie z obowiązującymi umowami międzynarodowymi lub, w braku takich umów, w sposób zgodny z ustawami i innymi przepisami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wykonywanie przewidzianych przez ustawy i inne przepisy państwa wysyłającego praw nadzoru i inspekcji w odniesieniu do statków morskich i rzecznych posiadających przynależność państwową państwa wysyłającego oraz statków powietrznych zarejestrowanych w tym państwie, jak również w stosunku do ich załóg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udzielanie pomocy statkom morskim, rzecznym i powietrznym państwa wysyłającego, jak również ich załogom, przyjmowanie oświadczeń dotyczących podróży tych statków, badanie i wizowanie ich dokumentów oraz, z zastrzeżeniem uprawnień władz państwa przyjmującego, prowadzenie dochodzenia w sprawie wypadków, które zdarzyły się w czasie podróży, i załatwianie sporów pomiędzy kapitanem, oficerami i marynarzami, o ile zezwalają na to ustawy i inne przepisy państwa wysyłającego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wykonywanie powierzonych urzędowi konsularnemu przez państwo wysyłające wszelkich innych funkcji , których nie zakazują ustawy i inne przepisy państwa przyjmującego lub którym państwo to nie sprzeciwia się lub też które są przewidziane w umowach międzynarodowych obowiązujących między państwem wysyłającym a państwem przyjmującym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8194905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l-PL" sz="1600" b="1" dirty="0"/>
              <a:t>funkcje konsularne </a:t>
            </a:r>
            <a:r>
              <a:rPr lang="pl-PL" sz="1600" dirty="0"/>
              <a:t>– art. 18 ustawy Prawo konsularne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ochrona praw i interesów RP oraz jej obywateli w granicach dozwolonych przez prawo międzynarodowe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działanie na rzecz rozwijania przyjaznych stosunków i współpracy między RP a państwem przyjmującym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podejmowanie działań na rzecz umacniania więzi między RP a obywatelami polskimi, osobami polskiego pochodzenia oraz osobami deklarującymi przynależność do Narodu Polskiego, zamieszkałymi w państwie przyjmującym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działanie na rzecz polskiej mniejszości narodowej oraz praw i wolności osób należących do tej mniejszości, określonych w ustawodawstwie państwa przyjmującego, w umowach międzynarodowych oraz dokumentach OBWE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czuwanie w zakresie swojej właściwości nad wykonywaniem umów międzynarodowych obowiązujących w stosunkach między RP a państwem przyjmującym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działanie na rzecz rozwijania i pogłębiania współpracy gospodarczej, naukowej, technicznej oraz kulturalnej między RP a państwem przyjmującym, jak również na rzecz promocji polskiej gospodarki, nauki i kultury oraz języka polskiego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przedstawianie organom oraz opinii publicznej państwa przyjmującego informacji o polityce zagranicznej oraz wewnętrznej RP oraz o rozwoju polskiej gospodarki, nauki i kultury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zapoznawanie się z sytuacją w państwie przyjmującym, w szczególności ze stanem jego gospodarki, nauki i kultury, oraz z ustawodawstwem państwa przyjmującego i umowami zawieranymi przez to państwo, jak również udzielanie informacji w tym zakresie zainteresowanym obywatelom polskim oraz właściwym organom i instytucjom RP</a:t>
            </a:r>
          </a:p>
        </p:txBody>
      </p:sp>
    </p:spTree>
    <p:extLst>
      <p:ext uri="{BB962C8B-B14F-4D97-AF65-F5344CB8AC3E}">
        <p14:creationId xmlns:p14="http://schemas.microsoft.com/office/powerpoint/2010/main" val="46858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b="1" dirty="0"/>
              <a:t>konsul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podejmuje działania zgodne z prawem międzynarodowym i prawem państwa przyjmującego w celu ochrony obywatela polskiego przed dyskryminacją i traktowaniem niezgodnym ze standardami ochrony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udziela pomocy obywatelowi RP, w szczególności w razie poważnego wypadku lub ciężkiej choroby, aresztowania lub zatrzymania tego obywatela, w razie aktu przemocy, którego ofiarą padł obywatel polski, w razie zgonu obywatela polskiego lub konieczności nagłego powrotu obywatela polskiego pozbawionego środków finansowych do RP albo do państwa zamieszkania (pomoc konsularna)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wykonuje czynności dotyczące zabezpieczenia i realizacji praw majątkowych mogących przysługiwać lub przysługujących Skarbowi Państwa z tytułu spadków i darowizn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do depozytu od obywateli RP w celu ochrony dokumenty, środki płatnicze lub przedmioty wartościowe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na wniosek administracji publicznej RP, sądu lub prokuratora doręcza dokumenty, pisma, przesłuchuje strony, świadków, podejrzanych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na wniosek obywatela RP lub organów administracji publicznej RP sporządza wypisy, odpisy, wyciągi i kopie dokumentów, poświadcza podpis, datę okazania dokumentu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sporządza akty notarialne po uzyskaniu upoważnienia Ministra Sprawiedliwości (nie wszystkie np. nie sporządza aktu poświadczenia dziedziczenia)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sporządza i poświadcza tłumaczenia z języka polskiego i na język polski dokumentów</a:t>
            </a:r>
          </a:p>
        </p:txBody>
      </p:sp>
    </p:spTree>
    <p:extLst>
      <p:ext uri="{BB962C8B-B14F-4D97-AF65-F5344CB8AC3E}">
        <p14:creationId xmlns:p14="http://schemas.microsoft.com/office/powerpoint/2010/main" val="13415454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78237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b="1" dirty="0"/>
              <a:t>konsul</a:t>
            </a:r>
            <a:r>
              <a:rPr lang="pl-PL" sz="1600" dirty="0"/>
              <a:t>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paszporty i paszporty tymczasowe, unieważnia je, stwierdza ich nieważność oraz odmawia ich wydania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wizy albo odmawia ich wydania, cofa i unieważnia wizy, rozpatruje wnioski o ponowne rozpatrzenie sprawy w tym zakresie, unieważnia naklejki wizowe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udziela zezwoleń na przekraczanie granicy w ramach małego ruchu granicznego, odmawia ich udzielania lub cofa je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i przekazuje do właściwego organu w kraju wnioski o nadanie, przywrócenie, potwierdzenie posiadania lub utraty obywatelstwa polskiego lub o wyrażenie zgody na zrzeczenie się obywatelstwa polskiego oraz przyjmuje oświadczenia w zakresie obywatelstwa polskiego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tymczasowe polskie dokumenty podróży dla cudzoziemca lub odmawia ich wydania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obywatelom innych państw UE tymczasowe dokumenty podróży lub odmawia ich wydania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decyzje w sprawie stwierdzenia polskiego pochodzenia oraz decyzje o zakwalifikowaniu do wydania wizy krajowej w celu repatriacji, może przyznawać i wypłacać pomoc ze środków budżetu państwa lub pokrywać koszty uczestnictwa w kursie języka polskiego, a także dokonuje tłumaczenia na język polski lub poświadcza tłumaczenie zagranicznych dokumentów umożliwiających sporządzenie polskiego aktu stanu cywilnego i przekazuje je wraz z wnioskiem o sporządzenie aktu stanu cywilnego właściwemu kierownikowi USC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przyznaje Kartę Polaka, odmawia jej przyznania lub ją unieważnia, wydaje Kartę Polaka oraz przedłuża jej ważność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9296790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6478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pl-PL" sz="1600" b="1" dirty="0"/>
              <a:t>Konsul</a:t>
            </a:r>
            <a:r>
              <a:rPr lang="pl-PL" sz="1600" dirty="0"/>
              <a:t> </a:t>
            </a:r>
            <a:r>
              <a:rPr lang="pl-PL" sz="1600" dirty="0" err="1"/>
              <a:t>c.d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uczniom i nauczycielom dokumenty poświadczające prawo do korzystania z ulgowych przejazdów w związku z nauczaniem języka polskiego, historii, geografii, kultury polskiej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zaświadczenie uprawniające do przywozu broni na terytorium RP lub uprawniające do przewozu takiej broni przez terytorium RP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zaświadczenia dotyczące możliwości sprowadzenia zwłok i szczątków z zagranicy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od osób zamierzających zawrzeć małżeństwo zapewnienie, że nie wiedzą o istnieniu okoliczności wyłączających zawarcie małżeństwa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oświadczenia o wstąpieniu w związek małżeński oraz oświadczenia w sprawie nazwiska małżonków i ich dzieci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wydaje zaświadczenie, że zgodnie z prawem polskim można zawrzeć małżeństwo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wnioski o rejestrację urodzenia lub zgonu, jeżeli urodzenie lub zgon nastąpiły za granicą i nie zostały tam zarejestrowane lub państwo przyjmujące nie prowadzi takich rejestrów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oświadczenia konieczne do uznania ojcostwa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oświadczenia i wnioski dotyczące imion lub nazwisk i przekazuje je do właściwego organu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wykonuje czynności w odniesieniu do statków podnoszących polską banderę i ich załóg, w szczególności wydaje tymczasowe świadectwa polskiej przynależności statku i certyfikaty bezpieczeństwa statku oraz przyjmuje protesty morskie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wnioski o wyrażenie zgody na służbę w obcym wojsku lub obcej organizacji wojskowej i przekazuje je do właściwego organu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poświadcza podpis, przyjmuje i przekazuje do IPN wnioski o udostępnienie do wglądu dokumentów IPN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4907781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konsul</a:t>
            </a:r>
            <a:r>
              <a:rPr lang="pl-PL" sz="1600" dirty="0"/>
              <a:t>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wykonuje czynności mające na celu przeprowadzenie wyborów i referendum ogólnokrajowego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przyjmuje pisma i przekazuje je do kraju, jeżeli ich złożenie u konsula skutkuje zachowaniem terminu w postępowaniu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pełni funkcję punktu potwierdzającego profil zaufany </a:t>
            </a:r>
            <a:r>
              <a:rPr lang="pl-PL" sz="1600" dirty="0" err="1"/>
              <a:t>ePUAP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może prowadzić wykaz obywateli polskich przebywających w jego okręgu konsularnym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8224211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66735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b="1" dirty="0"/>
              <a:t>członkowie urzędu konsularnego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kierownik urzędu konsularnego</a:t>
            </a:r>
          </a:p>
          <a:p>
            <a:pPr marL="114300" indent="0">
              <a:buNone/>
            </a:pPr>
            <a:r>
              <a:rPr lang="pl-PL" sz="1600" dirty="0"/>
              <a:t>wg Konwencji wiedeńskiej o stosunkach konsularnych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konsul generalny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konsul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wicekonsul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agent konsularny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wg ustawy Prawo konsularne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konsul generalny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konsul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wicekonsul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attaché konsularny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urzędnicy konsularni </a:t>
            </a:r>
            <a:r>
              <a:rPr lang="pl-PL" sz="1600" dirty="0"/>
              <a:t>– osoby, którym powierzone zostało wykonywanie funkcji konsularnych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pracownicy konsularni </a:t>
            </a:r>
            <a:r>
              <a:rPr lang="pl-PL" sz="1600" dirty="0"/>
              <a:t>– osoby zatrudnione w służbie administracyjnej lub technicznej urzędu konsularnego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członkowie personelu służby </a:t>
            </a:r>
            <a:r>
              <a:rPr lang="pl-PL" sz="1600" dirty="0"/>
              <a:t>– osoby zatrudnione w służbie domowej urzędu konsularnego</a:t>
            </a:r>
          </a:p>
        </p:txBody>
      </p:sp>
    </p:spTree>
    <p:extLst>
      <p:ext uri="{BB962C8B-B14F-4D97-AF65-F5344CB8AC3E}">
        <p14:creationId xmlns:p14="http://schemas.microsoft.com/office/powerpoint/2010/main" val="389751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konsulowie honorowi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mogą być obywatelami państwa wysyłającego, państwa trzeciego lub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 pobierają wynagrodzenia za wykonywanie swoich funkcji – mogą jednak pobierać opłaty za czynności konsularne oraz uzyskać zwrot wydatków związanych z utrzymaniem honorowego urzędu konsularnego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mogą prowadzić normalną działalność zarobkową na terenie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0140222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62023"/>
            <a:ext cx="10972800" cy="506083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powołanie konsula</a:t>
            </a:r>
          </a:p>
          <a:p>
            <a:pPr marL="114300" indent="0" algn="ctr">
              <a:buNone/>
            </a:pPr>
            <a:r>
              <a:rPr lang="pl-PL" sz="1600" dirty="0"/>
              <a:t>kandydat na urzędnika konsularnego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odbycie aplikacji konsularnej </a:t>
            </a:r>
          </a:p>
          <a:p>
            <a:pPr marL="114300" indent="0" algn="ctr">
              <a:buNone/>
            </a:pPr>
            <a:r>
              <a:rPr lang="pl-PL" sz="1600" dirty="0"/>
              <a:t>i zdanie egzaminu konsularnego z wynikiem pozytywnym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minister właściwy ds. zagranicznych</a:t>
            </a:r>
            <a:r>
              <a:rPr lang="pl-PL" sz="1600" dirty="0"/>
              <a:t> na wniosek </a:t>
            </a:r>
            <a:r>
              <a:rPr lang="pl-PL" sz="1600" b="1" dirty="0"/>
              <a:t>dyrektora generalnego służby zagranicznej </a:t>
            </a:r>
            <a:r>
              <a:rPr lang="pl-PL" sz="1600" dirty="0"/>
              <a:t>powołuje konsula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przekazanie państwu przyjmującemu </a:t>
            </a:r>
            <a:r>
              <a:rPr lang="pl-PL" sz="1600" b="1" dirty="0"/>
              <a:t>listów komisyjnych </a:t>
            </a:r>
            <a:r>
              <a:rPr lang="pl-PL" sz="1600" dirty="0"/>
              <a:t>(</a:t>
            </a:r>
            <a:r>
              <a:rPr lang="pl-PL" sz="1600" dirty="0" err="1"/>
              <a:t>lettre</a:t>
            </a:r>
            <a:r>
              <a:rPr lang="pl-PL" sz="1600" dirty="0"/>
              <a:t> de </a:t>
            </a:r>
            <a:r>
              <a:rPr lang="pl-PL" sz="1600" dirty="0" err="1"/>
              <a:t>provision</a:t>
            </a:r>
            <a:r>
              <a:rPr lang="pl-PL" sz="1600" dirty="0"/>
              <a:t>) lub innych podobnych dokumentów stwierdzających charakter urzędowy konsula i wskazujących jego imiona i nazwisko oraz kategorię i klasę, jak również okręg konsularny i siedzibę urzędu konsularnego   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dopuszczenie do wykonywania funkcji konsularnych </a:t>
            </a:r>
            <a:r>
              <a:rPr lang="pl-PL" sz="1600" dirty="0"/>
              <a:t>przez państwo przyjmujące (</a:t>
            </a:r>
            <a:r>
              <a:rPr lang="pl-PL" sz="1600" b="1" dirty="0"/>
              <a:t>exequatur</a:t>
            </a:r>
            <a:r>
              <a:rPr lang="pl-PL" sz="1600" dirty="0"/>
              <a:t>)</a:t>
            </a:r>
          </a:p>
          <a:p>
            <a:pPr marL="114300" indent="0" algn="ctr">
              <a:buNone/>
            </a:pPr>
            <a:r>
              <a:rPr lang="pl-PL" sz="1200" dirty="0"/>
              <a:t>*państwo przyjmujące może odmówić udzielenia exequatur bez podania przyczyny</a:t>
            </a:r>
          </a:p>
          <a:p>
            <a:pPr marL="114300" indent="0" algn="just">
              <a:buNone/>
            </a:pPr>
            <a:endParaRPr lang="pl-PL" sz="1200" dirty="0"/>
          </a:p>
          <a:p>
            <a:pPr marL="114300" indent="0" algn="just">
              <a:buNone/>
            </a:pPr>
            <a:r>
              <a:rPr lang="pl-PL" sz="1600" dirty="0"/>
              <a:t>konsula odwołuje minister właściwy ds. zagranicznych na wniosek dyrektora generalnego służby zagranicznej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1A6DB3B4-FD97-9B90-F38C-FE27D57B1C75}"/>
              </a:ext>
            </a:extLst>
          </p:cNvPr>
          <p:cNvSpPr/>
          <p:nvPr/>
        </p:nvSpPr>
        <p:spPr>
          <a:xfrm>
            <a:off x="6096000" y="2257247"/>
            <a:ext cx="45719" cy="2242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A2AA3D6D-B31D-0F6A-158C-5C7A13934D8F}"/>
              </a:ext>
            </a:extLst>
          </p:cNvPr>
          <p:cNvSpPr/>
          <p:nvPr/>
        </p:nvSpPr>
        <p:spPr>
          <a:xfrm>
            <a:off x="6118859" y="3196086"/>
            <a:ext cx="45719" cy="2242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6FCF1904-3719-124D-2CF4-F0557B6662C4}"/>
              </a:ext>
            </a:extLst>
          </p:cNvPr>
          <p:cNvSpPr/>
          <p:nvPr/>
        </p:nvSpPr>
        <p:spPr>
          <a:xfrm>
            <a:off x="6105336" y="3984684"/>
            <a:ext cx="45719" cy="2242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Strzałka: w dół 6">
            <a:extLst>
              <a:ext uri="{FF2B5EF4-FFF2-40B4-BE49-F238E27FC236}">
                <a16:creationId xmlns:a16="http://schemas.microsoft.com/office/drawing/2014/main" id="{AC70FD80-0D52-D4FC-EE7E-A3E953B368B8}"/>
              </a:ext>
            </a:extLst>
          </p:cNvPr>
          <p:cNvSpPr/>
          <p:nvPr/>
        </p:nvSpPr>
        <p:spPr>
          <a:xfrm>
            <a:off x="6164578" y="5100275"/>
            <a:ext cx="45719" cy="1914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700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6098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przywileje i immunitety urzędników konsularnych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przyjmujące zobowiązane jest traktować urzędników konsularnych z należytym szacunkiem i zapobiegać jakimkolwiek zamachom na ich osoby, wolność lub godność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przywilej nietykalności osobistej – urzędnicy konsularni podlegają zatrzymaniu jedynie w razie popełnienia ciężkiej zbrodni i na podstawie postanowień właściwej władzy sądowej; urzędnicy konsularni mogą być pozbawieni wolności jedynie na podstawie prawomocnego wyroku sądowego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immunitet jurysdykcyjny – urzędnicy konsularni nie podlegają jurysdykcji władz sądowych i administracyjnych państwa przyjmującego w odniesieniu do czynności dokonywanych w wykonywaniu funkcji konsularnych; wyjątki – powództwa cywilne: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wynikłe z zawarcia przez urzędnika konsularnego lub pracownika konsularnego umowy, w której nie występował on wyraźnie lub w sposób domniemany jako przedstawiciel państwa wysyłającego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wytoczonych przez osoby trzecie na skutek szkód powstałych w wyniku wypadku spowodowanego w państwie przyjmującym przez pojazd, statek morski lub powietrzny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odmowy składania zeznań co do faktów związanych z wykonywaniem ich funkcji, a także prawo odmowy okazania </a:t>
            </a:r>
            <a:r>
              <a:rPr lang="pl-PL" sz="1600"/>
              <a:t>korespondencji urzędowej </a:t>
            </a:r>
            <a:r>
              <a:rPr lang="pl-PL" sz="1600" dirty="0"/>
              <a:t>i dokumentów odnoszących się do ich funkcji oraz prawo do odmowy składania zeznań w charakterze ekspertów w zakresie prawa państwa wysyłającego; w pozostałym zakresie – możliwość wzywania urzędników konsularnych do składania zeznań w charakterze świadka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98410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10264"/>
            <a:ext cx="10972800" cy="507233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Konsekwencje uznania szefa misji (ambasadora) za persona non grata</a:t>
            </a:r>
          </a:p>
          <a:p>
            <a:pPr marL="114300" indent="0" algn="ctr">
              <a:buNone/>
            </a:pPr>
            <a:r>
              <a:rPr lang="pl-PL" sz="1200" b="1" dirty="0"/>
              <a:t>państwo przyjmujące</a:t>
            </a:r>
          </a:p>
          <a:p>
            <a:pPr marL="114300" indent="0" algn="ctr">
              <a:buNone/>
            </a:pPr>
            <a:endParaRPr lang="pl-PL" sz="1200" b="1" dirty="0"/>
          </a:p>
          <a:p>
            <a:pPr marL="114300" indent="0" algn="ctr">
              <a:buNone/>
            </a:pPr>
            <a:r>
              <a:rPr lang="pl-PL" sz="1200" dirty="0"/>
              <a:t>zawiadomienie państwa wysyłającego o uznaniu szefa misji za </a:t>
            </a:r>
            <a:r>
              <a:rPr lang="pl-PL" sz="1200" b="1" dirty="0"/>
              <a:t>persona non grata</a:t>
            </a:r>
          </a:p>
          <a:p>
            <a:pPr marL="114300" indent="0" algn="ctr">
              <a:buNone/>
            </a:pPr>
            <a:endParaRPr lang="pl-PL" sz="1200" b="1" dirty="0"/>
          </a:p>
          <a:p>
            <a:pPr marL="114300" indent="0" algn="ctr">
              <a:buNone/>
            </a:pPr>
            <a:r>
              <a:rPr lang="pl-PL" sz="1200" b="1" dirty="0"/>
              <a:t>państwo wysyłające</a:t>
            </a:r>
          </a:p>
          <a:p>
            <a:pPr marL="114300" indent="0" algn="ctr">
              <a:buNone/>
            </a:pPr>
            <a:endParaRPr lang="pl-PL" sz="1200" b="1" dirty="0"/>
          </a:p>
          <a:p>
            <a:pPr marL="114300" indent="0" algn="just">
              <a:buNone/>
            </a:pPr>
            <a:r>
              <a:rPr lang="pl-PL" sz="1200" b="1" dirty="0"/>
              <a:t>                                 </a:t>
            </a:r>
            <a:r>
              <a:rPr lang="pl-PL" sz="1200" dirty="0"/>
              <a:t>odwołanie osoby uznanej za persona non grata                                   brak reakcji państwa wysyłającego</a:t>
            </a:r>
          </a:p>
          <a:p>
            <a:pPr marL="114300" indent="0" algn="just">
              <a:buNone/>
            </a:pPr>
            <a:r>
              <a:rPr lang="pl-PL" sz="1200" dirty="0"/>
              <a:t>                                                                 albo</a:t>
            </a:r>
          </a:p>
          <a:p>
            <a:pPr marL="114300" indent="0" algn="just">
              <a:buNone/>
            </a:pPr>
            <a:r>
              <a:rPr lang="pl-PL" sz="1200" dirty="0"/>
              <a:t>                                        zakończenie funkcji tej osoby w misji                                                                </a:t>
            </a:r>
            <a:r>
              <a:rPr lang="pl-PL" sz="1200" b="1" dirty="0"/>
              <a:t>państwo przyjmujące</a:t>
            </a:r>
          </a:p>
          <a:p>
            <a:pPr marL="114300" indent="0" algn="just">
              <a:buNone/>
            </a:pPr>
            <a:r>
              <a:rPr lang="pl-PL" sz="1200" dirty="0"/>
              <a:t>                                                                                                                                            może odmówić uznania danej osoby za członka misji</a:t>
            </a:r>
          </a:p>
          <a:p>
            <a:pPr marL="114300" indent="0" algn="just">
              <a:buNone/>
            </a:pPr>
            <a:r>
              <a:rPr lang="pl-PL" sz="1200" dirty="0"/>
              <a:t>                                                          odwołanie                                                               konsekwencje – utrata przywilejów i immunitetów</a:t>
            </a:r>
          </a:p>
          <a:p>
            <a:pPr marL="114300" indent="0" algn="just">
              <a:buNone/>
            </a:pPr>
            <a:r>
              <a:rPr lang="pl-PL" sz="1200" dirty="0"/>
              <a:t>                                                                                                                                            </a:t>
            </a:r>
            <a:r>
              <a:rPr lang="pl-PL" sz="1200" b="1" dirty="0"/>
              <a:t>ekspulsja – </a:t>
            </a:r>
            <a:r>
              <a:rPr lang="pl-PL" sz="1200" dirty="0"/>
              <a:t>wydalenie członka misji, któremu minął czas na </a:t>
            </a:r>
          </a:p>
          <a:p>
            <a:pPr marL="114300" indent="0" algn="just">
              <a:buNone/>
            </a:pPr>
            <a:r>
              <a:rPr lang="pl-PL" sz="1200" dirty="0"/>
              <a:t>                                      </a:t>
            </a:r>
            <a:r>
              <a:rPr lang="pl-PL" sz="1200" b="1" dirty="0"/>
              <a:t>minister właściwy ds. zagranicznych  </a:t>
            </a:r>
            <a:r>
              <a:rPr lang="pl-PL" sz="1200" dirty="0"/>
              <a:t>                                                           opuszczenie kraju</a:t>
            </a:r>
          </a:p>
          <a:p>
            <a:pPr marL="114300" indent="0" algn="just">
              <a:buNone/>
            </a:pPr>
            <a:endParaRPr lang="pl-PL" sz="1200" dirty="0"/>
          </a:p>
          <a:p>
            <a:pPr marL="114300" indent="0" algn="just">
              <a:buNone/>
            </a:pPr>
            <a:r>
              <a:rPr lang="pl-PL" sz="1200" dirty="0"/>
              <a:t>                             wniosek do Prezydenta o odwołanie szefa misji</a:t>
            </a:r>
          </a:p>
          <a:p>
            <a:pPr marL="114300" indent="0" algn="just">
              <a:buNone/>
            </a:pPr>
            <a:endParaRPr lang="pl-PL" sz="1200" dirty="0"/>
          </a:p>
          <a:p>
            <a:pPr marL="114300" indent="0" algn="just">
              <a:buNone/>
            </a:pPr>
            <a:r>
              <a:rPr lang="pl-PL" sz="1200" dirty="0"/>
              <a:t>                                                            </a:t>
            </a:r>
            <a:r>
              <a:rPr lang="pl-PL" sz="1200" b="1" dirty="0"/>
              <a:t>Prezydent</a:t>
            </a:r>
          </a:p>
          <a:p>
            <a:pPr marL="114300" indent="0" algn="just">
              <a:buNone/>
            </a:pPr>
            <a:r>
              <a:rPr lang="pl-PL" sz="1200" dirty="0"/>
              <a:t>                          odwołuje ambasadora za kontrasygnatą Prezesa RM</a:t>
            </a:r>
          </a:p>
          <a:p>
            <a:pPr marL="114300" indent="0" algn="just">
              <a:buNone/>
            </a:pPr>
            <a:endParaRPr lang="pl-PL" sz="1200" dirty="0"/>
          </a:p>
          <a:p>
            <a:pPr marL="114300" indent="0" algn="just">
              <a:buNone/>
            </a:pPr>
            <a:r>
              <a:rPr lang="pl-PL" sz="1200" dirty="0"/>
              <a:t>                                     </a:t>
            </a:r>
            <a:r>
              <a:rPr lang="pl-PL" sz="1200" b="1" dirty="0"/>
              <a:t>minister właściwy ds. zagranicznych</a:t>
            </a:r>
          </a:p>
          <a:p>
            <a:pPr marL="114300" indent="0" algn="just">
              <a:buNone/>
            </a:pPr>
            <a:r>
              <a:rPr lang="pl-PL" sz="1200" dirty="0"/>
              <a:t>                                          notyfikacja decyzji państwa</a:t>
            </a:r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ACE0A09D-51D8-CED4-38EB-1587BAFBF7C4}"/>
              </a:ext>
            </a:extLst>
          </p:cNvPr>
          <p:cNvSpPr/>
          <p:nvPr/>
        </p:nvSpPr>
        <p:spPr>
          <a:xfrm>
            <a:off x="6096000" y="2150853"/>
            <a:ext cx="45719" cy="1437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C095EED0-D1DE-6C40-790F-C88505421861}"/>
              </a:ext>
            </a:extLst>
          </p:cNvPr>
          <p:cNvSpPr/>
          <p:nvPr/>
        </p:nvSpPr>
        <p:spPr>
          <a:xfrm>
            <a:off x="6096000" y="2599426"/>
            <a:ext cx="45719" cy="1437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7" name="Łącznik prosty ze strzałką 6">
            <a:extLst>
              <a:ext uri="{FF2B5EF4-FFF2-40B4-BE49-F238E27FC236}">
                <a16:creationId xmlns:a16="http://schemas.microsoft.com/office/drawing/2014/main" id="{9FD66D4B-6DD9-F0E0-A89D-575214CE5198}"/>
              </a:ext>
            </a:extLst>
          </p:cNvPr>
          <p:cNvCxnSpPr/>
          <p:nvPr/>
        </p:nvCxnSpPr>
        <p:spPr>
          <a:xfrm flipH="1">
            <a:off x="4543245" y="3036498"/>
            <a:ext cx="960408" cy="149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>
            <a:extLst>
              <a:ext uri="{FF2B5EF4-FFF2-40B4-BE49-F238E27FC236}">
                <a16:creationId xmlns:a16="http://schemas.microsoft.com/office/drawing/2014/main" id="{FC9111B7-12ED-A796-3A02-A1BD5099C230}"/>
              </a:ext>
            </a:extLst>
          </p:cNvPr>
          <p:cNvCxnSpPr>
            <a:cxnSpLocks/>
          </p:cNvCxnSpPr>
          <p:nvPr/>
        </p:nvCxnSpPr>
        <p:spPr>
          <a:xfrm>
            <a:off x="6757358" y="3016369"/>
            <a:ext cx="1040921" cy="1696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trzałka: w dół 14">
            <a:extLst>
              <a:ext uri="{FF2B5EF4-FFF2-40B4-BE49-F238E27FC236}">
                <a16:creationId xmlns:a16="http://schemas.microsoft.com/office/drawing/2014/main" id="{BCBE2758-2580-3CF0-C591-C05DCB3A1A65}"/>
              </a:ext>
            </a:extLst>
          </p:cNvPr>
          <p:cNvSpPr/>
          <p:nvPr/>
        </p:nvSpPr>
        <p:spPr>
          <a:xfrm>
            <a:off x="3726611" y="3933645"/>
            <a:ext cx="45719" cy="1322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6" name="Strzałka: w dół 15">
            <a:extLst>
              <a:ext uri="{FF2B5EF4-FFF2-40B4-BE49-F238E27FC236}">
                <a16:creationId xmlns:a16="http://schemas.microsoft.com/office/drawing/2014/main" id="{A237E42E-F5A0-3235-044C-A472344980F6}"/>
              </a:ext>
            </a:extLst>
          </p:cNvPr>
          <p:cNvSpPr/>
          <p:nvPr/>
        </p:nvSpPr>
        <p:spPr>
          <a:xfrm>
            <a:off x="3726611" y="4336211"/>
            <a:ext cx="45719" cy="1322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7" name="Strzałka: w dół 16">
            <a:extLst>
              <a:ext uri="{FF2B5EF4-FFF2-40B4-BE49-F238E27FC236}">
                <a16:creationId xmlns:a16="http://schemas.microsoft.com/office/drawing/2014/main" id="{5789DA1C-6FE3-47F4-0F41-C1925E3FFF60}"/>
              </a:ext>
            </a:extLst>
          </p:cNvPr>
          <p:cNvSpPr/>
          <p:nvPr/>
        </p:nvSpPr>
        <p:spPr>
          <a:xfrm>
            <a:off x="3726611" y="4773283"/>
            <a:ext cx="45719" cy="1322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8" name="Strzałka: w dół 17">
            <a:extLst>
              <a:ext uri="{FF2B5EF4-FFF2-40B4-BE49-F238E27FC236}">
                <a16:creationId xmlns:a16="http://schemas.microsoft.com/office/drawing/2014/main" id="{FDA0B8F8-336B-0D7D-FFF3-09BE01BAAD55}"/>
              </a:ext>
            </a:extLst>
          </p:cNvPr>
          <p:cNvSpPr/>
          <p:nvPr/>
        </p:nvSpPr>
        <p:spPr>
          <a:xfrm>
            <a:off x="3726611" y="5247736"/>
            <a:ext cx="45719" cy="1322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0" name="Strzałka: w dół 19">
            <a:extLst>
              <a:ext uri="{FF2B5EF4-FFF2-40B4-BE49-F238E27FC236}">
                <a16:creationId xmlns:a16="http://schemas.microsoft.com/office/drawing/2014/main" id="{13709072-430F-0629-241B-867E873CE0CF}"/>
              </a:ext>
            </a:extLst>
          </p:cNvPr>
          <p:cNvSpPr/>
          <p:nvPr/>
        </p:nvSpPr>
        <p:spPr>
          <a:xfrm>
            <a:off x="3726611" y="5871713"/>
            <a:ext cx="45719" cy="1322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21" name="Strzałka: w dół 20">
            <a:extLst>
              <a:ext uri="{FF2B5EF4-FFF2-40B4-BE49-F238E27FC236}">
                <a16:creationId xmlns:a16="http://schemas.microsoft.com/office/drawing/2014/main" id="{3BE49083-30CE-5AE0-BDD3-57CEB7822C8C}"/>
              </a:ext>
            </a:extLst>
          </p:cNvPr>
          <p:cNvSpPr/>
          <p:nvPr/>
        </p:nvSpPr>
        <p:spPr>
          <a:xfrm>
            <a:off x="8660921" y="3429000"/>
            <a:ext cx="45719" cy="1825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169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03474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pl-PL" sz="1600" b="1" dirty="0"/>
              <a:t>przywileje i immunitety urzędników konsularnych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obowiązku rejestracji cudzoziemców i zezwolenia na pobyt przewidzianych przez prawo państwa przyjmującego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obowiązku uzyskania pozwolenia na pracę w zakresie pracy wykonywanej dla państwa wysyłającego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podległości przepisom o ubezpieczeniach społecznych państwa przyjmującego w zakresie pracy wykonywanej na rzecz państwa wysyłającego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od wszelkich opłat i podatków osobistych i rzeczowych – państwowych, regionalnych i komunalnych, z wyjątkiem np. podatków pośrednich wliczanych w cenę towarów lub usług, opłat i podatków od prywatnego mienia nieruchomego położonego w państwie przyjmującym, opłat i podatków od prywatnych dochodów uzyskiwanych w państwie przyjmującym, opłat rejestracyjnych, sądowych, hipotecznych i stemplowych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opłat celnych za przedmioty przeznaczone do użytku służbowego urzędu konsularnego, przedmiotów przeznaczonych do użytku osobistego, łącznie z przedmiotami niezbędnymi do urządzenia się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bagażu osobistego od rewizji celnej, chyba że istnieje podejrzenie wwiezienia lub wywiezienia przedmiotów, których wwóz i wywóz są zabronione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od świadczeń osobistych na rzecz państwa przyjmującego, od wszelkiej służby publicznej lub świadczeń wojskowych</a:t>
            </a:r>
          </a:p>
          <a:p>
            <a:pPr marL="114300" indent="0" algn="just">
              <a:buNone/>
            </a:pPr>
            <a:r>
              <a:rPr lang="pl-PL" sz="1600" dirty="0"/>
              <a:t>rozszerzenie korzystania z przywilejów na członków rodziny pozostających we wspólnocie domowej, z wyjątkiem immunitetu jurysdykcyjnego i ochrony wolności osobistej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05142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przywileje i immunitety pracowników konsularnych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immunitet jurysdykcyjny – w zakresie identycznym, jak urzędnicy konsularni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do odmowy składania zeznań – w zakresie identycznym, jak urzędnicy konsularni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obowiązku rejestracji cudzoziemców i zezwolenia na pobyt przewidzianych przez prawo państwa przyjmującego, chyba że nie są oni stałymi pracownikami państwa wysyłającego  lub wykonują w państwie przyjmującym jakąkolwiek prywatną działalność zarobkową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podległości przepisom o ubezpieczeniach społecznych państwa przyjmującego w zakresie pracy wykonywanej na rzecz państwa wysyłającego – w zakresie identycznym, jak urzędnicy konsularni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z opłat celnych za przedmioty przeznaczone do użytku osobistego wwiezionych podczas pierwszego instalowania się w państwie przyjmującym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od świadczeń osobistych na rzecz państwa przyjmującego, od wszelkiej służby publicznej lub świadczeń wojskowych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rozszerzenie korzystania z przywilejów na członków rodziny pozostających we wspólnocie domowej, z wyjątkiem immunitetu jurysdykcyjnego i ochrony wolności osobistej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51716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zakres czasowy obowiązywania przywilejów i immunitetów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rozpoczęcie ochrony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od chwili przybycia na terytorium państwa przyjmującego w celu objęcia stanowiska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jeżeli członek urzędu konsularnego przebywa już na terytorium państwa przyjmującego – z chwilą przystąpienia do wykonywania swych funkcji w urzędzie konsularnym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zakończenie ochrony</a:t>
            </a:r>
            <a:r>
              <a:rPr lang="pl-PL" sz="1600" dirty="0"/>
              <a:t> </a:t>
            </a:r>
          </a:p>
          <a:p>
            <a:pPr marL="114300" indent="0" algn="just">
              <a:buNone/>
            </a:pPr>
            <a:r>
              <a:rPr lang="pl-PL" sz="1600" dirty="0"/>
              <a:t>gdy funkcje członka personelu konsularnego ulegają zakończeniu, przywileje i immunitety wygasają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 chwilą opuszczenie terytorium państwa przyjmującego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 upływem rozsądnego okresu, w którym członek personelu dyplomatycznego mógł opuścić terytorium państwa przyjmującego </a:t>
            </a:r>
          </a:p>
          <a:p>
            <a:pPr marL="114300" indent="0" algn="just">
              <a:buNone/>
            </a:pPr>
            <a:r>
              <a:rPr lang="pl-PL" sz="1600" dirty="0"/>
              <a:t>*w dalszym ciągu trwa immunitet jurysdykcyjny w stosunku do czynności tej osoby podejmowanych w związku z aktami dokonanymi w toku pełnienia funkcji konsularnych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69750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7248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urząd konsularny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przyjmujące powinno udzielać wszelkich ułatwień w wykonywaniu swoich funkcji przez urząd konsularny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prawo umieszczania flagi i godła na budynku zajmowanym przez urząd konsularny, na jego drzwiach wejściowych, jak też na rezydencji kierownika urzędu i na jego środkach transportu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przyjmujące powinno ułatwić nabycie pomieszczeń niezbędnych dla urzędu konsularnego, a także pomagać urzędowi konsularnemu w uzyskaniu odpowiednich mieszkań dla jego personelu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pomieszczenia konsularne są nietykalne – władze państwa przyjmującego nie mogą wkraczać do pomieszczeń, które są używane wyłącznie na potrzeby pracy urzędu, chyba że kierownik urzędu konsularnego wyrazi na to zgodę</a:t>
            </a:r>
          </a:p>
          <a:p>
            <a:pPr marL="114300" indent="0" algn="just">
              <a:buNone/>
            </a:pPr>
            <a:r>
              <a:rPr lang="pl-PL" sz="1600" dirty="0"/>
              <a:t>*domniemanie zgody kierownika urzędu konsularnego w przypadku pożaru lub innego nieszczęśliwego wypadku wymagającego niezwłocznych czynności ochronnych (art. 31 ust. 2 Konwencji o </a:t>
            </a:r>
            <a:r>
              <a:rPr lang="pl-PL" sz="1600"/>
              <a:t>stosunkach konsularnych)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przyjmujące zobowiązane jest do ochrony pomieszczeń konsularnych przed jakimkolwiek wtargnięciem lub szkodą, a także do zapobiegania zakłócaniu pracy urzędu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pomieszczenia urzędu, jego wyposażenie czy środki transportu nie podlegają rekwizycji na cele obronności czy cele użyteczności publicznej państwa przyjmującego</a:t>
            </a:r>
          </a:p>
        </p:txBody>
      </p:sp>
    </p:spTree>
    <p:extLst>
      <p:ext uri="{BB962C8B-B14F-4D97-AF65-F5344CB8AC3E}">
        <p14:creationId xmlns:p14="http://schemas.microsoft.com/office/powerpoint/2010/main" val="95662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urząd konsularny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zwolnienie pomieszczeń konsularnych i rezydencji zawodowego kierownika urzędu konsularnego z opłat i podatków państwowych, regionalnych i komunalnych, w wyjątkiem opłat za świadczenie określonych usług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nietykalność archiwów i dokumentów konsularnych, niezależnie od miejsca, w którym się znajdują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państwo przyjmujące dopuszcza </a:t>
            </a:r>
            <a:r>
              <a:rPr lang="pl-PL" sz="1600"/>
              <a:t>i ochrania </a:t>
            </a:r>
            <a:r>
              <a:rPr lang="pl-PL" sz="1600" dirty="0"/>
              <a:t>swobodę porozumiewania się urzędu konsularnego do wszelkich celów urzędowych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nietykalność korespondencji urzędowej urzędu konsularnego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zakaz otwierania i przetrzymywania korespondencji urzędu konsularnego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urząd konsularny może pobierać opłaty i inne należności za dokonywanie czynności konsularnych – zwolnienie pobranych opłat i należności z podatków w państwie przyjmującym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936513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05034-B971-8BB4-CDF9-EB68CF96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870910-F376-84F0-ACBC-099FBE86E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33269"/>
            <a:ext cx="10972800" cy="5009072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odwołanie szefa misji dyplomatycznej (ambasadora)</a:t>
            </a: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minister właściwy ds. zagranicznych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3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opinia </a:t>
            </a:r>
            <a:r>
              <a:rPr kumimoji="0" lang="pl-PL" sz="13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Konwentu Służby Zagranicznej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3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minister właściwy ds. zagranicznych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        </a:t>
            </a: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    </a:t>
            </a:r>
            <a:r>
              <a:rPr kumimoji="0" lang="pl-PL" sz="13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Sejm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3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   opinia komisji spraw zagranicznych                                     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3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    minister właściwy ds. zagranicznych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3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wniosek do Prezydenta o odwołanie szefa misji</a:t>
            </a: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3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 </a:t>
            </a:r>
            <a:r>
              <a:rPr kumimoji="0" lang="pl-PL" sz="13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Prezydent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300" b="1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   Prezes Rady Ministrów 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300" b="1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                                                     kontrasygnata                                                                     brak kontrasygnaty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300" b="1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l-PL" sz="1300" b="1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                                        Prezydent </a:t>
            </a:r>
            <a:r>
              <a:rPr lang="pl-PL" sz="1300" dirty="0">
                <a:solidFill>
                  <a:srgbClr val="564B3C"/>
                </a:solidFill>
                <a:latin typeface="Century Gothic"/>
              </a:rPr>
              <a:t>odwołuje</a:t>
            </a: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ambasadora</a:t>
            </a:r>
          </a:p>
          <a:p>
            <a:pPr marL="11430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None/>
              <a:tabLst/>
              <a:defRPr/>
            </a:pPr>
            <a:endParaRPr kumimoji="0" lang="pl-PL" sz="1100" b="0" i="0" u="none" strike="noStrike" kern="1200" cap="none" spc="0" normalizeH="0" baseline="0" noProof="0" dirty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114300" indent="0" algn="ctr">
              <a:buNone/>
            </a:pPr>
            <a:endParaRPr lang="pl-PL" sz="1600" dirty="0"/>
          </a:p>
        </p:txBody>
      </p:sp>
      <p:sp>
        <p:nvSpPr>
          <p:cNvPr id="4" name="Strzałka: w dół 3">
            <a:extLst>
              <a:ext uri="{FF2B5EF4-FFF2-40B4-BE49-F238E27FC236}">
                <a16:creationId xmlns:a16="http://schemas.microsoft.com/office/drawing/2014/main" id="{BADA80EA-2AF0-FD54-3FB2-EF95C22F6907}"/>
              </a:ext>
            </a:extLst>
          </p:cNvPr>
          <p:cNvSpPr/>
          <p:nvPr/>
        </p:nvSpPr>
        <p:spPr>
          <a:xfrm>
            <a:off x="6268528" y="2150853"/>
            <a:ext cx="45719" cy="1610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5FADCC6E-C2DA-5F1A-9D18-12E775F822A6}"/>
              </a:ext>
            </a:extLst>
          </p:cNvPr>
          <p:cNvSpPr/>
          <p:nvPr/>
        </p:nvSpPr>
        <p:spPr>
          <a:xfrm>
            <a:off x="6256737" y="2592183"/>
            <a:ext cx="45719" cy="1610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Strzałka: w dół 5">
            <a:extLst>
              <a:ext uri="{FF2B5EF4-FFF2-40B4-BE49-F238E27FC236}">
                <a16:creationId xmlns:a16="http://schemas.microsoft.com/office/drawing/2014/main" id="{D66DEB63-D778-A693-976F-0C82301876D0}"/>
              </a:ext>
            </a:extLst>
          </p:cNvPr>
          <p:cNvSpPr/>
          <p:nvPr/>
        </p:nvSpPr>
        <p:spPr>
          <a:xfrm>
            <a:off x="6268528" y="2996242"/>
            <a:ext cx="45719" cy="2012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Strzałka: w dół 6">
            <a:extLst>
              <a:ext uri="{FF2B5EF4-FFF2-40B4-BE49-F238E27FC236}">
                <a16:creationId xmlns:a16="http://schemas.microsoft.com/office/drawing/2014/main" id="{298838D5-14EA-C63B-225E-DFFF237FCAB7}"/>
              </a:ext>
            </a:extLst>
          </p:cNvPr>
          <p:cNvSpPr/>
          <p:nvPr/>
        </p:nvSpPr>
        <p:spPr>
          <a:xfrm>
            <a:off x="6268528" y="3459193"/>
            <a:ext cx="45719" cy="2012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8" name="Strzałka: w dół 7">
            <a:extLst>
              <a:ext uri="{FF2B5EF4-FFF2-40B4-BE49-F238E27FC236}">
                <a16:creationId xmlns:a16="http://schemas.microsoft.com/office/drawing/2014/main" id="{EA10B0AA-1667-EA59-91ED-9995ACD97E65}"/>
              </a:ext>
            </a:extLst>
          </p:cNvPr>
          <p:cNvSpPr/>
          <p:nvPr/>
        </p:nvSpPr>
        <p:spPr>
          <a:xfrm>
            <a:off x="6256737" y="3864634"/>
            <a:ext cx="45719" cy="2012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9" name="Strzałka: w dół 8">
            <a:extLst>
              <a:ext uri="{FF2B5EF4-FFF2-40B4-BE49-F238E27FC236}">
                <a16:creationId xmlns:a16="http://schemas.microsoft.com/office/drawing/2014/main" id="{6046421D-F6A8-AB1B-1054-4C4F51D07FC4}"/>
              </a:ext>
            </a:extLst>
          </p:cNvPr>
          <p:cNvSpPr/>
          <p:nvPr/>
        </p:nvSpPr>
        <p:spPr>
          <a:xfrm>
            <a:off x="6256737" y="4330460"/>
            <a:ext cx="45719" cy="2012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Strzałka: w dół 9">
            <a:extLst>
              <a:ext uri="{FF2B5EF4-FFF2-40B4-BE49-F238E27FC236}">
                <a16:creationId xmlns:a16="http://schemas.microsoft.com/office/drawing/2014/main" id="{ED987B8E-518C-AFEA-C1AC-573193D6C3B0}"/>
              </a:ext>
            </a:extLst>
          </p:cNvPr>
          <p:cNvSpPr/>
          <p:nvPr/>
        </p:nvSpPr>
        <p:spPr>
          <a:xfrm>
            <a:off x="6268528" y="4779034"/>
            <a:ext cx="45719" cy="2012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Strzałka: w dół 10">
            <a:extLst>
              <a:ext uri="{FF2B5EF4-FFF2-40B4-BE49-F238E27FC236}">
                <a16:creationId xmlns:a16="http://schemas.microsoft.com/office/drawing/2014/main" id="{B2FA7804-D819-59D9-9598-3BA647DEA33B}"/>
              </a:ext>
            </a:extLst>
          </p:cNvPr>
          <p:cNvSpPr/>
          <p:nvPr/>
        </p:nvSpPr>
        <p:spPr>
          <a:xfrm>
            <a:off x="6268528" y="5181600"/>
            <a:ext cx="45719" cy="2012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2" name="Strzałka: w dół 11">
            <a:extLst>
              <a:ext uri="{FF2B5EF4-FFF2-40B4-BE49-F238E27FC236}">
                <a16:creationId xmlns:a16="http://schemas.microsoft.com/office/drawing/2014/main" id="{E5794A42-BB13-3704-9C54-63B2FD2ED16F}"/>
              </a:ext>
            </a:extLst>
          </p:cNvPr>
          <p:cNvSpPr/>
          <p:nvPr/>
        </p:nvSpPr>
        <p:spPr>
          <a:xfrm>
            <a:off x="3950898" y="6101751"/>
            <a:ext cx="45719" cy="1897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cxnSp>
        <p:nvCxnSpPr>
          <p:cNvPr id="14" name="Łącznik prosty ze strzałką 13">
            <a:extLst>
              <a:ext uri="{FF2B5EF4-FFF2-40B4-BE49-F238E27FC236}">
                <a16:creationId xmlns:a16="http://schemas.microsoft.com/office/drawing/2014/main" id="{7ECC8640-2184-F935-B931-42C91D949F91}"/>
              </a:ext>
            </a:extLst>
          </p:cNvPr>
          <p:cNvCxnSpPr/>
          <p:nvPr/>
        </p:nvCxnSpPr>
        <p:spPr>
          <a:xfrm flipH="1">
            <a:off x="4422475" y="5602914"/>
            <a:ext cx="1063925" cy="222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>
            <a:extLst>
              <a:ext uri="{FF2B5EF4-FFF2-40B4-BE49-F238E27FC236}">
                <a16:creationId xmlns:a16="http://schemas.microsoft.com/office/drawing/2014/main" id="{80498191-4A3F-DF32-EAA9-F50F3A733CB8}"/>
              </a:ext>
            </a:extLst>
          </p:cNvPr>
          <p:cNvCxnSpPr/>
          <p:nvPr/>
        </p:nvCxnSpPr>
        <p:spPr>
          <a:xfrm>
            <a:off x="7142672" y="5602914"/>
            <a:ext cx="747622" cy="222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086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079312-5B22-9E21-7391-83263C6A6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C1090DC-9100-10EB-5A4A-0FEC7299A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ambasador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zasadniczo – reprezentuje interesy swojego państwa w jednym państwie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dopuszczalne – reprezentowanie interesów swojego państwa przez ambasadora w kilku państwach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za zgodą państwa przyjmującego – dwa lub więcej państw mogą akredytować tą samą osobę do reprezentowania ich interesów w państwie przyjmującym</a:t>
            </a:r>
          </a:p>
        </p:txBody>
      </p:sp>
    </p:spTree>
    <p:extLst>
      <p:ext uri="{BB962C8B-B14F-4D97-AF65-F5344CB8AC3E}">
        <p14:creationId xmlns:p14="http://schemas.microsoft.com/office/powerpoint/2010/main" val="34403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280130-895F-AD87-25A5-C657D7EC8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75AB5B-741E-9836-51B6-B1179A50F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pierwszeństwo w obrębie klasy szefów misji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ustalane według kolejności dat i godzin objęcia funkcji przez szefów misji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państwa mogą stosować praktykę dającą pierwszeństwo przedstawiciela Stolicy Apostolskiej</a:t>
            </a:r>
          </a:p>
          <a:p>
            <a:pPr marL="114300" indent="0" algn="just">
              <a:buNone/>
            </a:pPr>
            <a:r>
              <a:rPr lang="pl-PL" sz="1600" dirty="0"/>
              <a:t>*zmiany w listach uwierzytelniających szefa misji, które nie powodują zmiany klasy, nie wpływają na jego pierwszeństwo  </a:t>
            </a:r>
          </a:p>
        </p:txBody>
      </p:sp>
    </p:spTree>
    <p:extLst>
      <p:ext uri="{BB962C8B-B14F-4D97-AF65-F5344CB8AC3E}">
        <p14:creationId xmlns:p14="http://schemas.microsoft.com/office/powerpoint/2010/main" val="18954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A1B7FB-C8A6-5105-6F47-58A844341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13FFA2-34AA-6BE3-18E0-0E8C55F82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zastępcze kierowanie misją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przypadku braku obsadzenia stanowiska szefa misji lub gdy szef misji nie może pełnić swoich obowiązków – przejściowo szefem misji jest chargé d’affaires ad interim</a:t>
            </a:r>
          </a:p>
          <a:p>
            <a:pPr marL="114300" indent="0" algn="just">
              <a:buNone/>
            </a:pPr>
            <a:r>
              <a:rPr lang="pl-PL" sz="1600" dirty="0"/>
              <a:t>*z reguły jest to osoba z najwyższym stopniem dyplomatycznym w misji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żaden członek personelu dyplomatycznego misji nie jest obecny w państwie przyjmującym – do załatwienia bieżących spraw administracyjnych może być wyznaczony członek personelu administracyjnego i technicznego za zgodą państwa przyjmującego</a:t>
            </a:r>
          </a:p>
        </p:txBody>
      </p:sp>
    </p:spTree>
    <p:extLst>
      <p:ext uri="{BB962C8B-B14F-4D97-AF65-F5344CB8AC3E}">
        <p14:creationId xmlns:p14="http://schemas.microsoft.com/office/powerpoint/2010/main" val="122646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669C50-6875-767A-D50B-FEA224026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dyplomatyczne i konsularne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018245-2087-33B6-3D28-B9243EF23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1497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korpus dyplomatyczny </a:t>
            </a:r>
            <a:r>
              <a:rPr lang="pl-PL" sz="1600" dirty="0"/>
              <a:t>(</a:t>
            </a:r>
            <a:r>
              <a:rPr lang="pl-PL" sz="1600" dirty="0" err="1"/>
              <a:t>corps</a:t>
            </a:r>
            <a:r>
              <a:rPr lang="pl-PL" sz="1600" dirty="0"/>
              <a:t> </a:t>
            </a:r>
            <a:r>
              <a:rPr lang="pl-PL" sz="1600" dirty="0" err="1"/>
              <a:t>diplomatique</a:t>
            </a:r>
            <a:r>
              <a:rPr lang="pl-PL" sz="1600" dirty="0"/>
              <a:t>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węższe znaczenie – tworzą go szefowie misji dyplomatycznych akredytowani przy głowach państw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szersze znaczenie – tworzą go szefowie misji dyplomatycznych i członkowie personelu dyplomatycznego </a:t>
            </a:r>
          </a:p>
          <a:p>
            <a:pPr marL="114300" indent="0" algn="just">
              <a:buNone/>
            </a:pPr>
            <a:r>
              <a:rPr lang="pl-PL" sz="1600" dirty="0"/>
              <a:t>*w skład korpusu dyplomatycznego nie wchodzą członkowie personelu administracyjnego i technicznego oraz personel służby misji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na czele korpusu – </a:t>
            </a:r>
            <a:r>
              <a:rPr lang="pl-PL" sz="1600" b="1" dirty="0"/>
              <a:t>dziekan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zwykle ambasador z najdłuższym stażem w państwie przyjmującym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niektórych państwach katolickich – nuncjusz apostolski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wykaz członków korpusu dyplomatycznego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departament protokołu dyplomatycznego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lista członków korpusu dyplomatycznego z podaniem nazwisk, pełnych tytułów służbowych, dat wręczenia listów uwierzytelniających oraz członków personelu dyplomatycznego</a:t>
            </a:r>
          </a:p>
          <a:p>
            <a:pPr marL="114300" indent="0" algn="just">
              <a:buNone/>
            </a:pPr>
            <a:r>
              <a:rPr lang="pl-PL" sz="1600" dirty="0"/>
              <a:t>*lista kolejności dyplomatycznej – </a:t>
            </a:r>
            <a:r>
              <a:rPr lang="pl-PL" sz="1600" i="1" dirty="0"/>
              <a:t>order of </a:t>
            </a:r>
            <a:r>
              <a:rPr lang="pl-PL" sz="1600" i="1" dirty="0" err="1"/>
              <a:t>precedence</a:t>
            </a: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20982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5067</Words>
  <Application>Microsoft Office PowerPoint</Application>
  <PresentationFormat>Panoramiczny</PresentationFormat>
  <Paragraphs>468</Paragraphs>
  <Slides>44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44</vt:i4>
      </vt:variant>
    </vt:vector>
  </HeadingPairs>
  <TitlesOfParts>
    <vt:vector size="49" baseType="lpstr">
      <vt:lpstr>Arial</vt:lpstr>
      <vt:lpstr>Book Antiqua</vt:lpstr>
      <vt:lpstr>Century Gothic</vt:lpstr>
      <vt:lpstr>Wingdings</vt:lpstr>
      <vt:lpstr>Apteka</vt:lpstr>
      <vt:lpstr>Prawo międzynarodowe publiczne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  <vt:lpstr>Prawo dyplomatyczne i konsularne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7</cp:revision>
  <dcterms:created xsi:type="dcterms:W3CDTF">2024-06-09T13:55:43Z</dcterms:created>
  <dcterms:modified xsi:type="dcterms:W3CDTF">2024-06-11T07:56:45Z</dcterms:modified>
</cp:coreProperties>
</file>