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0"/>
  </p:notesMasterIdLst>
  <p:sldIdLst>
    <p:sldId id="256" r:id="rId2"/>
    <p:sldId id="257" r:id="rId3"/>
    <p:sldId id="316" r:id="rId4"/>
    <p:sldId id="258" r:id="rId5"/>
    <p:sldId id="259" r:id="rId6"/>
    <p:sldId id="326" r:id="rId7"/>
    <p:sldId id="260" r:id="rId8"/>
    <p:sldId id="317" r:id="rId9"/>
    <p:sldId id="318" r:id="rId10"/>
    <p:sldId id="319" r:id="rId11"/>
    <p:sldId id="320" r:id="rId12"/>
    <p:sldId id="321" r:id="rId13"/>
    <p:sldId id="322" r:id="rId14"/>
    <p:sldId id="323" r:id="rId15"/>
    <p:sldId id="324" r:id="rId16"/>
    <p:sldId id="327" r:id="rId17"/>
    <p:sldId id="328" r:id="rId18"/>
    <p:sldId id="329" r:id="rId19"/>
    <p:sldId id="330" r:id="rId20"/>
    <p:sldId id="331" r:id="rId21"/>
    <p:sldId id="332" r:id="rId22"/>
    <p:sldId id="333" r:id="rId23"/>
    <p:sldId id="334" r:id="rId24"/>
    <p:sldId id="341" r:id="rId25"/>
    <p:sldId id="335" r:id="rId26"/>
    <p:sldId id="336" r:id="rId27"/>
    <p:sldId id="337" r:id="rId28"/>
    <p:sldId id="338" r:id="rId29"/>
    <p:sldId id="339" r:id="rId30"/>
    <p:sldId id="340" r:id="rId31"/>
    <p:sldId id="342" r:id="rId32"/>
    <p:sldId id="343" r:id="rId33"/>
    <p:sldId id="344" r:id="rId34"/>
    <p:sldId id="345" r:id="rId35"/>
    <p:sldId id="346" r:id="rId36"/>
    <p:sldId id="347" r:id="rId37"/>
    <p:sldId id="348" r:id="rId38"/>
    <p:sldId id="349" r:id="rId39"/>
    <p:sldId id="350" r:id="rId40"/>
    <p:sldId id="351" r:id="rId41"/>
    <p:sldId id="352" r:id="rId42"/>
    <p:sldId id="353" r:id="rId43"/>
    <p:sldId id="354"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 id="368" r:id="rId57"/>
    <p:sldId id="369" r:id="rId58"/>
    <p:sldId id="370" r:id="rId59"/>
    <p:sldId id="371" r:id="rId60"/>
    <p:sldId id="372" r:id="rId61"/>
    <p:sldId id="373" r:id="rId62"/>
    <p:sldId id="374" r:id="rId63"/>
    <p:sldId id="375" r:id="rId64"/>
    <p:sldId id="376" r:id="rId65"/>
    <p:sldId id="377" r:id="rId66"/>
    <p:sldId id="378" r:id="rId67"/>
    <p:sldId id="379" r:id="rId68"/>
    <p:sldId id="380" r:id="rId69"/>
    <p:sldId id="381" r:id="rId70"/>
    <p:sldId id="382" r:id="rId71"/>
    <p:sldId id="383" r:id="rId72"/>
    <p:sldId id="384" r:id="rId73"/>
    <p:sldId id="385" r:id="rId74"/>
    <p:sldId id="386" r:id="rId75"/>
    <p:sldId id="387" r:id="rId76"/>
    <p:sldId id="388" r:id="rId77"/>
    <p:sldId id="389" r:id="rId78"/>
    <p:sldId id="390" r:id="rId79"/>
    <p:sldId id="391" r:id="rId80"/>
    <p:sldId id="392" r:id="rId81"/>
    <p:sldId id="393" r:id="rId82"/>
    <p:sldId id="394" r:id="rId83"/>
    <p:sldId id="395" r:id="rId84"/>
    <p:sldId id="396" r:id="rId85"/>
    <p:sldId id="397" r:id="rId86"/>
    <p:sldId id="398" r:id="rId87"/>
    <p:sldId id="399" r:id="rId88"/>
    <p:sldId id="400" r:id="rId89"/>
    <p:sldId id="401" r:id="rId90"/>
    <p:sldId id="402" r:id="rId91"/>
    <p:sldId id="403" r:id="rId92"/>
    <p:sldId id="404" r:id="rId93"/>
    <p:sldId id="405" r:id="rId94"/>
    <p:sldId id="406" r:id="rId95"/>
    <p:sldId id="407" r:id="rId96"/>
    <p:sldId id="408" r:id="rId97"/>
    <p:sldId id="410" r:id="rId98"/>
    <p:sldId id="411" r:id="rId99"/>
    <p:sldId id="412" r:id="rId100"/>
    <p:sldId id="413" r:id="rId101"/>
    <p:sldId id="414" r:id="rId102"/>
    <p:sldId id="415" r:id="rId103"/>
    <p:sldId id="416" r:id="rId104"/>
    <p:sldId id="417" r:id="rId105"/>
    <p:sldId id="418" r:id="rId106"/>
    <p:sldId id="419" r:id="rId107"/>
    <p:sldId id="420" r:id="rId108"/>
    <p:sldId id="421" r:id="rId109"/>
    <p:sldId id="422" r:id="rId110"/>
    <p:sldId id="423" r:id="rId111"/>
    <p:sldId id="424" r:id="rId112"/>
    <p:sldId id="425" r:id="rId113"/>
    <p:sldId id="426" r:id="rId114"/>
    <p:sldId id="450" r:id="rId115"/>
    <p:sldId id="451" r:id="rId116"/>
    <p:sldId id="452" r:id="rId117"/>
    <p:sldId id="455" r:id="rId118"/>
    <p:sldId id="453" r:id="rId119"/>
    <p:sldId id="454" r:id="rId120"/>
    <p:sldId id="428" r:id="rId121"/>
    <p:sldId id="429" r:id="rId122"/>
    <p:sldId id="430" r:id="rId123"/>
    <p:sldId id="431" r:id="rId124"/>
    <p:sldId id="432" r:id="rId125"/>
    <p:sldId id="433" r:id="rId126"/>
    <p:sldId id="434" r:id="rId127"/>
    <p:sldId id="435" r:id="rId128"/>
    <p:sldId id="436" r:id="rId129"/>
    <p:sldId id="446" r:id="rId130"/>
    <p:sldId id="448" r:id="rId131"/>
    <p:sldId id="449" r:id="rId132"/>
    <p:sldId id="456" r:id="rId133"/>
    <p:sldId id="457" r:id="rId134"/>
    <p:sldId id="458" r:id="rId135"/>
    <p:sldId id="459" r:id="rId136"/>
    <p:sldId id="460" r:id="rId137"/>
    <p:sldId id="461" r:id="rId138"/>
    <p:sldId id="462" r:id="rId13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1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677B5-D72C-4C2B-9E4B-E513ABD1A2E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87FA195-17BA-47B5-83D5-7EA2740E31C7}">
      <dgm:prSet/>
      <dgm:spPr/>
      <dgm:t>
        <a:bodyPr/>
        <a:lstStyle/>
        <a:p>
          <a:r>
            <a:rPr lang="en-US"/>
            <a:t>Zastanów się nad obrazem swojego idealnego ja, odpowiadając na poniższe pytania. </a:t>
          </a:r>
        </a:p>
      </dgm:t>
    </dgm:pt>
    <dgm:pt modelId="{A10082ED-4AF1-4A8B-951F-FFB5AA59CA95}" type="parTrans" cxnId="{4FF7F931-5CBF-49FA-A7CA-F62992B802F7}">
      <dgm:prSet/>
      <dgm:spPr/>
      <dgm:t>
        <a:bodyPr/>
        <a:lstStyle/>
        <a:p>
          <a:endParaRPr lang="en-US"/>
        </a:p>
      </dgm:t>
    </dgm:pt>
    <dgm:pt modelId="{342B1C7C-0535-4A29-81B1-538C795E56B1}" type="sibTrans" cxnId="{4FF7F931-5CBF-49FA-A7CA-F62992B802F7}">
      <dgm:prSet/>
      <dgm:spPr/>
      <dgm:t>
        <a:bodyPr/>
        <a:lstStyle/>
        <a:p>
          <a:endParaRPr lang="en-US"/>
        </a:p>
      </dgm:t>
    </dgm:pt>
    <dgm:pt modelId="{564D7E42-3862-4120-BAB4-2D89CDFBAD13}">
      <dgm:prSet/>
      <dgm:spPr/>
      <dgm:t>
        <a:bodyPr/>
        <a:lstStyle/>
        <a:p>
          <a:r>
            <a:rPr lang="en-US"/>
            <a:t>Można to zrobić w formie otwartych pytań coachingowych lub jako ćwiczenie pisemne.</a:t>
          </a:r>
        </a:p>
      </dgm:t>
    </dgm:pt>
    <dgm:pt modelId="{736BABF5-0D55-42F7-A800-81ABB1986900}" type="parTrans" cxnId="{D6761F14-5F55-4720-A61B-071188458D30}">
      <dgm:prSet/>
      <dgm:spPr/>
      <dgm:t>
        <a:bodyPr/>
        <a:lstStyle/>
        <a:p>
          <a:endParaRPr lang="en-US"/>
        </a:p>
      </dgm:t>
    </dgm:pt>
    <dgm:pt modelId="{8F75D0FB-BFF2-4E04-B521-3B596CB48224}" type="sibTrans" cxnId="{D6761F14-5F55-4720-A61B-071188458D30}">
      <dgm:prSet/>
      <dgm:spPr/>
      <dgm:t>
        <a:bodyPr/>
        <a:lstStyle/>
        <a:p>
          <a:endParaRPr lang="en-US"/>
        </a:p>
      </dgm:t>
    </dgm:pt>
    <dgm:pt modelId="{F82E5F6B-E29B-4A6A-8B6D-96BB94FD1B96}" type="pres">
      <dgm:prSet presAssocID="{590677B5-D72C-4C2B-9E4B-E513ABD1A2E5}" presName="root" presStyleCnt="0">
        <dgm:presLayoutVars>
          <dgm:dir/>
          <dgm:resizeHandles val="exact"/>
        </dgm:presLayoutVars>
      </dgm:prSet>
      <dgm:spPr/>
    </dgm:pt>
    <dgm:pt modelId="{A7953B4D-D0A9-4C9A-88D8-133F32822D0B}" type="pres">
      <dgm:prSet presAssocID="{587FA195-17BA-47B5-83D5-7EA2740E31C7}" presName="compNode" presStyleCnt="0"/>
      <dgm:spPr/>
    </dgm:pt>
    <dgm:pt modelId="{2138BEDC-1BB4-4CD6-BB61-444689127362}" type="pres">
      <dgm:prSet presAssocID="{587FA195-17BA-47B5-83D5-7EA2740E31C7}" presName="bgRect" presStyleLbl="bgShp" presStyleIdx="0" presStyleCnt="2"/>
      <dgm:spPr/>
    </dgm:pt>
    <dgm:pt modelId="{1D0715EC-163B-4B11-BDB2-ACD72E50CFAE}" type="pres">
      <dgm:prSet presAssocID="{587FA195-17BA-47B5-83D5-7EA2740E31C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B4A1FDB2-DF5E-42C6-877D-70466DEBB8A6}" type="pres">
      <dgm:prSet presAssocID="{587FA195-17BA-47B5-83D5-7EA2740E31C7}" presName="spaceRect" presStyleCnt="0"/>
      <dgm:spPr/>
    </dgm:pt>
    <dgm:pt modelId="{3EE6D17D-E3DA-4059-A044-1B5A8D5D6094}" type="pres">
      <dgm:prSet presAssocID="{587FA195-17BA-47B5-83D5-7EA2740E31C7}" presName="parTx" presStyleLbl="revTx" presStyleIdx="0" presStyleCnt="2">
        <dgm:presLayoutVars>
          <dgm:chMax val="0"/>
          <dgm:chPref val="0"/>
        </dgm:presLayoutVars>
      </dgm:prSet>
      <dgm:spPr/>
    </dgm:pt>
    <dgm:pt modelId="{F3738D58-E6D7-4AEC-AEB6-66A0385079DE}" type="pres">
      <dgm:prSet presAssocID="{342B1C7C-0535-4A29-81B1-538C795E56B1}" presName="sibTrans" presStyleCnt="0"/>
      <dgm:spPr/>
    </dgm:pt>
    <dgm:pt modelId="{5614925D-9FCE-499A-B6A8-7742EF9AF27B}" type="pres">
      <dgm:prSet presAssocID="{564D7E42-3862-4120-BAB4-2D89CDFBAD13}" presName="compNode" presStyleCnt="0"/>
      <dgm:spPr/>
    </dgm:pt>
    <dgm:pt modelId="{7422D50B-5C65-4525-AD5D-560BCD6E03B0}" type="pres">
      <dgm:prSet presAssocID="{564D7E42-3862-4120-BAB4-2D89CDFBAD13}" presName="bgRect" presStyleLbl="bgShp" presStyleIdx="1" presStyleCnt="2"/>
      <dgm:spPr/>
    </dgm:pt>
    <dgm:pt modelId="{F30401F4-590C-463F-9B62-5105B96E9A52}" type="pres">
      <dgm:prSet presAssocID="{564D7E42-3862-4120-BAB4-2D89CDFBAD1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C5B0FAB2-53E2-44E4-AC74-17C35D00A99E}" type="pres">
      <dgm:prSet presAssocID="{564D7E42-3862-4120-BAB4-2D89CDFBAD13}" presName="spaceRect" presStyleCnt="0"/>
      <dgm:spPr/>
    </dgm:pt>
    <dgm:pt modelId="{9C991811-4A15-4B79-9DEF-35D7DC24C6D4}" type="pres">
      <dgm:prSet presAssocID="{564D7E42-3862-4120-BAB4-2D89CDFBAD13}" presName="parTx" presStyleLbl="revTx" presStyleIdx="1" presStyleCnt="2">
        <dgm:presLayoutVars>
          <dgm:chMax val="0"/>
          <dgm:chPref val="0"/>
        </dgm:presLayoutVars>
      </dgm:prSet>
      <dgm:spPr/>
    </dgm:pt>
  </dgm:ptLst>
  <dgm:cxnLst>
    <dgm:cxn modelId="{D6761F14-5F55-4720-A61B-071188458D30}" srcId="{590677B5-D72C-4C2B-9E4B-E513ABD1A2E5}" destId="{564D7E42-3862-4120-BAB4-2D89CDFBAD13}" srcOrd="1" destOrd="0" parTransId="{736BABF5-0D55-42F7-A800-81ABB1986900}" sibTransId="{8F75D0FB-BFF2-4E04-B521-3B596CB48224}"/>
    <dgm:cxn modelId="{3A589D28-1C4E-4F16-BF75-37C91466331D}" type="presOf" srcId="{564D7E42-3862-4120-BAB4-2D89CDFBAD13}" destId="{9C991811-4A15-4B79-9DEF-35D7DC24C6D4}" srcOrd="0" destOrd="0" presId="urn:microsoft.com/office/officeart/2018/2/layout/IconVerticalSolidList"/>
    <dgm:cxn modelId="{4FF7F931-5CBF-49FA-A7CA-F62992B802F7}" srcId="{590677B5-D72C-4C2B-9E4B-E513ABD1A2E5}" destId="{587FA195-17BA-47B5-83D5-7EA2740E31C7}" srcOrd="0" destOrd="0" parTransId="{A10082ED-4AF1-4A8B-951F-FFB5AA59CA95}" sibTransId="{342B1C7C-0535-4A29-81B1-538C795E56B1}"/>
    <dgm:cxn modelId="{DDDB4A71-A0C4-40F9-A16C-32B6FCDAFB71}" type="presOf" srcId="{590677B5-D72C-4C2B-9E4B-E513ABD1A2E5}" destId="{F82E5F6B-E29B-4A6A-8B6D-96BB94FD1B96}" srcOrd="0" destOrd="0" presId="urn:microsoft.com/office/officeart/2018/2/layout/IconVerticalSolidList"/>
    <dgm:cxn modelId="{33FB87A7-3291-4A5E-BDF7-C90AF315E00A}" type="presOf" srcId="{587FA195-17BA-47B5-83D5-7EA2740E31C7}" destId="{3EE6D17D-E3DA-4059-A044-1B5A8D5D6094}" srcOrd="0" destOrd="0" presId="urn:microsoft.com/office/officeart/2018/2/layout/IconVerticalSolidList"/>
    <dgm:cxn modelId="{6A8AF6A4-7E0F-4B35-8CC7-4FA4DFA69B4C}" type="presParOf" srcId="{F82E5F6B-E29B-4A6A-8B6D-96BB94FD1B96}" destId="{A7953B4D-D0A9-4C9A-88D8-133F32822D0B}" srcOrd="0" destOrd="0" presId="urn:microsoft.com/office/officeart/2018/2/layout/IconVerticalSolidList"/>
    <dgm:cxn modelId="{BB0F7865-49BA-49A9-8DD1-48C023CFAA84}" type="presParOf" srcId="{A7953B4D-D0A9-4C9A-88D8-133F32822D0B}" destId="{2138BEDC-1BB4-4CD6-BB61-444689127362}" srcOrd="0" destOrd="0" presId="urn:microsoft.com/office/officeart/2018/2/layout/IconVerticalSolidList"/>
    <dgm:cxn modelId="{F446CF44-59F5-476B-B468-96D241171733}" type="presParOf" srcId="{A7953B4D-D0A9-4C9A-88D8-133F32822D0B}" destId="{1D0715EC-163B-4B11-BDB2-ACD72E50CFAE}" srcOrd="1" destOrd="0" presId="urn:microsoft.com/office/officeart/2018/2/layout/IconVerticalSolidList"/>
    <dgm:cxn modelId="{C8C38B5C-0193-40EC-B781-7B6C89534FA6}" type="presParOf" srcId="{A7953B4D-D0A9-4C9A-88D8-133F32822D0B}" destId="{B4A1FDB2-DF5E-42C6-877D-70466DEBB8A6}" srcOrd="2" destOrd="0" presId="urn:microsoft.com/office/officeart/2018/2/layout/IconVerticalSolidList"/>
    <dgm:cxn modelId="{774EC825-F2E4-4056-BEFD-5CED02EF69E7}" type="presParOf" srcId="{A7953B4D-D0A9-4C9A-88D8-133F32822D0B}" destId="{3EE6D17D-E3DA-4059-A044-1B5A8D5D6094}" srcOrd="3" destOrd="0" presId="urn:microsoft.com/office/officeart/2018/2/layout/IconVerticalSolidList"/>
    <dgm:cxn modelId="{A0B013C2-87D9-4816-914F-2F66BC09E446}" type="presParOf" srcId="{F82E5F6B-E29B-4A6A-8B6D-96BB94FD1B96}" destId="{F3738D58-E6D7-4AEC-AEB6-66A0385079DE}" srcOrd="1" destOrd="0" presId="urn:microsoft.com/office/officeart/2018/2/layout/IconVerticalSolidList"/>
    <dgm:cxn modelId="{D321F553-2FEC-4A24-A153-9DC5A46AC51D}" type="presParOf" srcId="{F82E5F6B-E29B-4A6A-8B6D-96BB94FD1B96}" destId="{5614925D-9FCE-499A-B6A8-7742EF9AF27B}" srcOrd="2" destOrd="0" presId="urn:microsoft.com/office/officeart/2018/2/layout/IconVerticalSolidList"/>
    <dgm:cxn modelId="{F4EDF2D5-5A39-4E6D-AAE9-FBC73F366D30}" type="presParOf" srcId="{5614925D-9FCE-499A-B6A8-7742EF9AF27B}" destId="{7422D50B-5C65-4525-AD5D-560BCD6E03B0}" srcOrd="0" destOrd="0" presId="urn:microsoft.com/office/officeart/2018/2/layout/IconVerticalSolidList"/>
    <dgm:cxn modelId="{BDA67915-FEB6-40BC-A9D1-268B393244CA}" type="presParOf" srcId="{5614925D-9FCE-499A-B6A8-7742EF9AF27B}" destId="{F30401F4-590C-463F-9B62-5105B96E9A52}" srcOrd="1" destOrd="0" presId="urn:microsoft.com/office/officeart/2018/2/layout/IconVerticalSolidList"/>
    <dgm:cxn modelId="{63C02E38-3B0D-4CDB-AB64-9273BEE65A15}" type="presParOf" srcId="{5614925D-9FCE-499A-B6A8-7742EF9AF27B}" destId="{C5B0FAB2-53E2-44E4-AC74-17C35D00A99E}" srcOrd="2" destOrd="0" presId="urn:microsoft.com/office/officeart/2018/2/layout/IconVerticalSolidList"/>
    <dgm:cxn modelId="{6BB5A438-9802-481E-AC12-96DCA5FC8AF3}" type="presParOf" srcId="{5614925D-9FCE-499A-B6A8-7742EF9AF27B}" destId="{9C991811-4A15-4B79-9DEF-35D7DC24C6D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8BEDC-1BB4-4CD6-BB61-444689127362}">
      <dsp:nvSpPr>
        <dsp:cNvPr id="0" name=""/>
        <dsp:cNvSpPr/>
      </dsp:nvSpPr>
      <dsp:spPr>
        <a:xfrm>
          <a:off x="0" y="894261"/>
          <a:ext cx="5861090" cy="16509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0715EC-163B-4B11-BDB2-ACD72E50CFAE}">
      <dsp:nvSpPr>
        <dsp:cNvPr id="0" name=""/>
        <dsp:cNvSpPr/>
      </dsp:nvSpPr>
      <dsp:spPr>
        <a:xfrm>
          <a:off x="499410" y="1265724"/>
          <a:ext cx="908019" cy="9080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E6D17D-E3DA-4059-A044-1B5A8D5D6094}">
      <dsp:nvSpPr>
        <dsp:cNvPr id="0" name=""/>
        <dsp:cNvSpPr/>
      </dsp:nvSpPr>
      <dsp:spPr>
        <a:xfrm>
          <a:off x="1906841" y="894261"/>
          <a:ext cx="3954248" cy="1650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25" tIns="174725" rIns="174725" bIns="174725" numCol="1" spcCol="1270" anchor="ctr" anchorCtr="0">
          <a:noAutofit/>
        </a:bodyPr>
        <a:lstStyle/>
        <a:p>
          <a:pPr marL="0" lvl="0" indent="0" algn="l" defTabSz="1022350">
            <a:lnSpc>
              <a:spcPct val="90000"/>
            </a:lnSpc>
            <a:spcBef>
              <a:spcPct val="0"/>
            </a:spcBef>
            <a:spcAft>
              <a:spcPct val="35000"/>
            </a:spcAft>
            <a:buNone/>
          </a:pPr>
          <a:r>
            <a:rPr lang="en-US" sz="2300" kern="1200"/>
            <a:t>Zastanów się nad obrazem swojego idealnego ja, odpowiadając na poniższe pytania. </a:t>
          </a:r>
        </a:p>
      </dsp:txBody>
      <dsp:txXfrm>
        <a:off x="1906841" y="894261"/>
        <a:ext cx="3954248" cy="1650945"/>
      </dsp:txXfrm>
    </dsp:sp>
    <dsp:sp modelId="{7422D50B-5C65-4525-AD5D-560BCD6E03B0}">
      <dsp:nvSpPr>
        <dsp:cNvPr id="0" name=""/>
        <dsp:cNvSpPr/>
      </dsp:nvSpPr>
      <dsp:spPr>
        <a:xfrm>
          <a:off x="0" y="2957943"/>
          <a:ext cx="5861090" cy="16509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0401F4-590C-463F-9B62-5105B96E9A52}">
      <dsp:nvSpPr>
        <dsp:cNvPr id="0" name=""/>
        <dsp:cNvSpPr/>
      </dsp:nvSpPr>
      <dsp:spPr>
        <a:xfrm>
          <a:off x="499410" y="3329405"/>
          <a:ext cx="908019" cy="9080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991811-4A15-4B79-9DEF-35D7DC24C6D4}">
      <dsp:nvSpPr>
        <dsp:cNvPr id="0" name=""/>
        <dsp:cNvSpPr/>
      </dsp:nvSpPr>
      <dsp:spPr>
        <a:xfrm>
          <a:off x="1906841" y="2957943"/>
          <a:ext cx="3954248" cy="1650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25" tIns="174725" rIns="174725" bIns="174725" numCol="1" spcCol="1270" anchor="ctr" anchorCtr="0">
          <a:noAutofit/>
        </a:bodyPr>
        <a:lstStyle/>
        <a:p>
          <a:pPr marL="0" lvl="0" indent="0" algn="l" defTabSz="1022350">
            <a:lnSpc>
              <a:spcPct val="90000"/>
            </a:lnSpc>
            <a:spcBef>
              <a:spcPct val="0"/>
            </a:spcBef>
            <a:spcAft>
              <a:spcPct val="35000"/>
            </a:spcAft>
            <a:buNone/>
          </a:pPr>
          <a:r>
            <a:rPr lang="en-US" sz="2300" kern="1200"/>
            <a:t>Można to zrobić w formie otwartych pytań coachingowych lub jako ćwiczenie pisemne.</a:t>
          </a:r>
        </a:p>
      </dsp:txBody>
      <dsp:txXfrm>
        <a:off x="1906841" y="2957943"/>
        <a:ext cx="3954248" cy="165094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EEA4CB-6729-42F5-AC15-22BAC415F77E}" type="datetimeFigureOut">
              <a:rPr lang="pl-PL" smtClean="0"/>
              <a:t>14.10.2024</a:t>
            </a:fld>
            <a:endParaRPr lang="pl-P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34501-F484-43FF-B644-9E022E1B1FAC}" type="slidenum">
              <a:rPr lang="pl-PL" smtClean="0"/>
              <a:t>‹#›</a:t>
            </a:fld>
            <a:endParaRPr lang="pl-PL"/>
          </a:p>
        </p:txBody>
      </p:sp>
    </p:spTree>
    <p:extLst>
      <p:ext uri="{BB962C8B-B14F-4D97-AF65-F5344CB8AC3E}">
        <p14:creationId xmlns:p14="http://schemas.microsoft.com/office/powerpoint/2010/main" val="2148964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9AEA3-3BFE-09A0-CEC9-5A6C633CE1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l-PL"/>
          </a:p>
        </p:txBody>
      </p:sp>
      <p:sp>
        <p:nvSpPr>
          <p:cNvPr id="3" name="Subtitle 2">
            <a:extLst>
              <a:ext uri="{FF2B5EF4-FFF2-40B4-BE49-F238E27FC236}">
                <a16:creationId xmlns:a16="http://schemas.microsoft.com/office/drawing/2014/main" id="{BCD6FAD2-466A-37C1-2E83-9EA18CCD9B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l-PL"/>
          </a:p>
        </p:txBody>
      </p:sp>
      <p:sp>
        <p:nvSpPr>
          <p:cNvPr id="4" name="Date Placeholder 3">
            <a:extLst>
              <a:ext uri="{FF2B5EF4-FFF2-40B4-BE49-F238E27FC236}">
                <a16:creationId xmlns:a16="http://schemas.microsoft.com/office/drawing/2014/main" id="{C52FF4FF-F2C6-CFBE-D9B4-C4D87C158466}"/>
              </a:ext>
            </a:extLst>
          </p:cNvPr>
          <p:cNvSpPr>
            <a:spLocks noGrp="1"/>
          </p:cNvSpPr>
          <p:nvPr>
            <p:ph type="dt" sz="half" idx="10"/>
          </p:nvPr>
        </p:nvSpPr>
        <p:spPr/>
        <p:txBody>
          <a:bodyPr/>
          <a:lstStyle/>
          <a:p>
            <a:fld id="{F2A63623-903A-4CAB-8833-38015AFB36FC}" type="datetime1">
              <a:rPr lang="pl-PL" smtClean="0"/>
              <a:t>14.10.2024</a:t>
            </a:fld>
            <a:endParaRPr lang="pl-PL"/>
          </a:p>
        </p:txBody>
      </p:sp>
      <p:sp>
        <p:nvSpPr>
          <p:cNvPr id="5" name="Footer Placeholder 4">
            <a:extLst>
              <a:ext uri="{FF2B5EF4-FFF2-40B4-BE49-F238E27FC236}">
                <a16:creationId xmlns:a16="http://schemas.microsoft.com/office/drawing/2014/main" id="{5BE9CC8D-A089-AEF5-B7BD-298436724F2E}"/>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DEFA53D0-F3F2-1F05-7BB0-2AEDAC8ABC34}"/>
              </a:ext>
            </a:extLst>
          </p:cNvPr>
          <p:cNvSpPr>
            <a:spLocks noGrp="1"/>
          </p:cNvSpPr>
          <p:nvPr>
            <p:ph type="sldNum" sz="quarter" idx="12"/>
          </p:nvPr>
        </p:nvSpPr>
        <p:spPr/>
        <p:txBody>
          <a:bodyPr/>
          <a:lstStyle/>
          <a:p>
            <a:fld id="{2DF5758F-4C72-4BF8-97FC-46819E1C8CEB}" type="slidenum">
              <a:rPr lang="pl-PL" smtClean="0"/>
              <a:t>‹#›</a:t>
            </a:fld>
            <a:endParaRPr lang="pl-PL"/>
          </a:p>
        </p:txBody>
      </p:sp>
    </p:spTree>
    <p:extLst>
      <p:ext uri="{BB962C8B-B14F-4D97-AF65-F5344CB8AC3E}">
        <p14:creationId xmlns:p14="http://schemas.microsoft.com/office/powerpoint/2010/main" val="101448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3367-B9EC-E6D7-C41C-4A2E017D83FC}"/>
              </a:ext>
            </a:extLst>
          </p:cNvPr>
          <p:cNvSpPr>
            <a:spLocks noGrp="1"/>
          </p:cNvSpPr>
          <p:nvPr>
            <p:ph type="title"/>
          </p:nvPr>
        </p:nvSpPr>
        <p:spPr/>
        <p:txBody>
          <a:bodyPr/>
          <a:lstStyle/>
          <a:p>
            <a:r>
              <a:rPr lang="en-US"/>
              <a:t>Click to edit Master title style</a:t>
            </a:r>
            <a:endParaRPr lang="pl-PL"/>
          </a:p>
        </p:txBody>
      </p:sp>
      <p:sp>
        <p:nvSpPr>
          <p:cNvPr id="3" name="Vertical Text Placeholder 2">
            <a:extLst>
              <a:ext uri="{FF2B5EF4-FFF2-40B4-BE49-F238E27FC236}">
                <a16:creationId xmlns:a16="http://schemas.microsoft.com/office/drawing/2014/main" id="{F47EEB5D-01CE-9EDE-DE97-2323C33E32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135D400A-6701-825B-EF6E-D307BC97B802}"/>
              </a:ext>
            </a:extLst>
          </p:cNvPr>
          <p:cNvSpPr>
            <a:spLocks noGrp="1"/>
          </p:cNvSpPr>
          <p:nvPr>
            <p:ph type="dt" sz="half" idx="10"/>
          </p:nvPr>
        </p:nvSpPr>
        <p:spPr/>
        <p:txBody>
          <a:bodyPr/>
          <a:lstStyle/>
          <a:p>
            <a:fld id="{A67438F5-1FFB-446A-A283-4EC66AECF5D0}" type="datetime1">
              <a:rPr lang="pl-PL" smtClean="0"/>
              <a:t>14.10.2024</a:t>
            </a:fld>
            <a:endParaRPr lang="pl-PL"/>
          </a:p>
        </p:txBody>
      </p:sp>
      <p:sp>
        <p:nvSpPr>
          <p:cNvPr id="5" name="Footer Placeholder 4">
            <a:extLst>
              <a:ext uri="{FF2B5EF4-FFF2-40B4-BE49-F238E27FC236}">
                <a16:creationId xmlns:a16="http://schemas.microsoft.com/office/drawing/2014/main" id="{E6A0AAAA-A623-F5DB-D52B-1C7A8C9D95A7}"/>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78CDC772-0C84-DA57-6E2E-5D3C959CDD92}"/>
              </a:ext>
            </a:extLst>
          </p:cNvPr>
          <p:cNvSpPr>
            <a:spLocks noGrp="1"/>
          </p:cNvSpPr>
          <p:nvPr>
            <p:ph type="sldNum" sz="quarter" idx="12"/>
          </p:nvPr>
        </p:nvSpPr>
        <p:spPr/>
        <p:txBody>
          <a:bodyPr/>
          <a:lstStyle/>
          <a:p>
            <a:fld id="{2DF5758F-4C72-4BF8-97FC-46819E1C8CEB}" type="slidenum">
              <a:rPr lang="pl-PL" smtClean="0"/>
              <a:t>‹#›</a:t>
            </a:fld>
            <a:endParaRPr lang="pl-PL"/>
          </a:p>
        </p:txBody>
      </p:sp>
    </p:spTree>
    <p:extLst>
      <p:ext uri="{BB962C8B-B14F-4D97-AF65-F5344CB8AC3E}">
        <p14:creationId xmlns:p14="http://schemas.microsoft.com/office/powerpoint/2010/main" val="3234992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D5F2DC-5A03-C76A-5D0A-07A419BA5F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l-PL"/>
          </a:p>
        </p:txBody>
      </p:sp>
      <p:sp>
        <p:nvSpPr>
          <p:cNvPr id="3" name="Vertical Text Placeholder 2">
            <a:extLst>
              <a:ext uri="{FF2B5EF4-FFF2-40B4-BE49-F238E27FC236}">
                <a16:creationId xmlns:a16="http://schemas.microsoft.com/office/drawing/2014/main" id="{4778A8CB-1520-6569-9176-2F416AFF79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7DE54633-D8BC-0CB4-7114-CEA961CF2E76}"/>
              </a:ext>
            </a:extLst>
          </p:cNvPr>
          <p:cNvSpPr>
            <a:spLocks noGrp="1"/>
          </p:cNvSpPr>
          <p:nvPr>
            <p:ph type="dt" sz="half" idx="10"/>
          </p:nvPr>
        </p:nvSpPr>
        <p:spPr/>
        <p:txBody>
          <a:bodyPr/>
          <a:lstStyle/>
          <a:p>
            <a:fld id="{8E193D02-794A-405D-BE09-5319D076AE59}" type="datetime1">
              <a:rPr lang="pl-PL" smtClean="0"/>
              <a:t>14.10.2024</a:t>
            </a:fld>
            <a:endParaRPr lang="pl-PL"/>
          </a:p>
        </p:txBody>
      </p:sp>
      <p:sp>
        <p:nvSpPr>
          <p:cNvPr id="5" name="Footer Placeholder 4">
            <a:extLst>
              <a:ext uri="{FF2B5EF4-FFF2-40B4-BE49-F238E27FC236}">
                <a16:creationId xmlns:a16="http://schemas.microsoft.com/office/drawing/2014/main" id="{B80B9AC0-FD02-D042-7503-7B1718B65EBF}"/>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903551C5-782F-FD1A-91B7-8EE6131B1B80}"/>
              </a:ext>
            </a:extLst>
          </p:cNvPr>
          <p:cNvSpPr>
            <a:spLocks noGrp="1"/>
          </p:cNvSpPr>
          <p:nvPr>
            <p:ph type="sldNum" sz="quarter" idx="12"/>
          </p:nvPr>
        </p:nvSpPr>
        <p:spPr/>
        <p:txBody>
          <a:bodyPr/>
          <a:lstStyle/>
          <a:p>
            <a:fld id="{2DF5758F-4C72-4BF8-97FC-46819E1C8CEB}" type="slidenum">
              <a:rPr lang="pl-PL" smtClean="0"/>
              <a:t>‹#›</a:t>
            </a:fld>
            <a:endParaRPr lang="pl-PL"/>
          </a:p>
        </p:txBody>
      </p:sp>
    </p:spTree>
    <p:extLst>
      <p:ext uri="{BB962C8B-B14F-4D97-AF65-F5344CB8AC3E}">
        <p14:creationId xmlns:p14="http://schemas.microsoft.com/office/powerpoint/2010/main" val="376984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11D52-36BB-D397-6A41-3F46793B1545}"/>
              </a:ext>
            </a:extLst>
          </p:cNvPr>
          <p:cNvSpPr>
            <a:spLocks noGrp="1"/>
          </p:cNvSpPr>
          <p:nvPr>
            <p:ph type="title"/>
          </p:nvPr>
        </p:nvSpPr>
        <p:spPr/>
        <p:txBody>
          <a:bodyPr/>
          <a:lstStyle/>
          <a:p>
            <a:r>
              <a:rPr lang="en-US"/>
              <a:t>Click to edit Master title style</a:t>
            </a:r>
            <a:endParaRPr lang="pl-PL"/>
          </a:p>
        </p:txBody>
      </p:sp>
      <p:sp>
        <p:nvSpPr>
          <p:cNvPr id="3" name="Content Placeholder 2">
            <a:extLst>
              <a:ext uri="{FF2B5EF4-FFF2-40B4-BE49-F238E27FC236}">
                <a16:creationId xmlns:a16="http://schemas.microsoft.com/office/drawing/2014/main" id="{38EE9572-6375-4BC9-D8CC-6F42C06E85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FF6AC538-993E-4615-2D34-EBBB9BBB52AA}"/>
              </a:ext>
            </a:extLst>
          </p:cNvPr>
          <p:cNvSpPr>
            <a:spLocks noGrp="1"/>
          </p:cNvSpPr>
          <p:nvPr>
            <p:ph type="dt" sz="half" idx="10"/>
          </p:nvPr>
        </p:nvSpPr>
        <p:spPr/>
        <p:txBody>
          <a:bodyPr/>
          <a:lstStyle/>
          <a:p>
            <a:fld id="{B369E1A5-60D1-4828-8FDA-17FE6BDCF450}" type="datetime1">
              <a:rPr lang="pl-PL" smtClean="0"/>
              <a:t>14.10.2024</a:t>
            </a:fld>
            <a:endParaRPr lang="pl-PL"/>
          </a:p>
        </p:txBody>
      </p:sp>
      <p:sp>
        <p:nvSpPr>
          <p:cNvPr id="5" name="Footer Placeholder 4">
            <a:extLst>
              <a:ext uri="{FF2B5EF4-FFF2-40B4-BE49-F238E27FC236}">
                <a16:creationId xmlns:a16="http://schemas.microsoft.com/office/drawing/2014/main" id="{8BB11D13-A6EF-CC6E-840C-92914DB086D6}"/>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437A0097-487E-243F-5DDC-66328C2C198D}"/>
              </a:ext>
            </a:extLst>
          </p:cNvPr>
          <p:cNvSpPr>
            <a:spLocks noGrp="1"/>
          </p:cNvSpPr>
          <p:nvPr>
            <p:ph type="sldNum" sz="quarter" idx="12"/>
          </p:nvPr>
        </p:nvSpPr>
        <p:spPr/>
        <p:txBody>
          <a:bodyPr/>
          <a:lstStyle/>
          <a:p>
            <a:fld id="{2DF5758F-4C72-4BF8-97FC-46819E1C8CEB}" type="slidenum">
              <a:rPr lang="pl-PL" smtClean="0"/>
              <a:t>‹#›</a:t>
            </a:fld>
            <a:endParaRPr lang="pl-PL"/>
          </a:p>
        </p:txBody>
      </p:sp>
    </p:spTree>
    <p:extLst>
      <p:ext uri="{BB962C8B-B14F-4D97-AF65-F5344CB8AC3E}">
        <p14:creationId xmlns:p14="http://schemas.microsoft.com/office/powerpoint/2010/main" val="1051274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5326F-04FA-0F3F-50DC-01BB040629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l-PL"/>
          </a:p>
        </p:txBody>
      </p:sp>
      <p:sp>
        <p:nvSpPr>
          <p:cNvPr id="3" name="Text Placeholder 2">
            <a:extLst>
              <a:ext uri="{FF2B5EF4-FFF2-40B4-BE49-F238E27FC236}">
                <a16:creationId xmlns:a16="http://schemas.microsoft.com/office/drawing/2014/main" id="{F6FCC675-E7FE-8CF7-4645-A7DCB21264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3AEF68-305F-D408-AC78-631C20E124BE}"/>
              </a:ext>
            </a:extLst>
          </p:cNvPr>
          <p:cNvSpPr>
            <a:spLocks noGrp="1"/>
          </p:cNvSpPr>
          <p:nvPr>
            <p:ph type="dt" sz="half" idx="10"/>
          </p:nvPr>
        </p:nvSpPr>
        <p:spPr/>
        <p:txBody>
          <a:bodyPr/>
          <a:lstStyle/>
          <a:p>
            <a:fld id="{BD019C11-9460-41B0-944A-957ADD5D439C}" type="datetime1">
              <a:rPr lang="pl-PL" smtClean="0"/>
              <a:t>14.10.2024</a:t>
            </a:fld>
            <a:endParaRPr lang="pl-PL"/>
          </a:p>
        </p:txBody>
      </p:sp>
      <p:sp>
        <p:nvSpPr>
          <p:cNvPr id="5" name="Footer Placeholder 4">
            <a:extLst>
              <a:ext uri="{FF2B5EF4-FFF2-40B4-BE49-F238E27FC236}">
                <a16:creationId xmlns:a16="http://schemas.microsoft.com/office/drawing/2014/main" id="{0D68A593-D47F-2DAF-E5DC-87DED73D3B80}"/>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83ECC862-7074-9AE3-9E38-01A20D5F3255}"/>
              </a:ext>
            </a:extLst>
          </p:cNvPr>
          <p:cNvSpPr>
            <a:spLocks noGrp="1"/>
          </p:cNvSpPr>
          <p:nvPr>
            <p:ph type="sldNum" sz="quarter" idx="12"/>
          </p:nvPr>
        </p:nvSpPr>
        <p:spPr/>
        <p:txBody>
          <a:bodyPr/>
          <a:lstStyle/>
          <a:p>
            <a:fld id="{2DF5758F-4C72-4BF8-97FC-46819E1C8CEB}" type="slidenum">
              <a:rPr lang="pl-PL" smtClean="0"/>
              <a:t>‹#›</a:t>
            </a:fld>
            <a:endParaRPr lang="pl-PL"/>
          </a:p>
        </p:txBody>
      </p:sp>
    </p:spTree>
    <p:extLst>
      <p:ext uri="{BB962C8B-B14F-4D97-AF65-F5344CB8AC3E}">
        <p14:creationId xmlns:p14="http://schemas.microsoft.com/office/powerpoint/2010/main" val="1195070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F347D-E4A5-9B7B-84E8-2EC99CACBAC0}"/>
              </a:ext>
            </a:extLst>
          </p:cNvPr>
          <p:cNvSpPr>
            <a:spLocks noGrp="1"/>
          </p:cNvSpPr>
          <p:nvPr>
            <p:ph type="title"/>
          </p:nvPr>
        </p:nvSpPr>
        <p:spPr/>
        <p:txBody>
          <a:bodyPr/>
          <a:lstStyle/>
          <a:p>
            <a:r>
              <a:rPr lang="en-US"/>
              <a:t>Click to edit Master title style</a:t>
            </a:r>
            <a:endParaRPr lang="pl-PL"/>
          </a:p>
        </p:txBody>
      </p:sp>
      <p:sp>
        <p:nvSpPr>
          <p:cNvPr id="3" name="Content Placeholder 2">
            <a:extLst>
              <a:ext uri="{FF2B5EF4-FFF2-40B4-BE49-F238E27FC236}">
                <a16:creationId xmlns:a16="http://schemas.microsoft.com/office/drawing/2014/main" id="{7F376331-3A3F-1645-F310-B2E59FF3F1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a:extLst>
              <a:ext uri="{FF2B5EF4-FFF2-40B4-BE49-F238E27FC236}">
                <a16:creationId xmlns:a16="http://schemas.microsoft.com/office/drawing/2014/main" id="{D633753A-CCC7-E789-67AB-545961E188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Date Placeholder 4">
            <a:extLst>
              <a:ext uri="{FF2B5EF4-FFF2-40B4-BE49-F238E27FC236}">
                <a16:creationId xmlns:a16="http://schemas.microsoft.com/office/drawing/2014/main" id="{73AFDC32-71DA-2299-C4F2-FAF5CC3AC5FB}"/>
              </a:ext>
            </a:extLst>
          </p:cNvPr>
          <p:cNvSpPr>
            <a:spLocks noGrp="1"/>
          </p:cNvSpPr>
          <p:nvPr>
            <p:ph type="dt" sz="half" idx="10"/>
          </p:nvPr>
        </p:nvSpPr>
        <p:spPr/>
        <p:txBody>
          <a:bodyPr/>
          <a:lstStyle/>
          <a:p>
            <a:fld id="{CA4D5B75-A4BD-40B0-8D02-09B1B2AD6AE0}" type="datetime1">
              <a:rPr lang="pl-PL" smtClean="0"/>
              <a:t>14.10.2024</a:t>
            </a:fld>
            <a:endParaRPr lang="pl-PL"/>
          </a:p>
        </p:txBody>
      </p:sp>
      <p:sp>
        <p:nvSpPr>
          <p:cNvPr id="6" name="Footer Placeholder 5">
            <a:extLst>
              <a:ext uri="{FF2B5EF4-FFF2-40B4-BE49-F238E27FC236}">
                <a16:creationId xmlns:a16="http://schemas.microsoft.com/office/drawing/2014/main" id="{1B3C1323-968B-4C2A-58F0-A4D476DC48A7}"/>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0D1428C2-5176-A7B5-7EDB-3B516724756B}"/>
              </a:ext>
            </a:extLst>
          </p:cNvPr>
          <p:cNvSpPr>
            <a:spLocks noGrp="1"/>
          </p:cNvSpPr>
          <p:nvPr>
            <p:ph type="sldNum" sz="quarter" idx="12"/>
          </p:nvPr>
        </p:nvSpPr>
        <p:spPr/>
        <p:txBody>
          <a:bodyPr/>
          <a:lstStyle/>
          <a:p>
            <a:fld id="{2DF5758F-4C72-4BF8-97FC-46819E1C8CEB}" type="slidenum">
              <a:rPr lang="pl-PL" smtClean="0"/>
              <a:t>‹#›</a:t>
            </a:fld>
            <a:endParaRPr lang="pl-PL"/>
          </a:p>
        </p:txBody>
      </p:sp>
    </p:spTree>
    <p:extLst>
      <p:ext uri="{BB962C8B-B14F-4D97-AF65-F5344CB8AC3E}">
        <p14:creationId xmlns:p14="http://schemas.microsoft.com/office/powerpoint/2010/main" val="2011907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D4C56-5053-8669-DDBF-A06F228891D8}"/>
              </a:ext>
            </a:extLst>
          </p:cNvPr>
          <p:cNvSpPr>
            <a:spLocks noGrp="1"/>
          </p:cNvSpPr>
          <p:nvPr>
            <p:ph type="title"/>
          </p:nvPr>
        </p:nvSpPr>
        <p:spPr>
          <a:xfrm>
            <a:off x="839788" y="365125"/>
            <a:ext cx="10515600" cy="1325563"/>
          </a:xfrm>
        </p:spPr>
        <p:txBody>
          <a:bodyPr/>
          <a:lstStyle/>
          <a:p>
            <a:r>
              <a:rPr lang="en-US"/>
              <a:t>Click to edit Master title style</a:t>
            </a:r>
            <a:endParaRPr lang="pl-PL"/>
          </a:p>
        </p:txBody>
      </p:sp>
      <p:sp>
        <p:nvSpPr>
          <p:cNvPr id="3" name="Text Placeholder 2">
            <a:extLst>
              <a:ext uri="{FF2B5EF4-FFF2-40B4-BE49-F238E27FC236}">
                <a16:creationId xmlns:a16="http://schemas.microsoft.com/office/drawing/2014/main" id="{6DA38020-B9E4-6739-43C6-710D5C0A56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30AE92-96C2-A4F5-2825-C9E2425214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a:extLst>
              <a:ext uri="{FF2B5EF4-FFF2-40B4-BE49-F238E27FC236}">
                <a16:creationId xmlns:a16="http://schemas.microsoft.com/office/drawing/2014/main" id="{060B143C-B772-45F0-13A0-DBE4DFE505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ECD8F3-0E2D-C1E6-F300-7CE2617C72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Date Placeholder 6">
            <a:extLst>
              <a:ext uri="{FF2B5EF4-FFF2-40B4-BE49-F238E27FC236}">
                <a16:creationId xmlns:a16="http://schemas.microsoft.com/office/drawing/2014/main" id="{6CF8638F-05E1-DF4C-7C59-83ECC770FA5B}"/>
              </a:ext>
            </a:extLst>
          </p:cNvPr>
          <p:cNvSpPr>
            <a:spLocks noGrp="1"/>
          </p:cNvSpPr>
          <p:nvPr>
            <p:ph type="dt" sz="half" idx="10"/>
          </p:nvPr>
        </p:nvSpPr>
        <p:spPr/>
        <p:txBody>
          <a:bodyPr/>
          <a:lstStyle/>
          <a:p>
            <a:fld id="{FBEE7378-3816-4632-8E96-FA13C0D08118}" type="datetime1">
              <a:rPr lang="pl-PL" smtClean="0"/>
              <a:t>14.10.2024</a:t>
            </a:fld>
            <a:endParaRPr lang="pl-PL"/>
          </a:p>
        </p:txBody>
      </p:sp>
      <p:sp>
        <p:nvSpPr>
          <p:cNvPr id="8" name="Footer Placeholder 7">
            <a:extLst>
              <a:ext uri="{FF2B5EF4-FFF2-40B4-BE49-F238E27FC236}">
                <a16:creationId xmlns:a16="http://schemas.microsoft.com/office/drawing/2014/main" id="{B1CF30CF-5386-4522-6BEE-1DEA208F96FB}"/>
              </a:ext>
            </a:extLst>
          </p:cNvPr>
          <p:cNvSpPr>
            <a:spLocks noGrp="1"/>
          </p:cNvSpPr>
          <p:nvPr>
            <p:ph type="ftr" sz="quarter" idx="11"/>
          </p:nvPr>
        </p:nvSpPr>
        <p:spPr/>
        <p:txBody>
          <a:bodyPr/>
          <a:lstStyle/>
          <a:p>
            <a:endParaRPr lang="pl-PL"/>
          </a:p>
        </p:txBody>
      </p:sp>
      <p:sp>
        <p:nvSpPr>
          <p:cNvPr id="9" name="Slide Number Placeholder 8">
            <a:extLst>
              <a:ext uri="{FF2B5EF4-FFF2-40B4-BE49-F238E27FC236}">
                <a16:creationId xmlns:a16="http://schemas.microsoft.com/office/drawing/2014/main" id="{7A0639A7-B4AF-2525-4095-4059A88CEFC6}"/>
              </a:ext>
            </a:extLst>
          </p:cNvPr>
          <p:cNvSpPr>
            <a:spLocks noGrp="1"/>
          </p:cNvSpPr>
          <p:nvPr>
            <p:ph type="sldNum" sz="quarter" idx="12"/>
          </p:nvPr>
        </p:nvSpPr>
        <p:spPr/>
        <p:txBody>
          <a:bodyPr/>
          <a:lstStyle/>
          <a:p>
            <a:fld id="{2DF5758F-4C72-4BF8-97FC-46819E1C8CEB}" type="slidenum">
              <a:rPr lang="pl-PL" smtClean="0"/>
              <a:t>‹#›</a:t>
            </a:fld>
            <a:endParaRPr lang="pl-PL"/>
          </a:p>
        </p:txBody>
      </p:sp>
    </p:spTree>
    <p:extLst>
      <p:ext uri="{BB962C8B-B14F-4D97-AF65-F5344CB8AC3E}">
        <p14:creationId xmlns:p14="http://schemas.microsoft.com/office/powerpoint/2010/main" val="843112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35F7D-5C0C-643B-012A-6DFEF71C1916}"/>
              </a:ext>
            </a:extLst>
          </p:cNvPr>
          <p:cNvSpPr>
            <a:spLocks noGrp="1"/>
          </p:cNvSpPr>
          <p:nvPr>
            <p:ph type="title"/>
          </p:nvPr>
        </p:nvSpPr>
        <p:spPr/>
        <p:txBody>
          <a:bodyPr/>
          <a:lstStyle/>
          <a:p>
            <a:r>
              <a:rPr lang="en-US"/>
              <a:t>Click to edit Master title style</a:t>
            </a:r>
            <a:endParaRPr lang="pl-PL"/>
          </a:p>
        </p:txBody>
      </p:sp>
      <p:sp>
        <p:nvSpPr>
          <p:cNvPr id="3" name="Date Placeholder 2">
            <a:extLst>
              <a:ext uri="{FF2B5EF4-FFF2-40B4-BE49-F238E27FC236}">
                <a16:creationId xmlns:a16="http://schemas.microsoft.com/office/drawing/2014/main" id="{818B1847-EEDC-8113-B57E-51D4F4636971}"/>
              </a:ext>
            </a:extLst>
          </p:cNvPr>
          <p:cNvSpPr>
            <a:spLocks noGrp="1"/>
          </p:cNvSpPr>
          <p:nvPr>
            <p:ph type="dt" sz="half" idx="10"/>
          </p:nvPr>
        </p:nvSpPr>
        <p:spPr/>
        <p:txBody>
          <a:bodyPr/>
          <a:lstStyle/>
          <a:p>
            <a:fld id="{6892864E-EBB7-4358-B433-659028E1F026}" type="datetime1">
              <a:rPr lang="pl-PL" smtClean="0"/>
              <a:t>14.10.2024</a:t>
            </a:fld>
            <a:endParaRPr lang="pl-PL"/>
          </a:p>
        </p:txBody>
      </p:sp>
      <p:sp>
        <p:nvSpPr>
          <p:cNvPr id="4" name="Footer Placeholder 3">
            <a:extLst>
              <a:ext uri="{FF2B5EF4-FFF2-40B4-BE49-F238E27FC236}">
                <a16:creationId xmlns:a16="http://schemas.microsoft.com/office/drawing/2014/main" id="{68B21065-CF65-9DD9-69FC-B2CE77436999}"/>
              </a:ext>
            </a:extLst>
          </p:cNvPr>
          <p:cNvSpPr>
            <a:spLocks noGrp="1"/>
          </p:cNvSpPr>
          <p:nvPr>
            <p:ph type="ftr" sz="quarter" idx="11"/>
          </p:nvPr>
        </p:nvSpPr>
        <p:spPr/>
        <p:txBody>
          <a:bodyPr/>
          <a:lstStyle/>
          <a:p>
            <a:endParaRPr lang="pl-PL"/>
          </a:p>
        </p:txBody>
      </p:sp>
      <p:sp>
        <p:nvSpPr>
          <p:cNvPr id="5" name="Slide Number Placeholder 4">
            <a:extLst>
              <a:ext uri="{FF2B5EF4-FFF2-40B4-BE49-F238E27FC236}">
                <a16:creationId xmlns:a16="http://schemas.microsoft.com/office/drawing/2014/main" id="{C5501256-6845-FF43-5CF8-D89025557FDE}"/>
              </a:ext>
            </a:extLst>
          </p:cNvPr>
          <p:cNvSpPr>
            <a:spLocks noGrp="1"/>
          </p:cNvSpPr>
          <p:nvPr>
            <p:ph type="sldNum" sz="quarter" idx="12"/>
          </p:nvPr>
        </p:nvSpPr>
        <p:spPr/>
        <p:txBody>
          <a:bodyPr/>
          <a:lstStyle/>
          <a:p>
            <a:fld id="{2DF5758F-4C72-4BF8-97FC-46819E1C8CEB}" type="slidenum">
              <a:rPr lang="pl-PL" smtClean="0"/>
              <a:t>‹#›</a:t>
            </a:fld>
            <a:endParaRPr lang="pl-PL"/>
          </a:p>
        </p:txBody>
      </p:sp>
    </p:spTree>
    <p:extLst>
      <p:ext uri="{BB962C8B-B14F-4D97-AF65-F5344CB8AC3E}">
        <p14:creationId xmlns:p14="http://schemas.microsoft.com/office/powerpoint/2010/main" val="3392821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8A923C-2DC4-0363-7196-8FD82B816E52}"/>
              </a:ext>
            </a:extLst>
          </p:cNvPr>
          <p:cNvSpPr>
            <a:spLocks noGrp="1"/>
          </p:cNvSpPr>
          <p:nvPr>
            <p:ph type="dt" sz="half" idx="10"/>
          </p:nvPr>
        </p:nvSpPr>
        <p:spPr/>
        <p:txBody>
          <a:bodyPr/>
          <a:lstStyle/>
          <a:p>
            <a:fld id="{6EC4B9A9-E299-42C9-A520-5195439C5FF7}" type="datetime1">
              <a:rPr lang="pl-PL" smtClean="0"/>
              <a:t>14.10.2024</a:t>
            </a:fld>
            <a:endParaRPr lang="pl-PL"/>
          </a:p>
        </p:txBody>
      </p:sp>
      <p:sp>
        <p:nvSpPr>
          <p:cNvPr id="3" name="Footer Placeholder 2">
            <a:extLst>
              <a:ext uri="{FF2B5EF4-FFF2-40B4-BE49-F238E27FC236}">
                <a16:creationId xmlns:a16="http://schemas.microsoft.com/office/drawing/2014/main" id="{AF5243E2-E3D9-2799-ED0F-CCD7E7032E80}"/>
              </a:ext>
            </a:extLst>
          </p:cNvPr>
          <p:cNvSpPr>
            <a:spLocks noGrp="1"/>
          </p:cNvSpPr>
          <p:nvPr>
            <p:ph type="ftr" sz="quarter" idx="11"/>
          </p:nvPr>
        </p:nvSpPr>
        <p:spPr/>
        <p:txBody>
          <a:bodyPr/>
          <a:lstStyle/>
          <a:p>
            <a:endParaRPr lang="pl-PL"/>
          </a:p>
        </p:txBody>
      </p:sp>
      <p:sp>
        <p:nvSpPr>
          <p:cNvPr id="4" name="Slide Number Placeholder 3">
            <a:extLst>
              <a:ext uri="{FF2B5EF4-FFF2-40B4-BE49-F238E27FC236}">
                <a16:creationId xmlns:a16="http://schemas.microsoft.com/office/drawing/2014/main" id="{2A7167C0-1CB1-28DE-E2C0-A9DB36433932}"/>
              </a:ext>
            </a:extLst>
          </p:cNvPr>
          <p:cNvSpPr>
            <a:spLocks noGrp="1"/>
          </p:cNvSpPr>
          <p:nvPr>
            <p:ph type="sldNum" sz="quarter" idx="12"/>
          </p:nvPr>
        </p:nvSpPr>
        <p:spPr/>
        <p:txBody>
          <a:bodyPr/>
          <a:lstStyle/>
          <a:p>
            <a:fld id="{2DF5758F-4C72-4BF8-97FC-46819E1C8CEB}" type="slidenum">
              <a:rPr lang="pl-PL" smtClean="0"/>
              <a:t>‹#›</a:t>
            </a:fld>
            <a:endParaRPr lang="pl-PL"/>
          </a:p>
        </p:txBody>
      </p:sp>
    </p:spTree>
    <p:extLst>
      <p:ext uri="{BB962C8B-B14F-4D97-AF65-F5344CB8AC3E}">
        <p14:creationId xmlns:p14="http://schemas.microsoft.com/office/powerpoint/2010/main" val="3951677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F192D-FAAF-26C4-C1DE-08C8862D32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l-PL"/>
          </a:p>
        </p:txBody>
      </p:sp>
      <p:sp>
        <p:nvSpPr>
          <p:cNvPr id="3" name="Content Placeholder 2">
            <a:extLst>
              <a:ext uri="{FF2B5EF4-FFF2-40B4-BE49-F238E27FC236}">
                <a16:creationId xmlns:a16="http://schemas.microsoft.com/office/drawing/2014/main" id="{0997BA52-C897-48B5-2167-19040171B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a:extLst>
              <a:ext uri="{FF2B5EF4-FFF2-40B4-BE49-F238E27FC236}">
                <a16:creationId xmlns:a16="http://schemas.microsoft.com/office/drawing/2014/main" id="{BA7A833F-817E-94F6-0C2C-476E923A3C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15D56-AD21-7D8A-0576-90814F2321CC}"/>
              </a:ext>
            </a:extLst>
          </p:cNvPr>
          <p:cNvSpPr>
            <a:spLocks noGrp="1"/>
          </p:cNvSpPr>
          <p:nvPr>
            <p:ph type="dt" sz="half" idx="10"/>
          </p:nvPr>
        </p:nvSpPr>
        <p:spPr/>
        <p:txBody>
          <a:bodyPr/>
          <a:lstStyle/>
          <a:p>
            <a:fld id="{9BA4AD92-9E0C-4EC6-8A29-7892F2349519}" type="datetime1">
              <a:rPr lang="pl-PL" smtClean="0"/>
              <a:t>14.10.2024</a:t>
            </a:fld>
            <a:endParaRPr lang="pl-PL"/>
          </a:p>
        </p:txBody>
      </p:sp>
      <p:sp>
        <p:nvSpPr>
          <p:cNvPr id="6" name="Footer Placeholder 5">
            <a:extLst>
              <a:ext uri="{FF2B5EF4-FFF2-40B4-BE49-F238E27FC236}">
                <a16:creationId xmlns:a16="http://schemas.microsoft.com/office/drawing/2014/main" id="{76375890-A32A-B575-DF96-B6E2AA8A5D55}"/>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0BC09614-27B1-D922-10FC-219987901149}"/>
              </a:ext>
            </a:extLst>
          </p:cNvPr>
          <p:cNvSpPr>
            <a:spLocks noGrp="1"/>
          </p:cNvSpPr>
          <p:nvPr>
            <p:ph type="sldNum" sz="quarter" idx="12"/>
          </p:nvPr>
        </p:nvSpPr>
        <p:spPr/>
        <p:txBody>
          <a:bodyPr/>
          <a:lstStyle/>
          <a:p>
            <a:fld id="{2DF5758F-4C72-4BF8-97FC-46819E1C8CEB}" type="slidenum">
              <a:rPr lang="pl-PL" smtClean="0"/>
              <a:t>‹#›</a:t>
            </a:fld>
            <a:endParaRPr lang="pl-PL"/>
          </a:p>
        </p:txBody>
      </p:sp>
    </p:spTree>
    <p:extLst>
      <p:ext uri="{BB962C8B-B14F-4D97-AF65-F5344CB8AC3E}">
        <p14:creationId xmlns:p14="http://schemas.microsoft.com/office/powerpoint/2010/main" val="308739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D4472-AF01-3474-BB28-EF2A901A44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l-PL"/>
          </a:p>
        </p:txBody>
      </p:sp>
      <p:sp>
        <p:nvSpPr>
          <p:cNvPr id="3" name="Picture Placeholder 2">
            <a:extLst>
              <a:ext uri="{FF2B5EF4-FFF2-40B4-BE49-F238E27FC236}">
                <a16:creationId xmlns:a16="http://schemas.microsoft.com/office/drawing/2014/main" id="{9549E589-50DB-9F04-327F-786D8B9A10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Text Placeholder 3">
            <a:extLst>
              <a:ext uri="{FF2B5EF4-FFF2-40B4-BE49-F238E27FC236}">
                <a16:creationId xmlns:a16="http://schemas.microsoft.com/office/drawing/2014/main" id="{D4674E1D-C59A-E006-1BAF-034833D61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B1384E-3C12-B0DB-4084-DFFB454EAC3B}"/>
              </a:ext>
            </a:extLst>
          </p:cNvPr>
          <p:cNvSpPr>
            <a:spLocks noGrp="1"/>
          </p:cNvSpPr>
          <p:nvPr>
            <p:ph type="dt" sz="half" idx="10"/>
          </p:nvPr>
        </p:nvSpPr>
        <p:spPr/>
        <p:txBody>
          <a:bodyPr/>
          <a:lstStyle/>
          <a:p>
            <a:fld id="{49A82D85-A0F2-4DBB-96E7-80B88E3F5972}" type="datetime1">
              <a:rPr lang="pl-PL" smtClean="0"/>
              <a:t>14.10.2024</a:t>
            </a:fld>
            <a:endParaRPr lang="pl-PL"/>
          </a:p>
        </p:txBody>
      </p:sp>
      <p:sp>
        <p:nvSpPr>
          <p:cNvPr id="6" name="Footer Placeholder 5">
            <a:extLst>
              <a:ext uri="{FF2B5EF4-FFF2-40B4-BE49-F238E27FC236}">
                <a16:creationId xmlns:a16="http://schemas.microsoft.com/office/drawing/2014/main" id="{374FDC63-9FD3-BC83-32E3-901A8C853A73}"/>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3E43E836-9A94-2F06-4BA6-D88B9E3FAF42}"/>
              </a:ext>
            </a:extLst>
          </p:cNvPr>
          <p:cNvSpPr>
            <a:spLocks noGrp="1"/>
          </p:cNvSpPr>
          <p:nvPr>
            <p:ph type="sldNum" sz="quarter" idx="12"/>
          </p:nvPr>
        </p:nvSpPr>
        <p:spPr/>
        <p:txBody>
          <a:bodyPr/>
          <a:lstStyle/>
          <a:p>
            <a:fld id="{2DF5758F-4C72-4BF8-97FC-46819E1C8CEB}" type="slidenum">
              <a:rPr lang="pl-PL" smtClean="0"/>
              <a:t>‹#›</a:t>
            </a:fld>
            <a:endParaRPr lang="pl-PL"/>
          </a:p>
        </p:txBody>
      </p:sp>
    </p:spTree>
    <p:extLst>
      <p:ext uri="{BB962C8B-B14F-4D97-AF65-F5344CB8AC3E}">
        <p14:creationId xmlns:p14="http://schemas.microsoft.com/office/powerpoint/2010/main" val="269647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CAAA35-B72F-06DB-2D39-1E8D95E7A8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l-PL"/>
          </a:p>
        </p:txBody>
      </p:sp>
      <p:sp>
        <p:nvSpPr>
          <p:cNvPr id="3" name="Text Placeholder 2">
            <a:extLst>
              <a:ext uri="{FF2B5EF4-FFF2-40B4-BE49-F238E27FC236}">
                <a16:creationId xmlns:a16="http://schemas.microsoft.com/office/drawing/2014/main" id="{6888AC1E-132F-CF89-59B1-91BF0E7981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FBE678F8-7DCB-92A7-2C7B-141A5F6450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5E0411-485E-4C62-BD37-4A39486A2444}" type="datetime1">
              <a:rPr lang="pl-PL" smtClean="0"/>
              <a:t>14.10.2024</a:t>
            </a:fld>
            <a:endParaRPr lang="pl-PL"/>
          </a:p>
        </p:txBody>
      </p:sp>
      <p:sp>
        <p:nvSpPr>
          <p:cNvPr id="5" name="Footer Placeholder 4">
            <a:extLst>
              <a:ext uri="{FF2B5EF4-FFF2-40B4-BE49-F238E27FC236}">
                <a16:creationId xmlns:a16="http://schemas.microsoft.com/office/drawing/2014/main" id="{B484DBCF-37D6-8BE5-3576-E9E2A07BBB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lide Number Placeholder 5">
            <a:extLst>
              <a:ext uri="{FF2B5EF4-FFF2-40B4-BE49-F238E27FC236}">
                <a16:creationId xmlns:a16="http://schemas.microsoft.com/office/drawing/2014/main" id="{C5B21097-231C-9487-FC37-7193A9BF13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F5758F-4C72-4BF8-97FC-46819E1C8CEB}" type="slidenum">
              <a:rPr lang="pl-PL" smtClean="0"/>
              <a:t>‹#›</a:t>
            </a:fld>
            <a:endParaRPr lang="pl-PL"/>
          </a:p>
        </p:txBody>
      </p:sp>
    </p:spTree>
    <p:extLst>
      <p:ext uri="{BB962C8B-B14F-4D97-AF65-F5344CB8AC3E}">
        <p14:creationId xmlns:p14="http://schemas.microsoft.com/office/powerpoint/2010/main" val="1326877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B53B4C2-950A-C56F-F9CE-9449DF60CA13}"/>
              </a:ext>
            </a:extLst>
          </p:cNvPr>
          <p:cNvSpPr>
            <a:spLocks noGrp="1"/>
          </p:cNvSpPr>
          <p:nvPr>
            <p:ph type="ctrTitle"/>
          </p:nvPr>
        </p:nvSpPr>
        <p:spPr>
          <a:xfrm>
            <a:off x="2026693" y="1030406"/>
            <a:ext cx="8147713" cy="3081242"/>
          </a:xfrm>
        </p:spPr>
        <p:txBody>
          <a:bodyPr anchor="ctr">
            <a:normAutofit/>
          </a:bodyPr>
          <a:lstStyle/>
          <a:p>
            <a:r>
              <a:rPr lang="pl-PL" sz="4800">
                <a:solidFill>
                  <a:srgbClr val="FFFFFF"/>
                </a:solidFill>
              </a:rPr>
              <a:t>Gamifikacja</a:t>
            </a:r>
          </a:p>
        </p:txBody>
      </p:sp>
      <p:sp>
        <p:nvSpPr>
          <p:cNvPr id="3" name="Subtitle 2">
            <a:extLst>
              <a:ext uri="{FF2B5EF4-FFF2-40B4-BE49-F238E27FC236}">
                <a16:creationId xmlns:a16="http://schemas.microsoft.com/office/drawing/2014/main" id="{4A692E02-F473-78D6-6066-BCE1173A17C3}"/>
              </a:ext>
            </a:extLst>
          </p:cNvPr>
          <p:cNvSpPr>
            <a:spLocks noGrp="1"/>
          </p:cNvSpPr>
          <p:nvPr>
            <p:ph type="subTitle" idx="1"/>
          </p:nvPr>
        </p:nvSpPr>
        <p:spPr>
          <a:xfrm>
            <a:off x="1559943" y="5171093"/>
            <a:ext cx="9078628" cy="860620"/>
          </a:xfrm>
        </p:spPr>
        <p:txBody>
          <a:bodyPr anchor="ctr">
            <a:normAutofit/>
          </a:bodyPr>
          <a:lstStyle/>
          <a:p>
            <a:r>
              <a:rPr lang="pl-PL" sz="1500">
                <a:solidFill>
                  <a:srgbClr val="FFFFFF"/>
                </a:solidFill>
              </a:rPr>
              <a:t>Część 3</a:t>
            </a:r>
            <a:br>
              <a:rPr lang="pl-PL" sz="1500">
                <a:solidFill>
                  <a:srgbClr val="FFFFFF"/>
                </a:solidFill>
              </a:rPr>
            </a:br>
            <a:r>
              <a:rPr lang="pl-PL" sz="1500">
                <a:solidFill>
                  <a:srgbClr val="FFFFFF"/>
                </a:solidFill>
              </a:rPr>
              <a:t>Czyli czego nauczyliśmy się o motywowaniu z gier komputerowych?</a:t>
            </a:r>
          </a:p>
          <a:p>
            <a:r>
              <a:rPr lang="pl-PL" sz="1500">
                <a:solidFill>
                  <a:srgbClr val="FFFFFF"/>
                </a:solidFill>
              </a:rPr>
              <a:t>Tibia, world of tanks</a:t>
            </a:r>
          </a:p>
        </p:txBody>
      </p:sp>
      <p:sp>
        <p:nvSpPr>
          <p:cNvPr id="4" name="Slide Number Placeholder 3">
            <a:extLst>
              <a:ext uri="{FF2B5EF4-FFF2-40B4-BE49-F238E27FC236}">
                <a16:creationId xmlns:a16="http://schemas.microsoft.com/office/drawing/2014/main" id="{A2751C6F-EDE3-DCED-CFE5-3410D917A8AF}"/>
              </a:ext>
            </a:extLst>
          </p:cNvPr>
          <p:cNvSpPr>
            <a:spLocks noGrp="1"/>
          </p:cNvSpPr>
          <p:nvPr>
            <p:ph type="sldNum" sz="quarter" idx="12"/>
          </p:nvPr>
        </p:nvSpPr>
        <p:spPr>
          <a:xfrm>
            <a:off x="11704320" y="6455664"/>
            <a:ext cx="448056" cy="365125"/>
          </a:xfrm>
        </p:spPr>
        <p:txBody>
          <a:bodyPr>
            <a:normAutofit/>
          </a:bodyPr>
          <a:lstStyle/>
          <a:p>
            <a:pPr>
              <a:spcAft>
                <a:spcPts val="600"/>
              </a:spcAft>
            </a:pPr>
            <a:fld id="{2DF5758F-4C72-4BF8-97FC-46819E1C8CEB}" type="slidenum">
              <a:rPr lang="pl-PL" sz="1100">
                <a:solidFill>
                  <a:srgbClr val="FFFFFF"/>
                </a:solidFill>
              </a:rPr>
              <a:pPr>
                <a:spcAft>
                  <a:spcPts val="600"/>
                </a:spcAft>
              </a:pPr>
              <a:t>1</a:t>
            </a:fld>
            <a:endParaRPr lang="pl-PL" sz="1100">
              <a:solidFill>
                <a:srgbClr val="FFFFFF"/>
              </a:solidFill>
            </a:endParaRPr>
          </a:p>
        </p:txBody>
      </p:sp>
    </p:spTree>
    <p:extLst>
      <p:ext uri="{BB962C8B-B14F-4D97-AF65-F5344CB8AC3E}">
        <p14:creationId xmlns:p14="http://schemas.microsoft.com/office/powerpoint/2010/main" val="1294503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2FFA2-93DB-B8F8-1320-3321471E82CB}"/>
              </a:ext>
            </a:extLst>
          </p:cNvPr>
          <p:cNvSpPr>
            <a:spLocks noGrp="1"/>
          </p:cNvSpPr>
          <p:nvPr>
            <p:ph type="title"/>
          </p:nvPr>
        </p:nvSpPr>
        <p:spPr/>
        <p:txBody>
          <a:bodyPr>
            <a:normAutofit fontScale="90000"/>
          </a:bodyPr>
          <a:lstStyle/>
          <a:p>
            <a:r>
              <a:rPr lang="pl-PL" sz="4000" dirty="0"/>
              <a:t>Podstawowe zaspokojenie potrzeb psychologicznych w ogóle (</a:t>
            </a:r>
            <a:r>
              <a:rPr lang="pl-PL" sz="4000" dirty="0" err="1"/>
              <a:t>Deci</a:t>
            </a:r>
            <a:r>
              <a:rPr lang="pl-PL" sz="4000" dirty="0"/>
              <a:t> i Ryan, 2000; </a:t>
            </a:r>
            <a:r>
              <a:rPr lang="pl-PL" sz="4000" dirty="0" err="1"/>
              <a:t>Gagné</a:t>
            </a:r>
            <a:r>
              <a:rPr lang="pl-PL" sz="4000" dirty="0"/>
              <a:t>, 2003)</a:t>
            </a:r>
            <a:br>
              <a:rPr lang="pl-PL" sz="4000" dirty="0"/>
            </a:br>
            <a:endParaRPr lang="pl-PL" dirty="0"/>
          </a:p>
        </p:txBody>
      </p:sp>
      <p:sp>
        <p:nvSpPr>
          <p:cNvPr id="3" name="Content Placeholder 2">
            <a:extLst>
              <a:ext uri="{FF2B5EF4-FFF2-40B4-BE49-F238E27FC236}">
                <a16:creationId xmlns:a16="http://schemas.microsoft.com/office/drawing/2014/main" id="{AD2DB5B4-0A78-CE82-6A75-AEE5D4891B3F}"/>
              </a:ext>
            </a:extLst>
          </p:cNvPr>
          <p:cNvSpPr>
            <a:spLocks noGrp="1"/>
          </p:cNvSpPr>
          <p:nvPr>
            <p:ph idx="1"/>
          </p:nvPr>
        </p:nvSpPr>
        <p:spPr>
          <a:xfrm>
            <a:off x="612843" y="1690688"/>
            <a:ext cx="10740957" cy="4486275"/>
          </a:xfrm>
        </p:spPr>
        <p:txBody>
          <a:bodyPr>
            <a:normAutofit fontScale="85000" lnSpcReduction="20000"/>
          </a:bodyPr>
          <a:lstStyle/>
          <a:p>
            <a:r>
              <a:rPr lang="pl-PL" dirty="0"/>
              <a:t>Informacje o punktacji: Utwórz trzy wyniki </a:t>
            </a:r>
            <a:r>
              <a:rPr lang="pl-PL" dirty="0" err="1"/>
              <a:t>podskali</a:t>
            </a:r>
            <a:r>
              <a:rPr lang="pl-PL" dirty="0"/>
              <a:t>, jedna oznacza stopień, w jakim dana osoba doświadcza zaspokojenia każdej z trzech potrzeb. </a:t>
            </a:r>
          </a:p>
          <a:p>
            <a:r>
              <a:rPr lang="pl-PL" dirty="0"/>
              <a:t>Aby to zrobić, musisz najpierw dokonać odwrotnej punktacji wszystkich pozycji, które są sformułowane w sposób negatywny, jak pokazano poniżej, z literą (R) po numerze pozycji.</a:t>
            </a:r>
          </a:p>
          <a:p>
            <a:r>
              <a:rPr lang="pl-PL" dirty="0"/>
              <a:t>Aby odwrócić punktację pozycji, po prostu odejmij odpowiedź od 8. </a:t>
            </a:r>
          </a:p>
          <a:p>
            <a:r>
              <a:rPr lang="pl-PL" dirty="0"/>
              <a:t>W ten sposób, na przykład, dwójka zostanie zamieniona na 6. </a:t>
            </a:r>
          </a:p>
          <a:p>
            <a:r>
              <a:rPr lang="pl-PL" dirty="0"/>
              <a:t>Po odwróceniu punktacji pozycji, uśrednij pozycje w odpowiedniej </a:t>
            </a:r>
            <a:r>
              <a:rPr lang="pl-PL" dirty="0" err="1"/>
              <a:t>podskali</a:t>
            </a:r>
            <a:r>
              <a:rPr lang="pl-PL" dirty="0"/>
              <a:t>:</a:t>
            </a:r>
          </a:p>
          <a:p>
            <a:endParaRPr lang="pl-PL" dirty="0"/>
          </a:p>
          <a:p>
            <a:r>
              <a:rPr lang="pl-PL" dirty="0"/>
              <a:t>Autonomia: 1, 4(R), 8, 11(R), 14, 17, 20(R)</a:t>
            </a:r>
          </a:p>
          <a:p>
            <a:r>
              <a:rPr lang="pl-PL" dirty="0"/>
              <a:t>Kompetencja: 3(R), 5, 10, 13, 15(R), 19(R)</a:t>
            </a:r>
          </a:p>
          <a:p>
            <a:r>
              <a:rPr lang="pl-PL" dirty="0"/>
              <a:t>Pokrewieństwo: 2, 6, 7(R), 9, 12, 16(R), 18(R), 21</a:t>
            </a:r>
          </a:p>
        </p:txBody>
      </p:sp>
      <p:sp>
        <p:nvSpPr>
          <p:cNvPr id="4" name="Slide Number Placeholder 3">
            <a:extLst>
              <a:ext uri="{FF2B5EF4-FFF2-40B4-BE49-F238E27FC236}">
                <a16:creationId xmlns:a16="http://schemas.microsoft.com/office/drawing/2014/main" id="{DA9CACAE-6B93-4C32-657D-F0A70FA60DF2}"/>
              </a:ext>
            </a:extLst>
          </p:cNvPr>
          <p:cNvSpPr>
            <a:spLocks noGrp="1"/>
          </p:cNvSpPr>
          <p:nvPr>
            <p:ph type="sldNum" sz="quarter" idx="12"/>
          </p:nvPr>
        </p:nvSpPr>
        <p:spPr/>
        <p:txBody>
          <a:bodyPr/>
          <a:lstStyle/>
          <a:p>
            <a:fld id="{2DF5758F-4C72-4BF8-97FC-46819E1C8CEB}" type="slidenum">
              <a:rPr lang="pl-PL" smtClean="0"/>
              <a:t>10</a:t>
            </a:fld>
            <a:endParaRPr lang="pl-PL"/>
          </a:p>
        </p:txBody>
      </p:sp>
    </p:spTree>
    <p:extLst>
      <p:ext uri="{BB962C8B-B14F-4D97-AF65-F5344CB8AC3E}">
        <p14:creationId xmlns:p14="http://schemas.microsoft.com/office/powerpoint/2010/main" val="3621978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Technika kotwiczenia</a:t>
            </a:r>
          </a:p>
        </p:txBody>
      </p:sp>
      <p:sp>
        <p:nvSpPr>
          <p:cNvPr id="3" name="Content Placeholder 2"/>
          <p:cNvSpPr>
            <a:spLocks noGrp="1"/>
          </p:cNvSpPr>
          <p:nvPr>
            <p:ph idx="1"/>
          </p:nvPr>
        </p:nvSpPr>
        <p:spPr/>
        <p:txBody>
          <a:bodyPr/>
          <a:lstStyle/>
          <a:p>
            <a:r>
              <a:t>Technika kotwiczenia opiera się na koncepcji warunkowania instrumentalnego, gdzie bodziec wywołuje specyficzne reakcje poprzez powtarzanie. Celem jest nauczenie się wywoływania pozytywnych emocji na zawołanie, aby móc z nich korzystać w potrzebie.</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Jak korzystać z techniki kotwiczenia?</a:t>
            </a:r>
          </a:p>
        </p:txBody>
      </p:sp>
      <p:sp>
        <p:nvSpPr>
          <p:cNvPr id="3" name="Content Placeholder 2"/>
          <p:cNvSpPr>
            <a:spLocks noGrp="1"/>
          </p:cNvSpPr>
          <p:nvPr>
            <p:ph idx="1"/>
          </p:nvPr>
        </p:nvSpPr>
        <p:spPr/>
        <p:txBody>
          <a:bodyPr/>
          <a:lstStyle/>
          <a:p>
            <a:r>
              <a:t>1. Przypomnij sobie moment, kiedy czułeś intensywne pozytywne emocje.</a:t>
            </a:r>
          </a:p>
          <a:p>
            <a:r>
              <a:t>2. Przypomnij sobie szczegóły zmysłowe: co widziałeś, czułeś, słyszałeś.</a:t>
            </a:r>
          </a:p>
          <a:p>
            <a:r>
              <a:t>3. Połącz te uczucia z kotwicą (np. dotknięcie pierścionka).</a:t>
            </a:r>
          </a:p>
          <a:p>
            <a:r>
              <a:t>4. Powtórz kroki i sprawdź, czy kotwica działa.</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Metoda Swish</a:t>
            </a:r>
          </a:p>
        </p:txBody>
      </p:sp>
      <p:sp>
        <p:nvSpPr>
          <p:cNvPr id="3" name="Content Placeholder 2"/>
          <p:cNvSpPr>
            <a:spLocks noGrp="1"/>
          </p:cNvSpPr>
          <p:nvPr>
            <p:ph idx="1"/>
          </p:nvPr>
        </p:nvSpPr>
        <p:spPr/>
        <p:txBody>
          <a:bodyPr/>
          <a:lstStyle/>
          <a:p>
            <a:r>
              <a:t>Metoda Swish identyfikuje wyzwalacze negatywnych myśli i emocji oraz zastępuje je typową reakcją. Jest to technika wizualizacyjna oparta na założeniu, że umysł nie rozróżnia rzeczywistych i wizualizowanych zdarzeń.</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Jak korzystać z metody Swish?</a:t>
            </a:r>
          </a:p>
        </p:txBody>
      </p:sp>
      <p:sp>
        <p:nvSpPr>
          <p:cNvPr id="3" name="Content Placeholder 2"/>
          <p:cNvSpPr>
            <a:spLocks noGrp="1"/>
          </p:cNvSpPr>
          <p:nvPr>
            <p:ph idx="1"/>
          </p:nvPr>
        </p:nvSpPr>
        <p:spPr/>
        <p:txBody>
          <a:bodyPr/>
          <a:lstStyle/>
          <a:p>
            <a:r>
              <a:t>1. Zidentyfikuj myśl, która wywołuje lęk.</a:t>
            </a:r>
          </a:p>
          <a:p>
            <a:r>
              <a:t>2. Zwróć uwagę na reakcje ciała.</a:t>
            </a:r>
          </a:p>
          <a:p>
            <a:r>
              <a:t>3. Przywołaj obraz kontekstu tej myśli.</a:t>
            </a:r>
          </a:p>
          <a:p>
            <a:r>
              <a:t>4. Zastąp negatywną reakcję pozytywną wizualizacją.</a:t>
            </a:r>
          </a:p>
          <a:p>
            <a:r>
              <a:t>5. Powtarzaj wizualizację, aż zastępcza reakcja stanie się automatyczna.</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Psychologia kotwiczenia</a:t>
            </a:r>
          </a:p>
        </p:txBody>
      </p:sp>
      <p:sp>
        <p:nvSpPr>
          <p:cNvPr id="3" name="Content Placeholder 2"/>
          <p:cNvSpPr>
            <a:spLocks noGrp="1"/>
          </p:cNvSpPr>
          <p:nvPr>
            <p:ph idx="1"/>
          </p:nvPr>
        </p:nvSpPr>
        <p:spPr/>
        <p:txBody>
          <a:bodyPr/>
          <a:lstStyle/>
          <a:p>
            <a:r>
              <a:t>Kotwiczenie opiera się na warunkowaniu instrumentalnym. Stymulacja pozytywnych emocji jest wywoływana przez określony bodziec. Repetowanie tego procesu wzmacnia zdolność do wywoływania pożądanych reakcji w trudnych sytuacjach.</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Znaczenie wizualizacji</a:t>
            </a:r>
          </a:p>
        </p:txBody>
      </p:sp>
      <p:sp>
        <p:nvSpPr>
          <p:cNvPr id="3" name="Content Placeholder 2"/>
          <p:cNvSpPr>
            <a:spLocks noGrp="1"/>
          </p:cNvSpPr>
          <p:nvPr>
            <p:ph idx="1"/>
          </p:nvPr>
        </p:nvSpPr>
        <p:spPr/>
        <p:txBody>
          <a:bodyPr/>
          <a:lstStyle/>
          <a:p>
            <a:r>
              <a:t>Wizualizacja jest ważnym narzędziem psychologicznym, ponieważ aktywuje te same obszary mózgu, co realne doświadczenia. Metoda Swish pozwala zastępować negatywne myśli pozytywnymi i wzmacnia reakcje na trudne sytuacje.</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372F12-B063-82A9-0022-9F186741C377}"/>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a:solidFill>
                  <a:schemeClr val="tx1"/>
                </a:solidFill>
                <a:latin typeface="+mj-lt"/>
                <a:ea typeface="+mj-ea"/>
                <a:cs typeface="+mj-cs"/>
              </a:rPr>
              <a:t>Metoda kartowa</a:t>
            </a:r>
          </a:p>
        </p:txBody>
      </p:sp>
      <p:sp>
        <p:nvSpPr>
          <p:cNvPr id="3" name="Text Placeholder 2">
            <a:extLst>
              <a:ext uri="{FF2B5EF4-FFF2-40B4-BE49-F238E27FC236}">
                <a16:creationId xmlns:a16="http://schemas.microsoft.com/office/drawing/2014/main" id="{735DC43B-620C-047C-6F62-521E9DB88C91}"/>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r>
              <a:rPr lang="en-US" kern="1200">
                <a:solidFill>
                  <a:schemeClr val="tx1"/>
                </a:solidFill>
                <a:latin typeface="+mn-lt"/>
                <a:ea typeface="+mn-ea"/>
                <a:cs typeface="+mn-cs"/>
              </a:rPr>
              <a:t>(Eno, Schmidt, 1975)</a:t>
            </a:r>
          </a:p>
        </p:txBody>
      </p:sp>
      <p:sp>
        <p:nvSpPr>
          <p:cNvPr id="11" name="Rectangle 10">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FE34C6D2-AE70-11F7-9A9D-BFA5179014B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DF5758F-4C72-4BF8-97FC-46819E1C8CEB}" type="slidenum">
              <a:rPr lang="en-US">
                <a:solidFill>
                  <a:schemeClr val="tx1">
                    <a:lumMod val="50000"/>
                    <a:lumOff val="50000"/>
                  </a:schemeClr>
                </a:solidFill>
              </a:rPr>
              <a:pPr>
                <a:spcAft>
                  <a:spcPts val="600"/>
                </a:spcAft>
              </a:pPr>
              <a:t>106</a:t>
            </a:fld>
            <a:endParaRPr lang="en-US">
              <a:solidFill>
                <a:schemeClr val="tx1">
                  <a:lumMod val="50000"/>
                  <a:lumOff val="50000"/>
                </a:schemeClr>
              </a:solidFill>
            </a:endParaRPr>
          </a:p>
        </p:txBody>
      </p:sp>
    </p:spTree>
    <p:extLst>
      <p:ext uri="{BB962C8B-B14F-4D97-AF65-F5344CB8AC3E}">
        <p14:creationId xmlns:p14="http://schemas.microsoft.com/office/powerpoint/2010/main" val="139088433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Strategie Oblique</a:t>
            </a:r>
          </a:p>
        </p:txBody>
      </p:sp>
      <p:sp>
        <p:nvSpPr>
          <p:cNvPr id="3" name="Content Placeholder 2"/>
          <p:cNvSpPr>
            <a:spLocks noGrp="1"/>
          </p:cNvSpPr>
          <p:nvPr>
            <p:ph idx="1"/>
          </p:nvPr>
        </p:nvSpPr>
        <p:spPr/>
        <p:txBody>
          <a:bodyPr/>
          <a:lstStyle/>
          <a:p>
            <a:r>
              <a:rPr dirty="0" err="1"/>
              <a:t>Strategie</a:t>
            </a:r>
            <a:r>
              <a:rPr dirty="0"/>
              <a:t> Oblique to </a:t>
            </a:r>
            <a:r>
              <a:rPr dirty="0" err="1"/>
              <a:t>zestaw</a:t>
            </a:r>
            <a:r>
              <a:rPr dirty="0"/>
              <a:t> </a:t>
            </a:r>
            <a:r>
              <a:rPr dirty="0" err="1"/>
              <a:t>prowokujących</a:t>
            </a:r>
            <a:r>
              <a:rPr dirty="0"/>
              <a:t> do </a:t>
            </a:r>
            <a:r>
              <a:rPr dirty="0" err="1"/>
              <a:t>myślenia</a:t>
            </a:r>
            <a:r>
              <a:rPr dirty="0"/>
              <a:t> </a:t>
            </a:r>
            <a:r>
              <a:rPr dirty="0" err="1"/>
              <a:t>stwierdzeń</a:t>
            </a:r>
            <a:r>
              <a:rPr dirty="0"/>
              <a:t>, </a:t>
            </a:r>
            <a:r>
              <a:rPr dirty="0" err="1"/>
              <a:t>które</a:t>
            </a:r>
            <a:r>
              <a:rPr dirty="0"/>
              <a:t> </a:t>
            </a:r>
            <a:r>
              <a:rPr dirty="0" err="1"/>
              <a:t>dodają</a:t>
            </a:r>
            <a:r>
              <a:rPr dirty="0"/>
              <a:t> element </a:t>
            </a:r>
            <a:r>
              <a:rPr dirty="0" err="1"/>
              <a:t>zaskoczenia</a:t>
            </a:r>
            <a:r>
              <a:rPr dirty="0"/>
              <a:t> </a:t>
            </a:r>
            <a:r>
              <a:rPr dirty="0" err="1"/>
              <a:t>i</a:t>
            </a:r>
            <a:r>
              <a:rPr dirty="0"/>
              <a:t> </a:t>
            </a:r>
            <a:r>
              <a:rPr dirty="0" err="1"/>
              <a:t>kreatywności</a:t>
            </a:r>
            <a:r>
              <a:rPr dirty="0"/>
              <a:t>. </a:t>
            </a:r>
            <a:endParaRPr lang="pl-PL" dirty="0"/>
          </a:p>
          <a:p>
            <a:r>
              <a:rPr dirty="0" err="1"/>
              <a:t>Metoda</a:t>
            </a:r>
            <a:r>
              <a:rPr dirty="0"/>
              <a:t> </a:t>
            </a:r>
            <a:r>
              <a:rPr dirty="0" err="1"/>
              <a:t>kartowa</a:t>
            </a:r>
            <a:r>
              <a:rPr dirty="0"/>
              <a:t> </a:t>
            </a:r>
            <a:r>
              <a:rPr dirty="0" err="1"/>
              <a:t>zaprojektowana</a:t>
            </a:r>
            <a:r>
              <a:rPr dirty="0"/>
              <a:t> </a:t>
            </a:r>
            <a:r>
              <a:rPr dirty="0" err="1"/>
              <a:t>przez</a:t>
            </a:r>
            <a:r>
              <a:rPr dirty="0"/>
              <a:t> Briana Eno </a:t>
            </a:r>
            <a:r>
              <a:rPr dirty="0" err="1"/>
              <a:t>i</a:t>
            </a:r>
            <a:r>
              <a:rPr dirty="0"/>
              <a:t> </a:t>
            </a:r>
            <a:r>
              <a:rPr dirty="0" err="1"/>
              <a:t>Petera</a:t>
            </a:r>
            <a:r>
              <a:rPr dirty="0"/>
              <a:t> </a:t>
            </a:r>
            <a:r>
              <a:rPr dirty="0" err="1"/>
              <a:t>Schmidta</a:t>
            </a:r>
            <a:r>
              <a:rPr dirty="0"/>
              <a:t>, po </a:t>
            </a:r>
            <a:r>
              <a:rPr dirty="0" err="1"/>
              <a:t>raz</a:t>
            </a:r>
            <a:r>
              <a:rPr dirty="0"/>
              <a:t> </a:t>
            </a:r>
            <a:r>
              <a:rPr dirty="0" err="1"/>
              <a:t>pierwszy</a:t>
            </a:r>
            <a:r>
              <a:rPr dirty="0"/>
              <a:t> </a:t>
            </a:r>
            <a:r>
              <a:rPr dirty="0" err="1"/>
              <a:t>opublikowana</a:t>
            </a:r>
            <a:r>
              <a:rPr dirty="0"/>
              <a:t> w 1975 </a:t>
            </a:r>
            <a:r>
              <a:rPr dirty="0" err="1"/>
              <a:t>roku</a:t>
            </a:r>
            <a:r>
              <a:rPr dirty="0"/>
              <a:t>.</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Wprowadzenie do Strategii Oblique</a:t>
            </a:r>
          </a:p>
        </p:txBody>
      </p:sp>
      <p:sp>
        <p:nvSpPr>
          <p:cNvPr id="3" name="Content Placeholder 2"/>
          <p:cNvSpPr>
            <a:spLocks noGrp="1"/>
          </p:cNvSpPr>
          <p:nvPr>
            <p:ph idx="1"/>
          </p:nvPr>
        </p:nvSpPr>
        <p:spPr/>
        <p:txBody>
          <a:bodyPr/>
          <a:lstStyle/>
          <a:p>
            <a:r>
              <a:t>Strategie Oblique (podtytuł: Ponad sto wartościowych dylematów) to nieschematyczny sposób na wyjście z impasu, wprowadzający element zaskoczenia i wspierający kreatywność.</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Przykładowe stwierdzenia (Część 1)</a:t>
            </a:r>
          </a:p>
        </p:txBody>
      </p:sp>
      <p:sp>
        <p:nvSpPr>
          <p:cNvPr id="3" name="Content Placeholder 2"/>
          <p:cNvSpPr>
            <a:spLocks noGrp="1"/>
          </p:cNvSpPr>
          <p:nvPr>
            <p:ph idx="1"/>
          </p:nvPr>
        </p:nvSpPr>
        <p:spPr/>
        <p:txBody>
          <a:bodyPr/>
          <a:lstStyle/>
          <a:p>
            <a:r>
              <a:rPr dirty="0"/>
              <a:t>• </a:t>
            </a:r>
            <a:r>
              <a:rPr dirty="0" err="1"/>
              <a:t>Nie</a:t>
            </a:r>
            <a:r>
              <a:rPr dirty="0"/>
              <a:t> </a:t>
            </a:r>
            <a:r>
              <a:rPr dirty="0" err="1"/>
              <a:t>bój</a:t>
            </a:r>
            <a:r>
              <a:rPr dirty="0"/>
              <a:t> </a:t>
            </a:r>
            <a:r>
              <a:rPr dirty="0" err="1"/>
              <a:t>się</a:t>
            </a:r>
            <a:r>
              <a:rPr dirty="0"/>
              <a:t> </a:t>
            </a:r>
            <a:r>
              <a:rPr dirty="0" err="1"/>
              <a:t>rzeczy</a:t>
            </a:r>
            <a:r>
              <a:rPr dirty="0"/>
              <a:t>, </a:t>
            </a:r>
            <a:r>
              <a:rPr dirty="0" err="1"/>
              <a:t>ponieważ</a:t>
            </a:r>
            <a:r>
              <a:rPr dirty="0"/>
              <a:t> </a:t>
            </a:r>
            <a:r>
              <a:rPr dirty="0" err="1"/>
              <a:t>są</a:t>
            </a:r>
            <a:r>
              <a:rPr dirty="0"/>
              <a:t> </a:t>
            </a:r>
            <a:r>
              <a:rPr dirty="0" err="1"/>
              <a:t>łatwe</a:t>
            </a:r>
            <a:r>
              <a:rPr dirty="0"/>
              <a:t> do </a:t>
            </a:r>
            <a:r>
              <a:rPr dirty="0" err="1"/>
              <a:t>zrobienia</a:t>
            </a:r>
            <a:r>
              <a:rPr dirty="0"/>
              <a:t>.</a:t>
            </a:r>
          </a:p>
          <a:p>
            <a:r>
              <a:rPr dirty="0"/>
              <a:t>• </a:t>
            </a:r>
            <a:r>
              <a:rPr lang="pl-PL" dirty="0"/>
              <a:t>Szanuj swoje błędy </a:t>
            </a:r>
            <a:r>
              <a:rPr dirty="0" err="1"/>
              <a:t>jako</a:t>
            </a:r>
            <a:r>
              <a:rPr dirty="0"/>
              <a:t> </a:t>
            </a:r>
            <a:r>
              <a:rPr dirty="0" err="1"/>
              <a:t>ukryt</a:t>
            </a:r>
            <a:r>
              <a:rPr lang="pl-PL" dirty="0"/>
              <a:t>e</a:t>
            </a:r>
            <a:r>
              <a:rPr dirty="0"/>
              <a:t> </a:t>
            </a:r>
            <a:r>
              <a:rPr dirty="0" err="1"/>
              <a:t>intencj</a:t>
            </a:r>
            <a:r>
              <a:rPr lang="pl-PL" dirty="0"/>
              <a:t>e</a:t>
            </a:r>
            <a:r>
              <a:rPr dirty="0"/>
              <a:t>.</a:t>
            </a:r>
          </a:p>
          <a:p>
            <a:r>
              <a:rPr dirty="0"/>
              <a:t>• </a:t>
            </a:r>
            <a:r>
              <a:rPr dirty="0" err="1"/>
              <a:t>Odwróć</a:t>
            </a:r>
            <a:r>
              <a:rPr dirty="0"/>
              <a:t> to do </a:t>
            </a:r>
            <a:r>
              <a:rPr dirty="0" err="1"/>
              <a:t>góry</a:t>
            </a:r>
            <a:r>
              <a:rPr dirty="0"/>
              <a:t> </a:t>
            </a:r>
            <a:r>
              <a:rPr dirty="0" err="1"/>
              <a:t>nogami</a:t>
            </a:r>
            <a:r>
              <a:rPr dirty="0"/>
              <a:t>.</a:t>
            </a:r>
          </a:p>
          <a:p>
            <a:r>
              <a:rPr dirty="0"/>
              <a:t>• </a:t>
            </a:r>
            <a:r>
              <a:rPr dirty="0" err="1"/>
              <a:t>Idź</a:t>
            </a:r>
            <a:r>
              <a:rPr dirty="0"/>
              <a:t> </a:t>
            </a:r>
            <a:r>
              <a:rPr dirty="0" err="1"/>
              <a:t>powoli</a:t>
            </a:r>
            <a:r>
              <a:rPr dirty="0"/>
              <a:t> </a:t>
            </a:r>
            <a:r>
              <a:rPr dirty="0" err="1"/>
              <a:t>dookoła</a:t>
            </a:r>
            <a:r>
              <a:rPr dirty="0"/>
              <a:t> </a:t>
            </a:r>
            <a:r>
              <a:rPr dirty="0" err="1"/>
              <a:t>na</a:t>
            </a:r>
            <a:r>
              <a:rPr dirty="0"/>
              <a:t> </a:t>
            </a:r>
            <a:r>
              <a:rPr dirty="0" err="1"/>
              <a:t>zewnątrz</a:t>
            </a:r>
            <a:r>
              <a:rPr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199" y="1093788"/>
            <a:ext cx="10506455" cy="2967208"/>
          </a:xfrm>
        </p:spPr>
        <p:txBody>
          <a:bodyPr>
            <a:normAutofit/>
          </a:bodyPr>
          <a:lstStyle/>
          <a:p>
            <a:pPr algn="l"/>
            <a:r>
              <a:rPr lang="pl-PL" sz="8000"/>
              <a:t>Skala samooceny Rosenberga</a:t>
            </a:r>
          </a:p>
        </p:txBody>
      </p:sp>
      <p:sp>
        <p:nvSpPr>
          <p:cNvPr id="3" name="Subtitle 2"/>
          <p:cNvSpPr>
            <a:spLocks noGrp="1"/>
          </p:cNvSpPr>
          <p:nvPr>
            <p:ph type="subTitle" idx="1"/>
          </p:nvPr>
        </p:nvSpPr>
        <p:spPr>
          <a:xfrm>
            <a:off x="7400924" y="4619624"/>
            <a:ext cx="3946779" cy="1038225"/>
          </a:xfrm>
        </p:spPr>
        <p:txBody>
          <a:bodyPr>
            <a:normAutofit/>
          </a:bodyPr>
          <a:lstStyle/>
          <a:p>
            <a:pPr algn="r"/>
            <a:r>
              <a:rPr lang="pl-PL" dirty="0"/>
              <a:t>(Rosenberg, 1965)</a:t>
            </a:r>
            <a:endParaRPr lang="pl-PL"/>
          </a:p>
        </p:txBody>
      </p:sp>
      <p:sp>
        <p:nvSpPr>
          <p:cNvPr id="10"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Przykładowe stwierdzenia (Część 2)</a:t>
            </a:r>
          </a:p>
        </p:txBody>
      </p:sp>
      <p:sp>
        <p:nvSpPr>
          <p:cNvPr id="3" name="Content Placeholder 2"/>
          <p:cNvSpPr>
            <a:spLocks noGrp="1"/>
          </p:cNvSpPr>
          <p:nvPr>
            <p:ph idx="1"/>
          </p:nvPr>
        </p:nvSpPr>
        <p:spPr/>
        <p:txBody>
          <a:bodyPr/>
          <a:lstStyle/>
          <a:p>
            <a:r>
              <a:rPr dirty="0"/>
              <a:t>• </a:t>
            </a:r>
            <a:r>
              <a:rPr dirty="0" err="1"/>
              <a:t>Wykonaj</a:t>
            </a:r>
            <a:r>
              <a:rPr dirty="0"/>
              <a:t> </a:t>
            </a:r>
            <a:r>
              <a:rPr dirty="0" err="1"/>
              <a:t>nagłą</a:t>
            </a:r>
            <a:r>
              <a:rPr dirty="0"/>
              <a:t>, </a:t>
            </a:r>
            <a:r>
              <a:rPr dirty="0" err="1"/>
              <a:t>destrukcyjną</a:t>
            </a:r>
            <a:r>
              <a:rPr dirty="0"/>
              <a:t>, </a:t>
            </a:r>
            <a:r>
              <a:rPr dirty="0" err="1"/>
              <a:t>nieprzewidywalną</a:t>
            </a:r>
            <a:r>
              <a:rPr dirty="0"/>
              <a:t> </a:t>
            </a:r>
            <a:r>
              <a:rPr dirty="0" err="1"/>
              <a:t>akcję</a:t>
            </a:r>
            <a:r>
              <a:rPr dirty="0"/>
              <a:t>.</a:t>
            </a:r>
          </a:p>
          <a:p>
            <a:r>
              <a:rPr dirty="0"/>
              <a:t>• Jaka jest </a:t>
            </a:r>
            <a:r>
              <a:rPr dirty="0" err="1"/>
              <a:t>rzeczywistość</a:t>
            </a:r>
            <a:r>
              <a:rPr dirty="0"/>
              <a:t> </a:t>
            </a:r>
            <a:r>
              <a:rPr dirty="0" err="1"/>
              <a:t>sytuacji</a:t>
            </a:r>
            <a:r>
              <a:rPr dirty="0"/>
              <a:t>?</a:t>
            </a:r>
          </a:p>
          <a:p>
            <a:r>
              <a:rPr dirty="0"/>
              <a:t>• </a:t>
            </a:r>
            <a:r>
              <a:rPr dirty="0" err="1"/>
              <a:t>Przyjrzyj</a:t>
            </a:r>
            <a:r>
              <a:rPr dirty="0"/>
              <a:t> </a:t>
            </a:r>
            <a:r>
              <a:rPr dirty="0" err="1"/>
              <a:t>się</a:t>
            </a:r>
            <a:r>
              <a:rPr dirty="0"/>
              <a:t> </a:t>
            </a:r>
            <a:r>
              <a:rPr dirty="0" err="1"/>
              <a:t>uważnie</a:t>
            </a:r>
            <a:r>
              <a:rPr dirty="0"/>
              <a:t> </a:t>
            </a:r>
            <a:r>
              <a:rPr dirty="0" err="1"/>
              <a:t>najbardziej</a:t>
            </a:r>
            <a:r>
              <a:rPr dirty="0"/>
              <a:t> </a:t>
            </a:r>
            <a:r>
              <a:rPr dirty="0" err="1"/>
              <a:t>zawstydzającym</a:t>
            </a:r>
            <a:r>
              <a:rPr dirty="0"/>
              <a:t> </a:t>
            </a:r>
            <a:r>
              <a:rPr dirty="0" err="1"/>
              <a:t>szczegółom</a:t>
            </a:r>
            <a:r>
              <a:rPr dirty="0"/>
              <a:t> </a:t>
            </a:r>
            <a:r>
              <a:rPr dirty="0" err="1"/>
              <a:t>i</a:t>
            </a:r>
            <a:r>
              <a:rPr dirty="0"/>
              <a:t> </a:t>
            </a:r>
            <a:r>
              <a:rPr dirty="0" err="1"/>
              <a:t>podkreśl</a:t>
            </a:r>
            <a:r>
              <a:rPr dirty="0"/>
              <a:t> je.</a:t>
            </a:r>
          </a:p>
          <a:p>
            <a:r>
              <a:rPr dirty="0"/>
              <a:t>• </a:t>
            </a:r>
            <a:r>
              <a:rPr dirty="0" err="1"/>
              <a:t>Możesz</a:t>
            </a:r>
            <a:r>
              <a:rPr dirty="0"/>
              <a:t> </a:t>
            </a:r>
            <a:r>
              <a:rPr dirty="0" err="1"/>
              <a:t>zrobić</a:t>
            </a:r>
            <a:r>
              <a:rPr dirty="0"/>
              <a:t> </a:t>
            </a:r>
            <a:r>
              <a:rPr dirty="0" err="1"/>
              <a:t>tylko</a:t>
            </a:r>
            <a:r>
              <a:rPr dirty="0"/>
              <a:t> </a:t>
            </a:r>
            <a:r>
              <a:rPr dirty="0" err="1"/>
              <a:t>jedną</a:t>
            </a:r>
            <a:r>
              <a:rPr dirty="0"/>
              <a:t> </a:t>
            </a:r>
            <a:r>
              <a:rPr dirty="0" err="1"/>
              <a:t>kropkę</a:t>
            </a:r>
            <a:r>
              <a:rPr dirty="0"/>
              <a:t> </a:t>
            </a:r>
            <a:r>
              <a:rPr dirty="0" err="1"/>
              <a:t>na</a:t>
            </a:r>
            <a:r>
              <a:rPr dirty="0"/>
              <a:t> </a:t>
            </a:r>
            <a:r>
              <a:rPr dirty="0" err="1"/>
              <a:t>raz</a:t>
            </a:r>
            <a:r>
              <a:rPr dirty="0"/>
              <a:t>.</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Przykładowe stwierdzenia (Część 3)</a:t>
            </a:r>
          </a:p>
        </p:txBody>
      </p:sp>
      <p:sp>
        <p:nvSpPr>
          <p:cNvPr id="3" name="Content Placeholder 2"/>
          <p:cNvSpPr>
            <a:spLocks noGrp="1"/>
          </p:cNvSpPr>
          <p:nvPr>
            <p:ph idx="1"/>
          </p:nvPr>
        </p:nvSpPr>
        <p:spPr/>
        <p:txBody>
          <a:bodyPr/>
          <a:lstStyle/>
          <a:p>
            <a:r>
              <a:rPr dirty="0"/>
              <a:t>• </a:t>
            </a:r>
            <a:r>
              <a:rPr lang="pl-PL" dirty="0"/>
              <a:t>Podziel na części lub etapy i potem je połącz</a:t>
            </a:r>
            <a:endParaRPr dirty="0"/>
          </a:p>
          <a:p>
            <a:r>
              <a:rPr dirty="0"/>
              <a:t>• </a:t>
            </a:r>
            <a:r>
              <a:rPr dirty="0" err="1"/>
              <a:t>Nieskończenie</a:t>
            </a:r>
            <a:r>
              <a:rPr dirty="0"/>
              <a:t> </a:t>
            </a:r>
            <a:r>
              <a:rPr dirty="0" err="1"/>
              <a:t>małe</a:t>
            </a:r>
            <a:r>
              <a:rPr dirty="0"/>
              <a:t> </a:t>
            </a:r>
            <a:r>
              <a:rPr lang="pl-PL" dirty="0"/>
              <a:t>przejścia między etapami</a:t>
            </a:r>
            <a:r>
              <a:rPr dirty="0"/>
              <a:t>.</a:t>
            </a:r>
          </a:p>
          <a:p>
            <a:r>
              <a:rPr dirty="0"/>
              <a:t>• </a:t>
            </a:r>
            <a:r>
              <a:rPr dirty="0" err="1"/>
              <a:t>Zapytaj</a:t>
            </a:r>
            <a:r>
              <a:rPr dirty="0"/>
              <a:t> </a:t>
            </a:r>
            <a:r>
              <a:rPr dirty="0" err="1"/>
              <a:t>swoje</a:t>
            </a:r>
            <a:r>
              <a:rPr dirty="0"/>
              <a:t> </a:t>
            </a:r>
            <a:r>
              <a:rPr dirty="0" err="1"/>
              <a:t>ciało</a:t>
            </a:r>
            <a:r>
              <a:rPr dirty="0"/>
              <a:t>.</a:t>
            </a:r>
          </a:p>
          <a:p>
            <a:r>
              <a:rPr dirty="0"/>
              <a:t>• </a:t>
            </a:r>
            <a:r>
              <a:rPr dirty="0" err="1"/>
              <a:t>Spójrz</a:t>
            </a:r>
            <a:r>
              <a:rPr dirty="0"/>
              <a:t> </a:t>
            </a:r>
            <a:r>
              <a:rPr dirty="0" err="1"/>
              <a:t>na</a:t>
            </a:r>
            <a:r>
              <a:rPr dirty="0"/>
              <a:t> </a:t>
            </a:r>
            <a:r>
              <a:rPr dirty="0" err="1"/>
              <a:t>kolejność</a:t>
            </a:r>
            <a:r>
              <a:rPr dirty="0"/>
              <a:t>, w </a:t>
            </a:r>
            <a:r>
              <a:rPr dirty="0" err="1"/>
              <a:t>jakiej</a:t>
            </a:r>
            <a:r>
              <a:rPr dirty="0"/>
              <a:t> </a:t>
            </a:r>
            <a:r>
              <a:rPr dirty="0" err="1"/>
              <a:t>wykonujesz</a:t>
            </a:r>
            <a:r>
              <a:rPr dirty="0"/>
              <a:t> </a:t>
            </a:r>
            <a:r>
              <a:rPr dirty="0" err="1"/>
              <a:t>rzeczy</a:t>
            </a:r>
            <a:r>
              <a:rPr dirty="0"/>
              <a:t>.</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Dodatkowe przykłady</a:t>
            </a:r>
          </a:p>
        </p:txBody>
      </p:sp>
      <p:sp>
        <p:nvSpPr>
          <p:cNvPr id="3" name="Content Placeholder 2"/>
          <p:cNvSpPr>
            <a:spLocks noGrp="1"/>
          </p:cNvSpPr>
          <p:nvPr>
            <p:ph idx="1"/>
          </p:nvPr>
        </p:nvSpPr>
        <p:spPr/>
        <p:txBody>
          <a:bodyPr/>
          <a:lstStyle/>
          <a:p>
            <a:r>
              <a:t>• Słuchaj cichego głosu.</a:t>
            </a:r>
          </a:p>
          <a:p>
            <a:r>
              <a:t>• Zaufaj sobie teraz.</a:t>
            </a:r>
          </a:p>
          <a:p>
            <a:r>
              <a:t>• Zrezygnuj z normalnych narzędzi.</a:t>
            </a:r>
          </a:p>
          <a:p>
            <a:r>
              <a:t>• Powtórzenie to forma zmiany.</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Kreatywność i Strategie Oblique</a:t>
            </a:r>
          </a:p>
        </p:txBody>
      </p:sp>
      <p:sp>
        <p:nvSpPr>
          <p:cNvPr id="3" name="Content Placeholder 2"/>
          <p:cNvSpPr>
            <a:spLocks noGrp="1"/>
          </p:cNvSpPr>
          <p:nvPr>
            <p:ph idx="1"/>
          </p:nvPr>
        </p:nvSpPr>
        <p:spPr/>
        <p:txBody>
          <a:bodyPr/>
          <a:lstStyle/>
          <a:p>
            <a:r>
              <a:rPr dirty="0" err="1"/>
              <a:t>Strategie</a:t>
            </a:r>
            <a:r>
              <a:rPr dirty="0"/>
              <a:t> Oblique </a:t>
            </a:r>
            <a:r>
              <a:rPr dirty="0" err="1"/>
              <a:t>mogą</a:t>
            </a:r>
            <a:r>
              <a:rPr dirty="0"/>
              <a:t> </a:t>
            </a:r>
            <a:r>
              <a:rPr dirty="0" err="1"/>
              <a:t>być</a:t>
            </a:r>
            <a:r>
              <a:rPr dirty="0"/>
              <a:t> </a:t>
            </a:r>
            <a:r>
              <a:rPr dirty="0" err="1"/>
              <a:t>używane</a:t>
            </a:r>
            <a:r>
              <a:rPr dirty="0"/>
              <a:t>, aby </a:t>
            </a:r>
            <a:r>
              <a:rPr dirty="0" err="1"/>
              <a:t>wyjść</a:t>
            </a:r>
            <a:r>
              <a:rPr dirty="0"/>
              <a:t> z </a:t>
            </a:r>
            <a:r>
              <a:rPr dirty="0" err="1"/>
              <a:t>impasu</a:t>
            </a:r>
            <a:r>
              <a:rPr dirty="0"/>
              <a:t> </a:t>
            </a:r>
            <a:r>
              <a:rPr dirty="0" err="1"/>
              <a:t>kreatywnego</a:t>
            </a:r>
            <a:r>
              <a:rPr dirty="0"/>
              <a:t>, </a:t>
            </a:r>
            <a:r>
              <a:rPr dirty="0" err="1"/>
              <a:t>ponieważ</a:t>
            </a:r>
            <a:r>
              <a:rPr dirty="0"/>
              <a:t> </a:t>
            </a:r>
            <a:r>
              <a:rPr dirty="0" err="1"/>
              <a:t>wprowadzają</a:t>
            </a:r>
            <a:r>
              <a:rPr dirty="0"/>
              <a:t> </a:t>
            </a:r>
            <a:r>
              <a:rPr dirty="0" err="1"/>
              <a:t>elementy</a:t>
            </a:r>
            <a:r>
              <a:rPr dirty="0"/>
              <a:t> </a:t>
            </a:r>
            <a:r>
              <a:rPr dirty="0" err="1"/>
              <a:t>zaskoczenia</a:t>
            </a:r>
            <a:r>
              <a:rPr dirty="0"/>
              <a:t> </a:t>
            </a:r>
            <a:r>
              <a:rPr dirty="0" err="1"/>
              <a:t>i</a:t>
            </a:r>
            <a:r>
              <a:rPr dirty="0"/>
              <a:t> </a:t>
            </a:r>
            <a:r>
              <a:rPr dirty="0" err="1"/>
              <a:t>prowokują</a:t>
            </a:r>
            <a:r>
              <a:rPr dirty="0"/>
              <a:t> do </a:t>
            </a:r>
            <a:r>
              <a:rPr dirty="0" err="1"/>
              <a:t>myślenia</a:t>
            </a:r>
            <a:r>
              <a:rPr dirty="0"/>
              <a:t>. </a:t>
            </a:r>
            <a:endParaRPr lang="pl-PL" dirty="0"/>
          </a:p>
          <a:p>
            <a:r>
              <a:rPr dirty="0" err="1"/>
              <a:t>Nieszablonowe</a:t>
            </a:r>
            <a:r>
              <a:rPr dirty="0"/>
              <a:t> </a:t>
            </a:r>
            <a:r>
              <a:rPr dirty="0" err="1"/>
              <a:t>podejście</a:t>
            </a:r>
            <a:r>
              <a:rPr dirty="0"/>
              <a:t> </a:t>
            </a:r>
            <a:r>
              <a:rPr dirty="0" err="1"/>
              <a:t>może</a:t>
            </a:r>
            <a:r>
              <a:rPr dirty="0"/>
              <a:t> </a:t>
            </a:r>
            <a:r>
              <a:rPr dirty="0" err="1"/>
              <a:t>pomóc</a:t>
            </a:r>
            <a:r>
              <a:rPr dirty="0"/>
              <a:t> w </a:t>
            </a:r>
            <a:r>
              <a:rPr dirty="0" err="1"/>
              <a:t>znalezieniu</a:t>
            </a:r>
            <a:r>
              <a:rPr dirty="0"/>
              <a:t> </a:t>
            </a:r>
            <a:r>
              <a:rPr dirty="0" err="1"/>
              <a:t>nowej</a:t>
            </a:r>
            <a:r>
              <a:rPr dirty="0"/>
              <a:t> </a:t>
            </a:r>
            <a:r>
              <a:rPr dirty="0" err="1"/>
              <a:t>perspektywy</a:t>
            </a:r>
            <a:r>
              <a:rPr dirty="0"/>
              <a:t> </a:t>
            </a:r>
            <a:r>
              <a:rPr dirty="0" err="1"/>
              <a:t>i</a:t>
            </a:r>
            <a:r>
              <a:rPr dirty="0"/>
              <a:t> </a:t>
            </a:r>
            <a:r>
              <a:rPr dirty="0" err="1"/>
              <a:t>rozwiązania</a:t>
            </a:r>
            <a:r>
              <a:rPr dirty="0"/>
              <a:t> </a:t>
            </a:r>
            <a:r>
              <a:rPr dirty="0" err="1"/>
              <a:t>problemu</a:t>
            </a:r>
            <a:r>
              <a:rPr dirty="0"/>
              <a:t>.</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Wyjaśnienie metody Oblique</a:t>
            </a:r>
          </a:p>
        </p:txBody>
      </p:sp>
      <p:sp>
        <p:nvSpPr>
          <p:cNvPr id="3" name="Content Placeholder 2"/>
          <p:cNvSpPr>
            <a:spLocks noGrp="1"/>
          </p:cNvSpPr>
          <p:nvPr>
            <p:ph idx="1"/>
          </p:nvPr>
        </p:nvSpPr>
        <p:spPr/>
        <p:txBody>
          <a:bodyPr/>
          <a:lstStyle/>
          <a:p>
            <a:r>
              <a:rPr dirty="0" err="1"/>
              <a:t>Strategia</a:t>
            </a:r>
            <a:r>
              <a:rPr dirty="0"/>
              <a:t> Oblique to </a:t>
            </a:r>
            <a:r>
              <a:rPr dirty="0" err="1"/>
              <a:t>zbiór</a:t>
            </a:r>
            <a:r>
              <a:rPr dirty="0"/>
              <a:t> </a:t>
            </a:r>
            <a:r>
              <a:rPr dirty="0" err="1"/>
              <a:t>prowokujących</a:t>
            </a:r>
            <a:r>
              <a:rPr dirty="0"/>
              <a:t> do </a:t>
            </a:r>
            <a:r>
              <a:rPr dirty="0" err="1"/>
              <a:t>myślenia</a:t>
            </a:r>
            <a:r>
              <a:rPr dirty="0"/>
              <a:t> </a:t>
            </a:r>
            <a:r>
              <a:rPr dirty="0" err="1"/>
              <a:t>stwierdzeń</a:t>
            </a:r>
            <a:r>
              <a:rPr dirty="0"/>
              <a:t>, </a:t>
            </a:r>
            <a:r>
              <a:rPr dirty="0" err="1"/>
              <a:t>które</a:t>
            </a:r>
            <a:r>
              <a:rPr dirty="0"/>
              <a:t> </a:t>
            </a:r>
            <a:r>
              <a:rPr dirty="0" err="1"/>
              <a:t>wprowadzają</a:t>
            </a:r>
            <a:r>
              <a:rPr dirty="0"/>
              <a:t> element </a:t>
            </a:r>
            <a:r>
              <a:rPr dirty="0" err="1"/>
              <a:t>kreatywności</a:t>
            </a:r>
            <a:r>
              <a:rPr dirty="0"/>
              <a:t>. </a:t>
            </a:r>
            <a:endParaRPr lang="pl-PL" dirty="0"/>
          </a:p>
          <a:p>
            <a:r>
              <a:rPr dirty="0" err="1"/>
              <a:t>Zostały</a:t>
            </a:r>
            <a:r>
              <a:rPr dirty="0"/>
              <a:t> </a:t>
            </a:r>
            <a:r>
              <a:rPr dirty="0" err="1"/>
              <a:t>zaprojektowane</a:t>
            </a:r>
            <a:r>
              <a:rPr dirty="0"/>
              <a:t>, aby </a:t>
            </a:r>
            <a:r>
              <a:rPr dirty="0" err="1"/>
              <a:t>pomóc</a:t>
            </a:r>
            <a:r>
              <a:rPr dirty="0"/>
              <a:t> w </a:t>
            </a:r>
            <a:r>
              <a:rPr dirty="0" err="1"/>
              <a:t>rozwiązywaniu</a:t>
            </a:r>
            <a:r>
              <a:rPr dirty="0"/>
              <a:t> </a:t>
            </a:r>
            <a:r>
              <a:rPr dirty="0" err="1"/>
              <a:t>problemów</a:t>
            </a:r>
            <a:r>
              <a:rPr dirty="0"/>
              <a:t> </a:t>
            </a:r>
            <a:r>
              <a:rPr dirty="0" err="1"/>
              <a:t>i</a:t>
            </a:r>
            <a:r>
              <a:rPr dirty="0"/>
              <a:t> </a:t>
            </a:r>
            <a:r>
              <a:rPr dirty="0" err="1"/>
              <a:t>wspierać</a:t>
            </a:r>
            <a:r>
              <a:rPr dirty="0"/>
              <a:t> </a:t>
            </a:r>
            <a:r>
              <a:rPr dirty="0" err="1"/>
              <a:t>innowacyjne</a:t>
            </a:r>
            <a:r>
              <a:rPr dirty="0"/>
              <a:t> </a:t>
            </a:r>
            <a:r>
              <a:rPr dirty="0" err="1"/>
              <a:t>myślenie</a:t>
            </a:r>
            <a:r>
              <a:rPr dirty="0"/>
              <a:t>. </a:t>
            </a:r>
            <a:r>
              <a:rPr dirty="0" err="1"/>
              <a:t>Przykłady</a:t>
            </a:r>
            <a:r>
              <a:rPr dirty="0"/>
              <a:t> </a:t>
            </a:r>
            <a:r>
              <a:rPr dirty="0" err="1"/>
              <a:t>pytań</a:t>
            </a:r>
            <a:r>
              <a:rPr dirty="0"/>
              <a:t> </a:t>
            </a:r>
            <a:r>
              <a:rPr dirty="0" err="1"/>
              <a:t>mogą</a:t>
            </a:r>
            <a:r>
              <a:rPr dirty="0"/>
              <a:t> </a:t>
            </a:r>
            <a:r>
              <a:rPr dirty="0" err="1"/>
              <a:t>skłaniać</a:t>
            </a:r>
            <a:r>
              <a:rPr dirty="0"/>
              <a:t> do </a:t>
            </a:r>
            <a:r>
              <a:rPr dirty="0" err="1"/>
              <a:t>refleksji</a:t>
            </a:r>
            <a:r>
              <a:rPr dirty="0"/>
              <a:t> </a:t>
            </a:r>
            <a:r>
              <a:rPr dirty="0" err="1"/>
              <a:t>nad</a:t>
            </a:r>
            <a:r>
              <a:rPr dirty="0"/>
              <a:t> </a:t>
            </a:r>
            <a:r>
              <a:rPr dirty="0" err="1"/>
              <a:t>zadaniami</a:t>
            </a:r>
            <a:r>
              <a:rPr dirty="0"/>
              <a:t> </a:t>
            </a:r>
            <a:r>
              <a:rPr dirty="0" err="1"/>
              <a:t>i</a:t>
            </a:r>
            <a:r>
              <a:rPr dirty="0"/>
              <a:t> </a:t>
            </a:r>
            <a:r>
              <a:rPr dirty="0" err="1"/>
              <a:t>działaniami</a:t>
            </a:r>
            <a:r>
              <a:rPr dirty="0"/>
              <a:t>.</a:t>
            </a:r>
          </a:p>
        </p:txBody>
      </p:sp>
    </p:spTree>
    <p:extLst>
      <p:ext uri="{BB962C8B-B14F-4D97-AF65-F5344CB8AC3E}">
        <p14:creationId xmlns:p14="http://schemas.microsoft.com/office/powerpoint/2010/main" val="32719183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Przykłady pytań Oblique (Część 1)</a:t>
            </a:r>
          </a:p>
        </p:txBody>
      </p:sp>
      <p:sp>
        <p:nvSpPr>
          <p:cNvPr id="3" name="Content Placeholder 2"/>
          <p:cNvSpPr>
            <a:spLocks noGrp="1"/>
          </p:cNvSpPr>
          <p:nvPr>
            <p:ph idx="1"/>
          </p:nvPr>
        </p:nvSpPr>
        <p:spPr/>
        <p:txBody>
          <a:bodyPr/>
          <a:lstStyle/>
          <a:p>
            <a:r>
              <a:rPr dirty="0"/>
              <a:t>• </a:t>
            </a:r>
            <a:r>
              <a:rPr lang="pl-PL" dirty="0"/>
              <a:t>Podziel na części lub etapy a potem je połącz</a:t>
            </a:r>
            <a:r>
              <a:rPr dirty="0"/>
              <a:t>.</a:t>
            </a:r>
          </a:p>
          <a:p>
            <a:r>
              <a:rPr dirty="0"/>
              <a:t>  - To </a:t>
            </a:r>
            <a:r>
              <a:rPr dirty="0" err="1"/>
              <a:t>pytanie</a:t>
            </a:r>
            <a:r>
              <a:rPr dirty="0"/>
              <a:t> </a:t>
            </a:r>
            <a:r>
              <a:rPr dirty="0" err="1"/>
              <a:t>sugeruje</a:t>
            </a:r>
            <a:r>
              <a:rPr dirty="0"/>
              <a:t> </a:t>
            </a:r>
            <a:r>
              <a:rPr dirty="0" err="1"/>
              <a:t>analizę</a:t>
            </a:r>
            <a:r>
              <a:rPr dirty="0"/>
              <a:t>, </a:t>
            </a:r>
            <a:r>
              <a:rPr dirty="0" err="1"/>
              <a:t>czy</a:t>
            </a:r>
            <a:r>
              <a:rPr dirty="0"/>
              <a:t> </a:t>
            </a:r>
            <a:r>
              <a:rPr dirty="0" err="1"/>
              <a:t>zadanie</a:t>
            </a:r>
            <a:r>
              <a:rPr dirty="0"/>
              <a:t> </a:t>
            </a:r>
            <a:r>
              <a:rPr dirty="0" err="1"/>
              <a:t>można</a:t>
            </a:r>
            <a:r>
              <a:rPr dirty="0"/>
              <a:t> </a:t>
            </a:r>
            <a:r>
              <a:rPr dirty="0" err="1"/>
              <a:t>podzielić</a:t>
            </a:r>
            <a:r>
              <a:rPr dirty="0"/>
              <a:t> </a:t>
            </a:r>
            <a:r>
              <a:rPr dirty="0" err="1"/>
              <a:t>na</a:t>
            </a:r>
            <a:r>
              <a:rPr dirty="0"/>
              <a:t> </a:t>
            </a:r>
            <a:r>
              <a:rPr dirty="0" err="1"/>
              <a:t>mniejsze</a:t>
            </a:r>
            <a:r>
              <a:rPr dirty="0"/>
              <a:t> </a:t>
            </a:r>
            <a:r>
              <a:rPr dirty="0" err="1"/>
              <a:t>części</a:t>
            </a:r>
            <a:r>
              <a:rPr dirty="0"/>
              <a:t> </a:t>
            </a:r>
            <a:r>
              <a:rPr dirty="0" err="1"/>
              <a:t>i</a:t>
            </a:r>
            <a:r>
              <a:rPr dirty="0"/>
              <a:t> </a:t>
            </a:r>
            <a:r>
              <a:rPr dirty="0" err="1"/>
              <a:t>rozważyć</a:t>
            </a:r>
            <a:r>
              <a:rPr dirty="0"/>
              <a:t> </a:t>
            </a:r>
            <a:r>
              <a:rPr dirty="0" err="1"/>
              <a:t>sposób</a:t>
            </a:r>
            <a:r>
              <a:rPr dirty="0"/>
              <a:t> ich </a:t>
            </a:r>
            <a:r>
              <a:rPr dirty="0" err="1"/>
              <a:t>łączenia</a:t>
            </a:r>
            <a:r>
              <a:rPr dirty="0"/>
              <a:t>.</a:t>
            </a:r>
          </a:p>
          <a:p>
            <a:r>
              <a:rPr dirty="0"/>
              <a:t>• </a:t>
            </a:r>
            <a:r>
              <a:rPr dirty="0" err="1"/>
              <a:t>Nieskończenie</a:t>
            </a:r>
            <a:r>
              <a:rPr dirty="0"/>
              <a:t> </a:t>
            </a:r>
            <a:r>
              <a:rPr dirty="0" err="1"/>
              <a:t>małe</a:t>
            </a:r>
            <a:r>
              <a:rPr dirty="0"/>
              <a:t> </a:t>
            </a:r>
            <a:r>
              <a:rPr dirty="0" err="1"/>
              <a:t>gradacje</a:t>
            </a:r>
            <a:r>
              <a:rPr dirty="0"/>
              <a:t>.</a:t>
            </a:r>
          </a:p>
          <a:p>
            <a:r>
              <a:rPr dirty="0"/>
              <a:t>  - </a:t>
            </a:r>
            <a:r>
              <a:rPr dirty="0" err="1"/>
              <a:t>Skłania</a:t>
            </a:r>
            <a:r>
              <a:rPr dirty="0"/>
              <a:t> do </a:t>
            </a:r>
            <a:r>
              <a:rPr dirty="0" err="1"/>
              <a:t>refleksji</a:t>
            </a:r>
            <a:r>
              <a:rPr dirty="0"/>
              <a:t> </a:t>
            </a:r>
            <a:r>
              <a:rPr dirty="0" err="1"/>
              <a:t>nad</a:t>
            </a:r>
            <a:r>
              <a:rPr dirty="0"/>
              <a:t> </a:t>
            </a:r>
            <a:r>
              <a:rPr dirty="0" err="1"/>
              <a:t>małymi</a:t>
            </a:r>
            <a:r>
              <a:rPr dirty="0"/>
              <a:t>, </a:t>
            </a:r>
            <a:r>
              <a:rPr dirty="0" err="1"/>
              <a:t>subtelnymi</a:t>
            </a:r>
            <a:r>
              <a:rPr dirty="0"/>
              <a:t> </a:t>
            </a:r>
            <a:r>
              <a:rPr dirty="0" err="1"/>
              <a:t>zmianami</a:t>
            </a:r>
            <a:r>
              <a:rPr dirty="0"/>
              <a:t>, </a:t>
            </a:r>
            <a:r>
              <a:rPr dirty="0" err="1"/>
              <a:t>które</a:t>
            </a:r>
            <a:r>
              <a:rPr dirty="0"/>
              <a:t> </a:t>
            </a:r>
            <a:r>
              <a:rPr dirty="0" err="1"/>
              <a:t>mogą</a:t>
            </a:r>
            <a:r>
              <a:rPr dirty="0"/>
              <a:t> </a:t>
            </a:r>
            <a:r>
              <a:rPr dirty="0" err="1"/>
              <a:t>mieć</a:t>
            </a:r>
            <a:r>
              <a:rPr dirty="0"/>
              <a:t> </a:t>
            </a:r>
            <a:r>
              <a:rPr dirty="0" err="1"/>
              <a:t>wpływ</a:t>
            </a:r>
            <a:r>
              <a:rPr dirty="0"/>
              <a:t> </a:t>
            </a:r>
            <a:r>
              <a:rPr dirty="0" err="1"/>
              <a:t>na</a:t>
            </a:r>
            <a:r>
              <a:rPr dirty="0"/>
              <a:t> </a:t>
            </a:r>
            <a:r>
              <a:rPr dirty="0" err="1"/>
              <a:t>wynik</a:t>
            </a:r>
            <a:r>
              <a:rPr dirty="0"/>
              <a:t>.</a:t>
            </a:r>
          </a:p>
        </p:txBody>
      </p:sp>
    </p:spTree>
    <p:extLst>
      <p:ext uri="{BB962C8B-B14F-4D97-AF65-F5344CB8AC3E}">
        <p14:creationId xmlns:p14="http://schemas.microsoft.com/office/powerpoint/2010/main" val="474499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Przykłady pytań Oblique (Część 2)</a:t>
            </a:r>
          </a:p>
        </p:txBody>
      </p:sp>
      <p:sp>
        <p:nvSpPr>
          <p:cNvPr id="3" name="Content Placeholder 2"/>
          <p:cNvSpPr>
            <a:spLocks noGrp="1"/>
          </p:cNvSpPr>
          <p:nvPr>
            <p:ph idx="1"/>
          </p:nvPr>
        </p:nvSpPr>
        <p:spPr/>
        <p:txBody>
          <a:bodyPr/>
          <a:lstStyle/>
          <a:p>
            <a:r>
              <a:t>• Zapytaj swoje ciało.</a:t>
            </a:r>
          </a:p>
          <a:p>
            <a:r>
              <a:t>  - Skłania do uwzględnienia fizycznych odczuć lub intuicji przy podejmowaniu decyzji.</a:t>
            </a:r>
          </a:p>
          <a:p>
            <a:r>
              <a:t>• Spójrz na kolejność, w jakiej wykonujesz rzeczy.</a:t>
            </a:r>
          </a:p>
          <a:p>
            <a:r>
              <a:t>  - Pomaga przemyśleć, czy kolejność zadań wpływa na efektywność.</a:t>
            </a:r>
          </a:p>
        </p:txBody>
      </p:sp>
    </p:spTree>
    <p:extLst>
      <p:ext uri="{BB962C8B-B14F-4D97-AF65-F5344CB8AC3E}">
        <p14:creationId xmlns:p14="http://schemas.microsoft.com/office/powerpoint/2010/main" val="87299295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3650F-25A2-342C-BF6C-B9B99786B2AF}"/>
              </a:ext>
            </a:extLst>
          </p:cNvPr>
          <p:cNvSpPr>
            <a:spLocks noGrp="1"/>
          </p:cNvSpPr>
          <p:nvPr>
            <p:ph type="title"/>
          </p:nvPr>
        </p:nvSpPr>
        <p:spPr/>
        <p:txBody>
          <a:bodyPr/>
          <a:lstStyle/>
          <a:p>
            <a:r>
              <a:rPr lang="pl-PL" dirty="0"/>
              <a:t>Zasoby motywacyjne</a:t>
            </a:r>
          </a:p>
        </p:txBody>
      </p:sp>
      <p:sp>
        <p:nvSpPr>
          <p:cNvPr id="3" name="Text Placeholder 2">
            <a:extLst>
              <a:ext uri="{FF2B5EF4-FFF2-40B4-BE49-F238E27FC236}">
                <a16:creationId xmlns:a16="http://schemas.microsoft.com/office/drawing/2014/main" id="{8854EE0C-75B8-E922-8CBE-63C33D1C0608}"/>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BCDF3A33-D4D0-7A6C-5139-9F8B36F3E1CA}"/>
              </a:ext>
            </a:extLst>
          </p:cNvPr>
          <p:cNvSpPr>
            <a:spLocks noGrp="1"/>
          </p:cNvSpPr>
          <p:nvPr>
            <p:ph type="sldNum" sz="quarter" idx="12"/>
          </p:nvPr>
        </p:nvSpPr>
        <p:spPr/>
        <p:txBody>
          <a:bodyPr/>
          <a:lstStyle/>
          <a:p>
            <a:fld id="{2DF5758F-4C72-4BF8-97FC-46819E1C8CEB}" type="slidenum">
              <a:rPr lang="pl-PL" smtClean="0"/>
              <a:t>117</a:t>
            </a:fld>
            <a:endParaRPr lang="pl-PL"/>
          </a:p>
        </p:txBody>
      </p:sp>
    </p:spTree>
    <p:extLst>
      <p:ext uri="{BB962C8B-B14F-4D97-AF65-F5344CB8AC3E}">
        <p14:creationId xmlns:p14="http://schemas.microsoft.com/office/powerpoint/2010/main" val="169175743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Zasoby Motywacyjne (Część 1)</a:t>
            </a:r>
          </a:p>
        </p:txBody>
      </p:sp>
      <p:sp>
        <p:nvSpPr>
          <p:cNvPr id="3" name="Content Placeholder 2"/>
          <p:cNvSpPr>
            <a:spLocks noGrp="1"/>
          </p:cNvSpPr>
          <p:nvPr>
            <p:ph idx="1"/>
          </p:nvPr>
        </p:nvSpPr>
        <p:spPr/>
        <p:txBody>
          <a:bodyPr/>
          <a:lstStyle/>
          <a:p>
            <a:r>
              <a:t>Strategie 'tu i teraz':</a:t>
            </a:r>
          </a:p>
          <a:p>
            <a:r>
              <a:t>• Muzyka</a:t>
            </a:r>
          </a:p>
          <a:p>
            <a:r>
              <a:t>• Afirmacje</a:t>
            </a:r>
          </a:p>
          <a:p>
            <a:r>
              <a:t>• Technika kotwiczenia</a:t>
            </a:r>
          </a:p>
          <a:p>
            <a:endParaRPr/>
          </a:p>
        </p:txBody>
      </p:sp>
    </p:spTree>
    <p:extLst>
      <p:ext uri="{BB962C8B-B14F-4D97-AF65-F5344CB8AC3E}">
        <p14:creationId xmlns:p14="http://schemas.microsoft.com/office/powerpoint/2010/main" val="20794825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Zasoby Motywacyjne (Część 2)</a:t>
            </a:r>
          </a:p>
        </p:txBody>
      </p:sp>
      <p:sp>
        <p:nvSpPr>
          <p:cNvPr id="3" name="Content Placeholder 2"/>
          <p:cNvSpPr>
            <a:spLocks noGrp="1"/>
          </p:cNvSpPr>
          <p:nvPr>
            <p:ph idx="1"/>
          </p:nvPr>
        </p:nvSpPr>
        <p:spPr/>
        <p:txBody>
          <a:bodyPr/>
          <a:lstStyle/>
          <a:p>
            <a:r>
              <a:t>Długoterminowe strategie motywacji:</a:t>
            </a:r>
          </a:p>
          <a:p>
            <a:r>
              <a:t>• Wizualizacja przyszłego ja</a:t>
            </a:r>
          </a:p>
          <a:p>
            <a:r>
              <a:t>• Znajdź momenty przepływu (flow)</a:t>
            </a:r>
          </a:p>
          <a:p>
            <a:r>
              <a:t>• Ocena zaspokojenia potrzeb psychologicznych</a:t>
            </a:r>
          </a:p>
          <a:p>
            <a:endParaRPr/>
          </a:p>
        </p:txBody>
      </p:sp>
    </p:spTree>
    <p:extLst>
      <p:ext uri="{BB962C8B-B14F-4D97-AF65-F5344CB8AC3E}">
        <p14:creationId xmlns:p14="http://schemas.microsoft.com/office/powerpoint/2010/main" val="3000334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Instrukcja</a:t>
            </a:r>
          </a:p>
        </p:txBody>
      </p:sp>
      <p:sp>
        <p:nvSpPr>
          <p:cNvPr id="3" name="Content Placeholder 2"/>
          <p:cNvSpPr>
            <a:spLocks noGrp="1"/>
          </p:cNvSpPr>
          <p:nvPr>
            <p:ph idx="1"/>
          </p:nvPr>
        </p:nvSpPr>
        <p:spPr/>
        <p:txBody>
          <a:bodyPr/>
          <a:lstStyle/>
          <a:p>
            <a:r>
              <a:t>Skala składa się z dziesięciu stwierdzeń ocenianych na czteropunktowej skali Likerta – od „zdecydowanie się zgadzam” do „zdecydowanie się nie zgadzam”.</a:t>
            </a:r>
          </a:p>
          <a:p>
            <a:endParaRPr/>
          </a:p>
          <a:p>
            <a:r>
              <a:t>Poniżej znajduje się lista stwierdzeń dotyczących ogólnych uczuć wobec siebie. Jeśli zdecydowanie się zgadzasz, zaznacz Zgadzam się (SA). Jeśli się zgadzasz, zaznacz A. Jeśli się nie zgadzasz, zaznacz D. Jeśli zdecydowanie się nie zgadzasz, zaznacz SD.</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2C8FFB-EF2E-AFFF-16EB-20A8E266A529}"/>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a:solidFill>
                  <a:schemeClr val="tx1"/>
                </a:solidFill>
                <a:latin typeface="+mj-lt"/>
                <a:ea typeface="+mj-ea"/>
                <a:cs typeface="+mj-cs"/>
              </a:rPr>
              <a:t>Tablica motywacyjna</a:t>
            </a:r>
          </a:p>
        </p:txBody>
      </p:sp>
      <p:sp>
        <p:nvSpPr>
          <p:cNvPr id="3" name="Text Placeholder 2">
            <a:extLst>
              <a:ext uri="{FF2B5EF4-FFF2-40B4-BE49-F238E27FC236}">
                <a16:creationId xmlns:a16="http://schemas.microsoft.com/office/drawing/2014/main" id="{69F7B05D-05E0-9C38-2680-50E1052E4706}"/>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
        <p:nvSpPr>
          <p:cNvPr id="11" name="Rectangle 10">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B627E17-A38D-A886-62BD-9FDA20F23B1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DF5758F-4C72-4BF8-97FC-46819E1C8CEB}" type="slidenum">
              <a:rPr lang="en-US">
                <a:solidFill>
                  <a:schemeClr val="tx1">
                    <a:lumMod val="50000"/>
                    <a:lumOff val="50000"/>
                  </a:schemeClr>
                </a:solidFill>
              </a:rPr>
              <a:pPr>
                <a:spcAft>
                  <a:spcPts val="600"/>
                </a:spcAft>
              </a:pPr>
              <a:t>120</a:t>
            </a:fld>
            <a:endParaRPr lang="en-US">
              <a:solidFill>
                <a:schemeClr val="tx1">
                  <a:lumMod val="50000"/>
                  <a:lumOff val="50000"/>
                </a:schemeClr>
              </a:solidFill>
            </a:endParaRPr>
          </a:p>
        </p:txBody>
      </p:sp>
    </p:spTree>
    <p:extLst>
      <p:ext uri="{BB962C8B-B14F-4D97-AF65-F5344CB8AC3E}">
        <p14:creationId xmlns:p14="http://schemas.microsoft.com/office/powerpoint/2010/main" val="213683738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Tablica Motywacyjna</a:t>
            </a:r>
          </a:p>
        </p:txBody>
      </p:sp>
      <p:sp>
        <p:nvSpPr>
          <p:cNvPr id="3" name="Content Placeholder 2"/>
          <p:cNvSpPr>
            <a:spLocks noGrp="1"/>
          </p:cNvSpPr>
          <p:nvPr>
            <p:ph idx="1"/>
          </p:nvPr>
        </p:nvSpPr>
        <p:spPr/>
        <p:txBody>
          <a:bodyPr/>
          <a:lstStyle/>
          <a:p>
            <a:r>
              <a:t>Tworzenie tablicy motywacyjnej, która zawiera wszystkie Twoje cele, aspiracje i marzenia, może być skuteczną formą motywacji.</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0" y="762001"/>
            <a:ext cx="5334197" cy="1708242"/>
          </a:xfrm>
        </p:spPr>
        <p:txBody>
          <a:bodyPr anchor="ctr">
            <a:normAutofit/>
          </a:bodyPr>
          <a:lstStyle/>
          <a:p>
            <a:r>
              <a:rPr lang="pl-PL" sz="4000"/>
              <a:t>Czym jest tablica motywacyjna?</a:t>
            </a:r>
          </a:p>
        </p:txBody>
      </p:sp>
      <p:sp>
        <p:nvSpPr>
          <p:cNvPr id="3" name="Content Placeholder 2"/>
          <p:cNvSpPr>
            <a:spLocks noGrp="1"/>
          </p:cNvSpPr>
          <p:nvPr>
            <p:ph idx="1"/>
          </p:nvPr>
        </p:nvSpPr>
        <p:spPr>
          <a:xfrm>
            <a:off x="761800" y="2470244"/>
            <a:ext cx="5334197" cy="3769835"/>
          </a:xfrm>
        </p:spPr>
        <p:txBody>
          <a:bodyPr anchor="ctr">
            <a:normAutofit/>
          </a:bodyPr>
          <a:lstStyle/>
          <a:p>
            <a:r>
              <a:rPr lang="pl-PL" sz="2000"/>
              <a:t>Tablica motywacyjna to wizualny bodziec, który pomaga wzbudzać entuzjazm poprzez obrazy tego, co chcesz osiągnąć. Warto umieścić ją w miejscu, gdzie codziennie ją widzisz.</a:t>
            </a:r>
          </a:p>
        </p:txBody>
      </p:sp>
      <p:pic>
        <p:nvPicPr>
          <p:cNvPr id="5" name="Picture 4" descr="Formuła calculus">
            <a:extLst>
              <a:ext uri="{FF2B5EF4-FFF2-40B4-BE49-F238E27FC236}">
                <a16:creationId xmlns:a16="http://schemas.microsoft.com/office/drawing/2014/main" id="{ED1C07F5-0B82-51D2-3349-8626EF8631A6}"/>
              </a:ext>
            </a:extLst>
          </p:cNvPr>
          <p:cNvPicPr>
            <a:picLocks noChangeAspect="1"/>
          </p:cNvPicPr>
          <p:nvPr/>
        </p:nvPicPr>
        <p:blipFill>
          <a:blip r:embed="rId2"/>
          <a:srcRect l="21060" r="27104"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Medytacja i motywacja</a:t>
            </a:r>
          </a:p>
        </p:txBody>
      </p:sp>
      <p:sp>
        <p:nvSpPr>
          <p:cNvPr id="3" name="Content Placeholder 2"/>
          <p:cNvSpPr>
            <a:spLocks noGrp="1"/>
          </p:cNvSpPr>
          <p:nvPr>
            <p:ph idx="1"/>
          </p:nvPr>
        </p:nvSpPr>
        <p:spPr/>
        <p:txBody>
          <a:bodyPr/>
          <a:lstStyle/>
          <a:p>
            <a:r>
              <a:t>Praktykowanie medytacji pomaga zwiększyć i utrzymać motywację do realizacji celów. Medytacja wspiera koncentrację, redukuje stres i poprawia zdolności poznawcze.</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0" y="762001"/>
            <a:ext cx="5334197" cy="1708242"/>
          </a:xfrm>
        </p:spPr>
        <p:txBody>
          <a:bodyPr anchor="ctr">
            <a:normAutofit/>
          </a:bodyPr>
          <a:lstStyle/>
          <a:p>
            <a:r>
              <a:rPr lang="pl-PL" sz="4000"/>
              <a:t>Medytacje prowadzone</a:t>
            </a:r>
          </a:p>
        </p:txBody>
      </p:sp>
      <p:sp>
        <p:nvSpPr>
          <p:cNvPr id="3" name="Content Placeholder 2"/>
          <p:cNvSpPr>
            <a:spLocks noGrp="1"/>
          </p:cNvSpPr>
          <p:nvPr>
            <p:ph idx="1"/>
          </p:nvPr>
        </p:nvSpPr>
        <p:spPr>
          <a:xfrm>
            <a:off x="761800" y="2470244"/>
            <a:ext cx="5334197" cy="3769835"/>
          </a:xfrm>
        </p:spPr>
        <p:txBody>
          <a:bodyPr anchor="ctr">
            <a:normAutofit/>
          </a:bodyPr>
          <a:lstStyle/>
          <a:p>
            <a:r>
              <a:rPr lang="pl-PL" sz="2000"/>
              <a:t>Istnieje wiele prowadzonych medytacji, które koncentrują się na określonych wynikach: relaksacja, koncentracja, redukcja stresu, świadomość ciała i praktykowanie akceptacji.</a:t>
            </a:r>
          </a:p>
        </p:txBody>
      </p:sp>
      <p:pic>
        <p:nvPicPr>
          <p:cNvPr id="5" name="Picture 4" descr="Urodziny buddya Figurine z osobą siedzącą w tle trzymającym necklacey">
            <a:extLst>
              <a:ext uri="{FF2B5EF4-FFF2-40B4-BE49-F238E27FC236}">
                <a16:creationId xmlns:a16="http://schemas.microsoft.com/office/drawing/2014/main" id="{509F7E4E-1728-5F4B-0214-C27C9C45BEB9}"/>
              </a:ext>
            </a:extLst>
          </p:cNvPr>
          <p:cNvPicPr>
            <a:picLocks noChangeAspect="1"/>
          </p:cNvPicPr>
          <p:nvPr/>
        </p:nvPicPr>
        <p:blipFill>
          <a:blip r:embed="rId2"/>
          <a:srcRect l="20879" r="20878"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Pytania motywacyjne</a:t>
            </a:r>
          </a:p>
        </p:txBody>
      </p:sp>
      <p:sp>
        <p:nvSpPr>
          <p:cNvPr id="3" name="Content Placeholder 2"/>
          <p:cNvSpPr>
            <a:spLocks noGrp="1"/>
          </p:cNvSpPr>
          <p:nvPr>
            <p:ph idx="1"/>
          </p:nvPr>
        </p:nvSpPr>
        <p:spPr/>
        <p:txBody>
          <a:bodyPr/>
          <a:lstStyle/>
          <a:p>
            <a:r>
              <a:t>Pytania motywacyjne to otwarte pytania, które pobudzają do myślenia i pomagają wzmocnić motywację. Są one dobrze znanym narzędziem w coachingu.</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Przykłady pytań motywacyjnych</a:t>
            </a:r>
          </a:p>
        </p:txBody>
      </p:sp>
      <p:sp>
        <p:nvSpPr>
          <p:cNvPr id="3" name="Content Placeholder 2"/>
          <p:cNvSpPr>
            <a:spLocks noGrp="1"/>
          </p:cNvSpPr>
          <p:nvPr>
            <p:ph idx="1"/>
          </p:nvPr>
        </p:nvSpPr>
        <p:spPr/>
        <p:txBody>
          <a:bodyPr/>
          <a:lstStyle/>
          <a:p>
            <a:r>
              <a:t>• Co tak naprawdę ekscytuje Cię w tym celu?</a:t>
            </a:r>
          </a:p>
          <a:p>
            <a:r>
              <a:t>• Dlaczego ten cel jest dla Ciebie ważny?</a:t>
            </a:r>
          </a:p>
          <a:p>
            <a:r>
              <a:t>• Co sprawia, że chcesz iść dalej?</a:t>
            </a:r>
          </a:p>
          <a:p>
            <a:r>
              <a:t>• Jak osiągnięcie tego celu pasuje do Twojego życiowego celu?</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Siła wizualizacji w motywacji</a:t>
            </a:r>
          </a:p>
        </p:txBody>
      </p:sp>
      <p:sp>
        <p:nvSpPr>
          <p:cNvPr id="3" name="Content Placeholder 2"/>
          <p:cNvSpPr>
            <a:spLocks noGrp="1"/>
          </p:cNvSpPr>
          <p:nvPr>
            <p:ph idx="1"/>
          </p:nvPr>
        </p:nvSpPr>
        <p:spPr/>
        <p:txBody>
          <a:bodyPr/>
          <a:lstStyle/>
          <a:p>
            <a:r>
              <a:t>Wizualne narzędzia, takie jak tablice motywacyjne, rysunki i obrazy, mogą wzmocnić motywację, ponieważ podświadomość zaczyna lepiej współgrać z naszymi świadomymi celami.</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Medytacja dla utrzymania koncentracji</a:t>
            </a:r>
          </a:p>
        </p:txBody>
      </p:sp>
      <p:sp>
        <p:nvSpPr>
          <p:cNvPr id="3" name="Content Placeholder 2"/>
          <p:cNvSpPr>
            <a:spLocks noGrp="1"/>
          </p:cNvSpPr>
          <p:nvPr>
            <p:ph idx="1"/>
          </p:nvPr>
        </p:nvSpPr>
        <p:spPr/>
        <p:txBody>
          <a:bodyPr/>
          <a:lstStyle/>
          <a:p>
            <a:r>
              <a:t>Regularna medytacja pomaga nie tylko w relaksacji, ale również w poprawie koncentracji, co przekłada się na lepsze wyniki w realizacji długoterminowych celów.</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86546-19BA-D15B-BBC1-74BD9F738EB5}"/>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a:solidFill>
                  <a:schemeClr val="tx1"/>
                </a:solidFill>
                <a:latin typeface="+mj-lt"/>
                <a:ea typeface="+mj-ea"/>
                <a:cs typeface="+mj-cs"/>
              </a:rPr>
              <a:t>Cytaty motywacyjne</a:t>
            </a:r>
          </a:p>
        </p:txBody>
      </p:sp>
      <p:sp>
        <p:nvSpPr>
          <p:cNvPr id="3" name="Text Placeholder 2">
            <a:extLst>
              <a:ext uri="{FF2B5EF4-FFF2-40B4-BE49-F238E27FC236}">
                <a16:creationId xmlns:a16="http://schemas.microsoft.com/office/drawing/2014/main" id="{117A33C8-0D6A-FE0A-71A8-3BF6CA91EC7E}"/>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
        <p:nvSpPr>
          <p:cNvPr id="11" name="Rectangle 10">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0F32FE92-8533-1CFB-C3CD-75FFF7033C9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DF5758F-4C72-4BF8-97FC-46819E1C8CEB}" type="slidenum">
              <a:rPr lang="en-US">
                <a:solidFill>
                  <a:schemeClr val="tx1">
                    <a:lumMod val="50000"/>
                    <a:lumOff val="50000"/>
                  </a:schemeClr>
                </a:solidFill>
              </a:rPr>
              <a:pPr>
                <a:spcAft>
                  <a:spcPts val="600"/>
                </a:spcAft>
              </a:pPr>
              <a:t>129</a:t>
            </a:fld>
            <a:endParaRPr lang="en-US">
              <a:solidFill>
                <a:schemeClr val="tx1">
                  <a:lumMod val="50000"/>
                  <a:lumOff val="50000"/>
                </a:schemeClr>
              </a:solidFill>
            </a:endParaRPr>
          </a:p>
        </p:txBody>
      </p:sp>
    </p:spTree>
    <p:extLst>
      <p:ext uri="{BB962C8B-B14F-4D97-AF65-F5344CB8AC3E}">
        <p14:creationId xmlns:p14="http://schemas.microsoft.com/office/powerpoint/2010/main" val="2638546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Pytania (1-4)</a:t>
            </a:r>
          </a:p>
        </p:txBody>
      </p:sp>
      <p:sp>
        <p:nvSpPr>
          <p:cNvPr id="3" name="Content Placeholder 2"/>
          <p:cNvSpPr>
            <a:spLocks noGrp="1"/>
          </p:cNvSpPr>
          <p:nvPr>
            <p:ph idx="1"/>
          </p:nvPr>
        </p:nvSpPr>
        <p:spPr/>
        <p:txBody>
          <a:bodyPr/>
          <a:lstStyle/>
          <a:p>
            <a:r>
              <a:t>1. Ogólnie rzecz biorąc, jestem zadowolony z siebie. (SA/A/D/SD)</a:t>
            </a:r>
          </a:p>
          <a:p>
            <a:r>
              <a:t>2. *Czasami myślę, że jestem do niczego.* (SA/A/D/SD)</a:t>
            </a:r>
          </a:p>
          <a:p>
            <a:r>
              <a:t>3. Potrafię robić rzeczy tak dobrze, jak większość innych osób. (SA/A/D/SD)</a:t>
            </a:r>
          </a:p>
          <a:p>
            <a:r>
              <a:t>4. Czuję, że mam wiele dobrych cech. (SA/A/D/SD)</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Motywacyjne Cytaty (Część 1)</a:t>
            </a:r>
          </a:p>
        </p:txBody>
      </p:sp>
      <p:sp>
        <p:nvSpPr>
          <p:cNvPr id="3" name="Content Placeholder 2"/>
          <p:cNvSpPr>
            <a:spLocks noGrp="1"/>
          </p:cNvSpPr>
          <p:nvPr>
            <p:ph idx="1"/>
          </p:nvPr>
        </p:nvSpPr>
        <p:spPr/>
        <p:txBody>
          <a:bodyPr/>
          <a:lstStyle/>
          <a:p>
            <a:r>
              <a:t>• Największe sukcesy przychodzą po rozczarowaniach.</a:t>
            </a:r>
          </a:p>
          <a:p>
            <a:r>
              <a:t>   - Henry Ward Beecher</a:t>
            </a:r>
          </a:p>
          <a:p>
            <a:endParaRPr/>
          </a:p>
          <a:p>
            <a:r>
              <a:t>• Nie czekaj, aż żelazo będzie gorące, uderz, aby je rozgrzać.</a:t>
            </a:r>
          </a:p>
          <a:p>
            <a:r>
              <a:t>   - William B. Sprague</a:t>
            </a:r>
          </a:p>
          <a:p>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Motywacyjne Cytaty (Część 2)</a:t>
            </a:r>
          </a:p>
        </p:txBody>
      </p:sp>
      <p:sp>
        <p:nvSpPr>
          <p:cNvPr id="3" name="Content Placeholder 2"/>
          <p:cNvSpPr>
            <a:spLocks noGrp="1"/>
          </p:cNvSpPr>
          <p:nvPr>
            <p:ph idx="1"/>
          </p:nvPr>
        </p:nvSpPr>
        <p:spPr/>
        <p:txBody>
          <a:bodyPr/>
          <a:lstStyle/>
          <a:p>
            <a:r>
              <a:t>• Motywacja to ogień od wewnątrz. Jeśli ktoś inny próbuje go zapalić, prawdopodobnie szybko zgaśnie.</a:t>
            </a:r>
          </a:p>
          <a:p>
            <a:r>
              <a:t>   - Stephen R. Covey</a:t>
            </a:r>
          </a:p>
          <a:p>
            <a:endParaRPr/>
          </a:p>
          <a:p>
            <a:r>
              <a:t>• Sukces nie jest kluczem do szczęścia. Szczęście jest kluczem do sukcesu.</a:t>
            </a:r>
          </a:p>
          <a:p>
            <a:r>
              <a:t>   - Albert Schweitzer</a:t>
            </a:r>
          </a:p>
          <a:p>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14DDA0-416D-BEBD-7EF3-1DE8F57291FD}"/>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a:solidFill>
                  <a:schemeClr val="tx1"/>
                </a:solidFill>
                <a:latin typeface="+mj-lt"/>
                <a:ea typeface="+mj-ea"/>
                <a:cs typeface="+mj-cs"/>
              </a:rPr>
              <a:t>Pytania motywacyjne</a:t>
            </a:r>
          </a:p>
        </p:txBody>
      </p:sp>
      <p:sp>
        <p:nvSpPr>
          <p:cNvPr id="3" name="Text Placeholder 2">
            <a:extLst>
              <a:ext uri="{FF2B5EF4-FFF2-40B4-BE49-F238E27FC236}">
                <a16:creationId xmlns:a16="http://schemas.microsoft.com/office/drawing/2014/main" id="{167E2369-ED42-C1D7-A033-384F4889DB34}"/>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
        <p:nvSpPr>
          <p:cNvPr id="11" name="Rectangle 10">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EEE8B42-7AEF-6C18-50FC-2A705FEE91C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DF5758F-4C72-4BF8-97FC-46819E1C8CEB}" type="slidenum">
              <a:rPr lang="en-US">
                <a:solidFill>
                  <a:schemeClr val="tx1">
                    <a:lumMod val="50000"/>
                    <a:lumOff val="50000"/>
                  </a:schemeClr>
                </a:solidFill>
              </a:rPr>
              <a:pPr>
                <a:spcAft>
                  <a:spcPts val="600"/>
                </a:spcAft>
              </a:pPr>
              <a:t>132</a:t>
            </a:fld>
            <a:endParaRPr lang="en-US">
              <a:solidFill>
                <a:schemeClr val="tx1">
                  <a:lumMod val="50000"/>
                  <a:lumOff val="50000"/>
                </a:schemeClr>
              </a:solidFill>
            </a:endParaRPr>
          </a:p>
        </p:txBody>
      </p:sp>
    </p:spTree>
    <p:extLst>
      <p:ext uri="{BB962C8B-B14F-4D97-AF65-F5344CB8AC3E}">
        <p14:creationId xmlns:p14="http://schemas.microsoft.com/office/powerpoint/2010/main" val="199841115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68557" y="1138036"/>
            <a:ext cx="5444382" cy="1402470"/>
          </a:xfrm>
        </p:spPr>
        <p:txBody>
          <a:bodyPr anchor="t">
            <a:normAutofit/>
          </a:bodyPr>
          <a:lstStyle/>
          <a:p>
            <a:r>
              <a:rPr lang="pl-PL" sz="3200"/>
              <a:t>Pytania Motywacyjne</a:t>
            </a:r>
          </a:p>
        </p:txBody>
      </p:sp>
      <p:pic>
        <p:nvPicPr>
          <p:cNvPr id="5" name="Picture 4" descr="Notatki programu Sticky Notes ze znakami zapytania">
            <a:extLst>
              <a:ext uri="{FF2B5EF4-FFF2-40B4-BE49-F238E27FC236}">
                <a16:creationId xmlns:a16="http://schemas.microsoft.com/office/drawing/2014/main" id="{D867FA4F-7741-95D0-A81A-319832DE1B1E}"/>
              </a:ext>
            </a:extLst>
          </p:cNvPr>
          <p:cNvPicPr>
            <a:picLocks noChangeAspect="1"/>
          </p:cNvPicPr>
          <p:nvPr/>
        </p:nvPicPr>
        <p:blipFill>
          <a:blip r:embed="rId2"/>
          <a:srcRect l="26153" r="23709" b="-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868557" y="2551176"/>
            <a:ext cx="5444382" cy="3591207"/>
          </a:xfrm>
        </p:spPr>
        <p:txBody>
          <a:bodyPr>
            <a:normAutofit/>
          </a:bodyPr>
          <a:lstStyle/>
          <a:p>
            <a:r>
              <a:rPr lang="pl-PL" sz="2000"/>
              <a:t>Pytania motywacyjne to otwarte, pobudzające do myślenia pytania, które mogą wzmocnić motywację i ułatwić realizację celów na różnych etapach.</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3" y="350196"/>
            <a:ext cx="4646904" cy="1624520"/>
          </a:xfrm>
        </p:spPr>
        <p:txBody>
          <a:bodyPr anchor="ctr">
            <a:normAutofit/>
          </a:bodyPr>
          <a:lstStyle/>
          <a:p>
            <a:r>
              <a:rPr lang="pl-PL" sz="4000"/>
              <a:t>Wprowadzenie do pytań motywacyjnych</a:t>
            </a:r>
          </a:p>
        </p:txBody>
      </p:sp>
      <p:sp>
        <p:nvSpPr>
          <p:cNvPr id="3" name="Content Placeholder 2"/>
          <p:cNvSpPr>
            <a:spLocks noGrp="1"/>
          </p:cNvSpPr>
          <p:nvPr>
            <p:ph idx="1"/>
          </p:nvPr>
        </p:nvSpPr>
        <p:spPr>
          <a:xfrm>
            <a:off x="761802" y="2743200"/>
            <a:ext cx="4646905" cy="3613149"/>
          </a:xfrm>
        </p:spPr>
        <p:txBody>
          <a:bodyPr anchor="ctr">
            <a:normAutofit/>
          </a:bodyPr>
          <a:lstStyle/>
          <a:p>
            <a:r>
              <a:rPr lang="pl-PL" sz="2000"/>
              <a:t>Pytania motywacyjne są często otwarte i prowokują do refleksji. Stanowią narzędzie używane przez trenerów, które skutecznie wspiera motywację w dowolnym momencie i w większości sytuacji.</a:t>
            </a:r>
          </a:p>
        </p:txBody>
      </p:sp>
      <p:pic>
        <p:nvPicPr>
          <p:cNvPr id="5" name="Picture 4" descr="Znaki zapytania w wierszu i jeden znak zapytania jest zapalany">
            <a:extLst>
              <a:ext uri="{FF2B5EF4-FFF2-40B4-BE49-F238E27FC236}">
                <a16:creationId xmlns:a16="http://schemas.microsoft.com/office/drawing/2014/main" id="{704FC03F-2520-77BE-6A16-53291242AB83}"/>
              </a:ext>
            </a:extLst>
          </p:cNvPr>
          <p:cNvPicPr>
            <a:picLocks noChangeAspect="1"/>
          </p:cNvPicPr>
          <p:nvPr/>
        </p:nvPicPr>
        <p:blipFill>
          <a:blip r:embed="rId2"/>
          <a:srcRect r="40599" b="-2"/>
          <a:stretch/>
        </p:blipFill>
        <p:spPr>
          <a:xfrm>
            <a:off x="6096000" y="1"/>
            <a:ext cx="6102825" cy="6858000"/>
          </a:xfrm>
          <a:prstGeom prst="rect">
            <a:avLst/>
          </a:prstGeom>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Ściana pomalowana przy użyciu strzałki i dartboard">
            <a:extLst>
              <a:ext uri="{FF2B5EF4-FFF2-40B4-BE49-F238E27FC236}">
                <a16:creationId xmlns:a16="http://schemas.microsoft.com/office/drawing/2014/main" id="{150CA816-28AB-63ED-0458-7FCD127D4475}"/>
              </a:ext>
            </a:extLst>
          </p:cNvPr>
          <p:cNvPicPr>
            <a:picLocks noChangeAspect="1"/>
          </p:cNvPicPr>
          <p:nvPr/>
        </p:nvPicPr>
        <p:blipFill>
          <a:blip r:embed="rId2"/>
          <a:srcRect l="43595"/>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5317" y="405685"/>
            <a:ext cx="5464968" cy="1559301"/>
          </a:xfrm>
        </p:spPr>
        <p:txBody>
          <a:bodyPr>
            <a:normAutofit/>
          </a:bodyPr>
          <a:lstStyle/>
          <a:p>
            <a:r>
              <a:rPr lang="pl-PL" sz="4000"/>
              <a:t>Kluczowe Pytania Motywacyjne (Część 1)</a:t>
            </a:r>
          </a:p>
        </p:txBody>
      </p:sp>
      <p:sp>
        <p:nvSpPr>
          <p:cNvPr id="3" name="Content Placeholder 2"/>
          <p:cNvSpPr>
            <a:spLocks noGrp="1"/>
          </p:cNvSpPr>
          <p:nvPr>
            <p:ph idx="1"/>
          </p:nvPr>
        </p:nvSpPr>
        <p:spPr>
          <a:xfrm>
            <a:off x="6115317" y="2743200"/>
            <a:ext cx="5247340" cy="3496878"/>
          </a:xfrm>
        </p:spPr>
        <p:txBody>
          <a:bodyPr anchor="ctr">
            <a:normAutofit/>
          </a:bodyPr>
          <a:lstStyle/>
          <a:p>
            <a:r>
              <a:rPr lang="pl-PL" sz="2000"/>
              <a:t>• Jaką wartość przedstawia ten cel dla Ciebie?</a:t>
            </a:r>
          </a:p>
          <a:p>
            <a:r>
              <a:rPr lang="pl-PL" sz="2000"/>
              <a:t>• Jak będziesz celebrować swoje zwycięstwo?</a:t>
            </a:r>
          </a:p>
          <a:p>
            <a:r>
              <a:rPr lang="pl-PL" sz="2000"/>
              <a:t>• W jaki sposób ten cel przyczyni się do świata?</a:t>
            </a:r>
          </a:p>
          <a:p>
            <a:r>
              <a:rPr lang="pl-PL" sz="2000"/>
              <a:t>• Co ten cel mówi o tym, kim jesteś?</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0" y="762001"/>
            <a:ext cx="5334197" cy="1708242"/>
          </a:xfrm>
        </p:spPr>
        <p:txBody>
          <a:bodyPr anchor="ctr">
            <a:normAutofit/>
          </a:bodyPr>
          <a:lstStyle/>
          <a:p>
            <a:r>
              <a:rPr lang="pl-PL" sz="4000"/>
              <a:t>Kluczowe Pytania Motywacyjne (Część 2)</a:t>
            </a:r>
          </a:p>
        </p:txBody>
      </p:sp>
      <p:sp>
        <p:nvSpPr>
          <p:cNvPr id="3" name="Content Placeholder 2"/>
          <p:cNvSpPr>
            <a:spLocks noGrp="1"/>
          </p:cNvSpPr>
          <p:nvPr>
            <p:ph idx="1"/>
          </p:nvPr>
        </p:nvSpPr>
        <p:spPr>
          <a:xfrm>
            <a:off x="761800" y="2470244"/>
            <a:ext cx="5334197" cy="3769835"/>
          </a:xfrm>
        </p:spPr>
        <p:txBody>
          <a:bodyPr anchor="ctr">
            <a:normAutofit/>
          </a:bodyPr>
          <a:lstStyle/>
          <a:p>
            <a:r>
              <a:rPr lang="pl-PL" sz="2000"/>
              <a:t>• Co sprawia, że chcesz iść dalej?</a:t>
            </a:r>
          </a:p>
          <a:p>
            <a:r>
              <a:rPr lang="pl-PL" sz="2000"/>
              <a:t>• Co najbardziej Cię ekscytuje w tym celu?</a:t>
            </a:r>
          </a:p>
          <a:p>
            <a:r>
              <a:rPr lang="pl-PL" sz="2000"/>
              <a:t>• W jaki sposób ten cel wpisuje się w Twój cel życiowy?</a:t>
            </a:r>
          </a:p>
          <a:p>
            <a:r>
              <a:rPr lang="pl-PL" sz="2000"/>
              <a:t>• Jaka część tego celu odnosi się do Twoich marzeń?</a:t>
            </a:r>
          </a:p>
        </p:txBody>
      </p:sp>
      <p:pic>
        <p:nvPicPr>
          <p:cNvPr id="5" name="Picture 4" descr="Lupa i znak zapytania">
            <a:extLst>
              <a:ext uri="{FF2B5EF4-FFF2-40B4-BE49-F238E27FC236}">
                <a16:creationId xmlns:a16="http://schemas.microsoft.com/office/drawing/2014/main" id="{C6563E07-B2C7-B47F-F192-674F85FD853E}"/>
              </a:ext>
            </a:extLst>
          </p:cNvPr>
          <p:cNvPicPr>
            <a:picLocks noChangeAspect="1"/>
          </p:cNvPicPr>
          <p:nvPr/>
        </p:nvPicPr>
        <p:blipFill>
          <a:blip r:embed="rId2"/>
          <a:srcRect l="29983" r="26334"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0" y="762001"/>
            <a:ext cx="5334197" cy="1708242"/>
          </a:xfrm>
        </p:spPr>
        <p:txBody>
          <a:bodyPr anchor="ctr">
            <a:normAutofit/>
          </a:bodyPr>
          <a:lstStyle/>
          <a:p>
            <a:r>
              <a:rPr lang="pl-PL" sz="4000"/>
              <a:t>Kluczowe Pytania Motywacyjne (Część 3)</a:t>
            </a:r>
          </a:p>
        </p:txBody>
      </p:sp>
      <p:sp>
        <p:nvSpPr>
          <p:cNvPr id="3" name="Content Placeholder 2"/>
          <p:cNvSpPr>
            <a:spLocks noGrp="1"/>
          </p:cNvSpPr>
          <p:nvPr>
            <p:ph idx="1"/>
          </p:nvPr>
        </p:nvSpPr>
        <p:spPr>
          <a:xfrm>
            <a:off x="761800" y="2470244"/>
            <a:ext cx="5334197" cy="3769835"/>
          </a:xfrm>
        </p:spPr>
        <p:txBody>
          <a:bodyPr anchor="ctr">
            <a:normAutofit/>
          </a:bodyPr>
          <a:lstStyle/>
          <a:p>
            <a:r>
              <a:rPr lang="pl-PL" sz="2000"/>
              <a:t>• Jeśli miałbyś całą energię, czas i pieniądze, aby osiągnąć swoje cele, co byś zrobił?</a:t>
            </a:r>
          </a:p>
          <a:p>
            <a:r>
              <a:rPr lang="pl-PL" sz="2000"/>
              <a:t>• Dlaczego to jest dla Ciebie ważne?</a:t>
            </a:r>
          </a:p>
          <a:p>
            <a:r>
              <a:rPr lang="pl-PL" sz="2000"/>
              <a:t>• Co chcesz doświadczyć?</a:t>
            </a:r>
          </a:p>
          <a:p>
            <a:r>
              <a:rPr lang="pl-PL" sz="2000"/>
              <a:t>• Co działa dobrze?</a:t>
            </a:r>
          </a:p>
        </p:txBody>
      </p:sp>
      <p:pic>
        <p:nvPicPr>
          <p:cNvPr id="5" name="Picture 4" descr="Kalkulator, pióro, kompas, pieniądze i papier z drukowanymi wykresami">
            <a:extLst>
              <a:ext uri="{FF2B5EF4-FFF2-40B4-BE49-F238E27FC236}">
                <a16:creationId xmlns:a16="http://schemas.microsoft.com/office/drawing/2014/main" id="{AA964E81-6D44-5F5F-7F83-D6B60C8B952F}"/>
              </a:ext>
            </a:extLst>
          </p:cNvPr>
          <p:cNvPicPr>
            <a:picLocks noChangeAspect="1"/>
          </p:cNvPicPr>
          <p:nvPr/>
        </p:nvPicPr>
        <p:blipFill>
          <a:blip r:embed="rId2"/>
          <a:srcRect l="28716" r="24496"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0" y="762001"/>
            <a:ext cx="5334197" cy="1708242"/>
          </a:xfrm>
        </p:spPr>
        <p:txBody>
          <a:bodyPr anchor="ctr">
            <a:normAutofit/>
          </a:bodyPr>
          <a:lstStyle/>
          <a:p>
            <a:r>
              <a:rPr lang="pl-PL" sz="4000"/>
              <a:t>Kluczowe Pytania Motywacyjne (Część 4)</a:t>
            </a:r>
          </a:p>
        </p:txBody>
      </p:sp>
      <p:sp>
        <p:nvSpPr>
          <p:cNvPr id="3" name="Content Placeholder 2"/>
          <p:cNvSpPr>
            <a:spLocks noGrp="1"/>
          </p:cNvSpPr>
          <p:nvPr>
            <p:ph idx="1"/>
          </p:nvPr>
        </p:nvSpPr>
        <p:spPr>
          <a:xfrm>
            <a:off x="761800" y="2470244"/>
            <a:ext cx="5334197" cy="3769835"/>
          </a:xfrm>
        </p:spPr>
        <p:txBody>
          <a:bodyPr anchor="ctr">
            <a:normAutofit/>
          </a:bodyPr>
          <a:lstStyle/>
          <a:p>
            <a:r>
              <a:rPr lang="pl-PL" sz="2000"/>
              <a:t>• Jakie jest inne spojrzenie na to?</a:t>
            </a:r>
          </a:p>
          <a:p>
            <a:r>
              <a:rPr lang="pl-PL" sz="2000"/>
              <a:t>• Jak możesz przeformułować tę sytuację, aby iść dalej?</a:t>
            </a:r>
          </a:p>
          <a:p>
            <a:r>
              <a:rPr lang="pl-PL" sz="2000"/>
              <a:t>• Jak zademonstrujesz motywację i wytrwałość?</a:t>
            </a:r>
          </a:p>
        </p:txBody>
      </p:sp>
      <p:pic>
        <p:nvPicPr>
          <p:cNvPr id="14" name="Picture 13" descr="Ręka idąca na słońce">
            <a:extLst>
              <a:ext uri="{FF2B5EF4-FFF2-40B4-BE49-F238E27FC236}">
                <a16:creationId xmlns:a16="http://schemas.microsoft.com/office/drawing/2014/main" id="{52283E2D-EC2A-E076-FDE7-907A9285B9F6}"/>
              </a:ext>
            </a:extLst>
          </p:cNvPr>
          <p:cNvPicPr>
            <a:picLocks noChangeAspect="1"/>
          </p:cNvPicPr>
          <p:nvPr/>
        </p:nvPicPr>
        <p:blipFill>
          <a:blip r:embed="rId2"/>
          <a:srcRect l="33179" r="14790"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Pytania (5-10)</a:t>
            </a:r>
          </a:p>
        </p:txBody>
      </p:sp>
      <p:sp>
        <p:nvSpPr>
          <p:cNvPr id="3" name="Content Placeholder 2"/>
          <p:cNvSpPr>
            <a:spLocks noGrp="1"/>
          </p:cNvSpPr>
          <p:nvPr>
            <p:ph idx="1"/>
          </p:nvPr>
        </p:nvSpPr>
        <p:spPr/>
        <p:txBody>
          <a:bodyPr/>
          <a:lstStyle/>
          <a:p>
            <a:r>
              <a:t>5. *Z pewnością czasami czuję się bezużyteczny.* (SA/A/D/SD)</a:t>
            </a:r>
          </a:p>
          <a:p>
            <a:r>
              <a:t>6. *Czuję, że nie mam zbyt wiele powodów do dumy.* (SA/A/D/SD)</a:t>
            </a:r>
          </a:p>
          <a:p>
            <a:r>
              <a:t>7. Czuję, że jestem osobą wartościową, przynajmniej na równi z innymi. (SA/A/D/SD)</a:t>
            </a:r>
          </a:p>
          <a:p>
            <a:r>
              <a:t>8. *Chciałbym bardziej szanować siebie.* (SA/A/D/SD)</a:t>
            </a:r>
          </a:p>
          <a:p>
            <a:r>
              <a:t>9. *Ogólnie rzecz biorąc, skłaniam się do myślenia, że jestem porażką.* (SA/A/D/SD)</a:t>
            </a:r>
          </a:p>
          <a:p>
            <a:r>
              <a:t>10. Mam pozytywne podejście do siebie. (SA/A/D/SD)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Punktacja</a:t>
            </a:r>
          </a:p>
        </p:txBody>
      </p:sp>
      <p:sp>
        <p:nvSpPr>
          <p:cNvPr id="3" name="Content Placeholder 2"/>
          <p:cNvSpPr>
            <a:spLocks noGrp="1"/>
          </p:cNvSpPr>
          <p:nvPr>
            <p:ph idx="1"/>
          </p:nvPr>
        </p:nvSpPr>
        <p:spPr/>
        <p:txBody>
          <a:bodyPr/>
          <a:lstStyle/>
          <a:p>
            <a:r>
              <a:t>SA = 3, A = 2, D = 1, SD = 0.</a:t>
            </a:r>
          </a:p>
          <a:p>
            <a:r>
              <a:t>Pozycje oznaczone gwiazdką są oceniane odwrotnie: SA = 0, A = 1, D = 2, SD = 3.</a:t>
            </a:r>
          </a:p>
          <a:p>
            <a:r>
              <a:t>Zsumuj wyniki dla wszystkich dziesięciu pozycji.</a:t>
            </a:r>
          </a:p>
          <a:p>
            <a:r>
              <a:t>Im wyższy wynik, tym wyższa samoocena.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8BD6D7-1D60-BC7B-A334-6D16E18EAF36}"/>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a:solidFill>
                  <a:schemeClr val="tx1"/>
                </a:solidFill>
                <a:latin typeface="+mj-lt"/>
                <a:ea typeface="+mj-ea"/>
                <a:cs typeface="+mj-cs"/>
              </a:rPr>
              <a:t>Zasób ciekawości</a:t>
            </a:r>
          </a:p>
        </p:txBody>
      </p:sp>
      <p:sp>
        <p:nvSpPr>
          <p:cNvPr id="3" name="Text Placeholder 2">
            <a:extLst>
              <a:ext uri="{FF2B5EF4-FFF2-40B4-BE49-F238E27FC236}">
                <a16:creationId xmlns:a16="http://schemas.microsoft.com/office/drawing/2014/main" id="{3EFE61EE-4571-EA80-8382-7E2A2ABCB0D6}"/>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r>
              <a:rPr lang="en-US" kern="1200">
                <a:solidFill>
                  <a:schemeClr val="tx1"/>
                </a:solidFill>
                <a:latin typeface="+mn-lt"/>
                <a:ea typeface="+mn-ea"/>
                <a:cs typeface="+mn-cs"/>
              </a:rPr>
              <a:t>(Curiosity inventory, Kashdan 2009)</a:t>
            </a:r>
          </a:p>
        </p:txBody>
      </p:sp>
      <p:sp>
        <p:nvSpPr>
          <p:cNvPr id="11" name="Rectangle 10">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889AE64-A2F4-6724-E825-9BE359D0E8A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DF5758F-4C72-4BF8-97FC-46819E1C8CEB}" type="slidenum">
              <a:rPr lang="en-US">
                <a:solidFill>
                  <a:schemeClr val="tx1">
                    <a:lumMod val="50000"/>
                    <a:lumOff val="50000"/>
                  </a:schemeClr>
                </a:solidFill>
              </a:rPr>
              <a:pPr>
                <a:spcAft>
                  <a:spcPts val="600"/>
                </a:spcAft>
              </a:pPr>
              <a:t>16</a:t>
            </a:fld>
            <a:endParaRPr lang="en-US">
              <a:solidFill>
                <a:schemeClr val="tx1">
                  <a:lumMod val="50000"/>
                  <a:lumOff val="50000"/>
                </a:schemeClr>
              </a:solidFill>
            </a:endParaRPr>
          </a:p>
        </p:txBody>
      </p:sp>
    </p:spTree>
    <p:extLst>
      <p:ext uri="{BB962C8B-B14F-4D97-AF65-F5344CB8AC3E}">
        <p14:creationId xmlns:p14="http://schemas.microsoft.com/office/powerpoint/2010/main" val="1465206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Inwentarz Ciekawości</a:t>
            </a:r>
          </a:p>
        </p:txBody>
      </p:sp>
      <p:sp>
        <p:nvSpPr>
          <p:cNvPr id="3" name="Content Placeholder 2"/>
          <p:cNvSpPr>
            <a:spLocks noGrp="1"/>
          </p:cNvSpPr>
          <p:nvPr>
            <p:ph idx="1"/>
          </p:nvPr>
        </p:nvSpPr>
        <p:spPr/>
        <p:txBody>
          <a:bodyPr>
            <a:normAutofit fontScale="77500" lnSpcReduction="20000"/>
          </a:bodyPr>
          <a:lstStyle/>
          <a:p>
            <a:r>
              <a:rPr dirty="0" err="1"/>
              <a:t>Ciekawość</a:t>
            </a:r>
            <a:r>
              <a:rPr dirty="0"/>
              <a:t> </a:t>
            </a:r>
            <a:r>
              <a:rPr dirty="0" err="1"/>
              <a:t>została</a:t>
            </a:r>
            <a:r>
              <a:rPr dirty="0"/>
              <a:t> </a:t>
            </a:r>
            <a:r>
              <a:rPr dirty="0" err="1"/>
              <a:t>pozytywnie</a:t>
            </a:r>
            <a:r>
              <a:rPr dirty="0"/>
              <a:t> </a:t>
            </a:r>
            <a:r>
              <a:rPr dirty="0" err="1"/>
              <a:t>powiązana</a:t>
            </a:r>
            <a:r>
              <a:rPr dirty="0"/>
              <a:t> z </a:t>
            </a:r>
            <a:r>
              <a:rPr dirty="0" err="1"/>
              <a:t>motywacją</a:t>
            </a:r>
            <a:r>
              <a:rPr dirty="0"/>
              <a:t> </a:t>
            </a:r>
            <a:r>
              <a:rPr dirty="0" err="1"/>
              <a:t>wewnętrzną</a:t>
            </a:r>
            <a:r>
              <a:rPr dirty="0"/>
              <a:t> </a:t>
            </a:r>
            <a:r>
              <a:rPr dirty="0" err="1"/>
              <a:t>i</a:t>
            </a:r>
            <a:r>
              <a:rPr dirty="0"/>
              <a:t> jest </a:t>
            </a:r>
            <a:r>
              <a:rPr dirty="0" err="1"/>
              <a:t>uznawana</a:t>
            </a:r>
            <a:r>
              <a:rPr dirty="0"/>
              <a:t> </a:t>
            </a:r>
            <a:r>
              <a:rPr dirty="0" err="1"/>
              <a:t>przez</a:t>
            </a:r>
            <a:r>
              <a:rPr dirty="0"/>
              <a:t> </a:t>
            </a:r>
            <a:r>
              <a:rPr dirty="0" err="1"/>
              <a:t>niektórych</a:t>
            </a:r>
            <a:r>
              <a:rPr dirty="0"/>
              <a:t> za </a:t>
            </a:r>
            <a:r>
              <a:rPr dirty="0" err="1"/>
              <a:t>kluczowy</a:t>
            </a:r>
            <a:r>
              <a:rPr dirty="0"/>
              <a:t> </a:t>
            </a:r>
            <a:r>
              <a:rPr dirty="0" err="1"/>
              <a:t>mechanizm</a:t>
            </a:r>
            <a:r>
              <a:rPr dirty="0"/>
              <a:t> </a:t>
            </a:r>
            <a:r>
              <a:rPr dirty="0" err="1"/>
              <a:t>psychologiczny</a:t>
            </a:r>
            <a:r>
              <a:rPr dirty="0"/>
              <a:t> do </a:t>
            </a:r>
            <a:r>
              <a:rPr dirty="0" err="1"/>
              <a:t>jej</a:t>
            </a:r>
            <a:r>
              <a:rPr dirty="0"/>
              <a:t> </a:t>
            </a:r>
            <a:r>
              <a:rPr dirty="0" err="1"/>
              <a:t>osiągania</a:t>
            </a:r>
            <a:r>
              <a:rPr dirty="0"/>
              <a:t>. </a:t>
            </a:r>
            <a:endParaRPr lang="pl-PL" dirty="0"/>
          </a:p>
          <a:p>
            <a:r>
              <a:rPr dirty="0" err="1"/>
              <a:t>Inwentarz</a:t>
            </a:r>
            <a:r>
              <a:rPr dirty="0"/>
              <a:t> </a:t>
            </a:r>
            <a:r>
              <a:rPr dirty="0" err="1"/>
              <a:t>cechy</a:t>
            </a:r>
            <a:r>
              <a:rPr dirty="0"/>
              <a:t> </a:t>
            </a:r>
            <a:r>
              <a:rPr dirty="0" err="1"/>
              <a:t>ciekawości</a:t>
            </a:r>
            <a:r>
              <a:rPr dirty="0"/>
              <a:t> </a:t>
            </a:r>
            <a:r>
              <a:rPr dirty="0" err="1"/>
              <a:t>i</a:t>
            </a:r>
            <a:r>
              <a:rPr dirty="0"/>
              <a:t> </a:t>
            </a:r>
            <a:r>
              <a:rPr dirty="0" err="1"/>
              <a:t>eksploracji</a:t>
            </a:r>
            <a:r>
              <a:rPr dirty="0"/>
              <a:t>, </a:t>
            </a:r>
            <a:r>
              <a:rPr dirty="0" err="1"/>
              <a:t>zaprojektowany</a:t>
            </a:r>
            <a:r>
              <a:rPr dirty="0"/>
              <a:t> </a:t>
            </a:r>
            <a:r>
              <a:rPr dirty="0" err="1"/>
              <a:t>przez</a:t>
            </a:r>
            <a:r>
              <a:rPr dirty="0"/>
              <a:t> </a:t>
            </a:r>
            <a:r>
              <a:rPr dirty="0" err="1"/>
              <a:t>Kashdana</a:t>
            </a:r>
            <a:r>
              <a:rPr dirty="0"/>
              <a:t>, ma </a:t>
            </a:r>
            <a:r>
              <a:rPr dirty="0" err="1"/>
              <a:t>na</a:t>
            </a:r>
            <a:r>
              <a:rPr dirty="0"/>
              <a:t> </a:t>
            </a:r>
            <a:r>
              <a:rPr dirty="0" err="1"/>
              <a:t>celu</a:t>
            </a:r>
            <a:r>
              <a:rPr dirty="0"/>
              <a:t> </a:t>
            </a:r>
            <a:r>
              <a:rPr dirty="0" err="1"/>
              <a:t>pomiar</a:t>
            </a:r>
            <a:r>
              <a:rPr dirty="0"/>
              <a:t> </a:t>
            </a:r>
            <a:r>
              <a:rPr dirty="0" err="1"/>
              <a:t>naszej</a:t>
            </a:r>
            <a:r>
              <a:rPr dirty="0"/>
              <a:t> </a:t>
            </a:r>
            <a:r>
              <a:rPr dirty="0" err="1"/>
              <a:t>skłonności</a:t>
            </a:r>
            <a:r>
              <a:rPr dirty="0"/>
              <a:t> do </a:t>
            </a:r>
            <a:r>
              <a:rPr dirty="0" err="1"/>
              <a:t>podejmowania</a:t>
            </a:r>
            <a:r>
              <a:rPr dirty="0"/>
              <a:t> </a:t>
            </a:r>
            <a:r>
              <a:rPr dirty="0" err="1"/>
              <a:t>działań</a:t>
            </a:r>
            <a:r>
              <a:rPr dirty="0"/>
              <a:t> </a:t>
            </a:r>
            <a:r>
              <a:rPr dirty="0" err="1"/>
              <a:t>nagradzających</a:t>
            </a:r>
            <a:r>
              <a:rPr dirty="0"/>
              <a:t>. </a:t>
            </a:r>
            <a:r>
              <a:rPr dirty="0" err="1"/>
              <a:t>Ciekawość</a:t>
            </a:r>
            <a:r>
              <a:rPr dirty="0"/>
              <a:t> </a:t>
            </a:r>
            <a:r>
              <a:rPr dirty="0" err="1"/>
              <a:t>wiąże</a:t>
            </a:r>
            <a:r>
              <a:rPr dirty="0"/>
              <a:t> </a:t>
            </a:r>
            <a:r>
              <a:rPr dirty="0" err="1"/>
              <a:t>się</a:t>
            </a:r>
            <a:r>
              <a:rPr dirty="0"/>
              <a:t> z </a:t>
            </a:r>
            <a:r>
              <a:rPr dirty="0" err="1"/>
              <a:t>wieloma</a:t>
            </a:r>
            <a:r>
              <a:rPr dirty="0"/>
              <a:t> </a:t>
            </a:r>
            <a:r>
              <a:rPr dirty="0" err="1"/>
              <a:t>korzyściami</a:t>
            </a:r>
            <a:r>
              <a:rPr dirty="0"/>
              <a:t> </a:t>
            </a:r>
            <a:r>
              <a:rPr dirty="0" err="1"/>
              <a:t>zdrowotnymi</a:t>
            </a:r>
            <a:r>
              <a:rPr dirty="0"/>
              <a:t> </a:t>
            </a:r>
            <a:r>
              <a:rPr dirty="0" err="1"/>
              <a:t>i</a:t>
            </a:r>
            <a:r>
              <a:rPr dirty="0"/>
              <a:t> </a:t>
            </a:r>
            <a:r>
              <a:rPr dirty="0" err="1"/>
              <a:t>społecznymi</a:t>
            </a:r>
            <a:r>
              <a:rPr dirty="0"/>
              <a:t> (2009).</a:t>
            </a:r>
          </a:p>
          <a:p>
            <a:endParaRPr dirty="0"/>
          </a:p>
          <a:p>
            <a:r>
              <a:rPr dirty="0" err="1"/>
              <a:t>Oceń</a:t>
            </a:r>
            <a:r>
              <a:rPr dirty="0"/>
              <a:t> </a:t>
            </a:r>
            <a:r>
              <a:rPr dirty="0" err="1"/>
              <a:t>poniższe</a:t>
            </a:r>
            <a:r>
              <a:rPr dirty="0"/>
              <a:t> </a:t>
            </a:r>
            <a:r>
              <a:rPr dirty="0" err="1"/>
              <a:t>stwierdzenia</a:t>
            </a:r>
            <a:r>
              <a:rPr dirty="0"/>
              <a:t>, </a:t>
            </a:r>
            <a:r>
              <a:rPr dirty="0" err="1"/>
              <a:t>określając</a:t>
            </a:r>
            <a:r>
              <a:rPr dirty="0"/>
              <a:t>, </a:t>
            </a:r>
            <a:r>
              <a:rPr dirty="0" err="1"/>
              <a:t>na</a:t>
            </a:r>
            <a:r>
              <a:rPr dirty="0"/>
              <a:t> </a:t>
            </a:r>
            <a:r>
              <a:rPr dirty="0" err="1"/>
              <a:t>ile</a:t>
            </a:r>
            <a:r>
              <a:rPr dirty="0"/>
              <a:t> </a:t>
            </a:r>
            <a:r>
              <a:rPr dirty="0" err="1"/>
              <a:t>opisują</a:t>
            </a:r>
            <a:r>
              <a:rPr dirty="0"/>
              <a:t> one </a:t>
            </a:r>
            <a:r>
              <a:rPr dirty="0" err="1"/>
              <a:t>Twoje</a:t>
            </a:r>
            <a:r>
              <a:rPr dirty="0"/>
              <a:t> </a:t>
            </a:r>
            <a:r>
              <a:rPr dirty="0" err="1"/>
              <a:t>ogólne</a:t>
            </a:r>
            <a:r>
              <a:rPr dirty="0"/>
              <a:t> </a:t>
            </a:r>
            <a:r>
              <a:rPr dirty="0" err="1"/>
              <a:t>uczucia</a:t>
            </a:r>
            <a:r>
              <a:rPr dirty="0"/>
              <a:t>. </a:t>
            </a:r>
            <a:r>
              <a:rPr dirty="0" err="1"/>
              <a:t>Oceń</a:t>
            </a:r>
            <a:r>
              <a:rPr dirty="0"/>
              <a:t> </a:t>
            </a:r>
            <a:r>
              <a:rPr dirty="0" err="1"/>
              <a:t>każdą</a:t>
            </a:r>
            <a:r>
              <a:rPr dirty="0"/>
              <a:t> </a:t>
            </a:r>
            <a:r>
              <a:rPr dirty="0" err="1"/>
              <a:t>odpowiedź</a:t>
            </a:r>
            <a:r>
              <a:rPr dirty="0"/>
              <a:t> w </a:t>
            </a:r>
            <a:r>
              <a:rPr dirty="0" err="1"/>
              <a:t>skali</a:t>
            </a:r>
            <a:r>
              <a:rPr dirty="0"/>
              <a:t>:</a:t>
            </a:r>
          </a:p>
          <a:p>
            <a:r>
              <a:rPr dirty="0"/>
              <a:t>1 - </a:t>
            </a:r>
            <a:r>
              <a:rPr dirty="0" err="1"/>
              <a:t>Bardzo</a:t>
            </a:r>
            <a:r>
              <a:rPr dirty="0"/>
              <a:t> </a:t>
            </a:r>
            <a:r>
              <a:rPr dirty="0" err="1"/>
              <a:t>charakterystyczne</a:t>
            </a:r>
            <a:endParaRPr dirty="0"/>
          </a:p>
          <a:p>
            <a:r>
              <a:rPr dirty="0"/>
              <a:t>2 - </a:t>
            </a:r>
            <a:r>
              <a:rPr dirty="0" err="1"/>
              <a:t>Umiarkowanie</a:t>
            </a:r>
            <a:r>
              <a:rPr dirty="0"/>
              <a:t> </a:t>
            </a:r>
            <a:r>
              <a:rPr dirty="0" err="1"/>
              <a:t>charakterystyczne</a:t>
            </a:r>
            <a:endParaRPr dirty="0"/>
          </a:p>
          <a:p>
            <a:r>
              <a:rPr dirty="0"/>
              <a:t>3 - </a:t>
            </a:r>
            <a:r>
              <a:rPr dirty="0" err="1"/>
              <a:t>Neutralne</a:t>
            </a:r>
            <a:endParaRPr dirty="0"/>
          </a:p>
          <a:p>
            <a:r>
              <a:rPr dirty="0"/>
              <a:t>4 - </a:t>
            </a:r>
            <a:r>
              <a:rPr dirty="0" err="1"/>
              <a:t>Umiarkowanie</a:t>
            </a:r>
            <a:r>
              <a:rPr dirty="0"/>
              <a:t> </a:t>
            </a:r>
            <a:r>
              <a:rPr dirty="0" err="1"/>
              <a:t>niecharakterystyczne</a:t>
            </a:r>
            <a:endParaRPr dirty="0"/>
          </a:p>
          <a:p>
            <a:r>
              <a:rPr dirty="0"/>
              <a:t>5 - </a:t>
            </a:r>
            <a:r>
              <a:rPr dirty="0" err="1"/>
              <a:t>Bardzo</a:t>
            </a:r>
            <a:r>
              <a:rPr dirty="0"/>
              <a:t> </a:t>
            </a:r>
            <a:r>
              <a:rPr dirty="0" err="1"/>
              <a:t>niecharakterystyczne</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Pytania (1-5)</a:t>
            </a:r>
          </a:p>
        </p:txBody>
      </p:sp>
      <p:sp>
        <p:nvSpPr>
          <p:cNvPr id="3" name="Content Placeholder 2"/>
          <p:cNvSpPr>
            <a:spLocks noGrp="1"/>
          </p:cNvSpPr>
          <p:nvPr>
            <p:ph idx="1"/>
          </p:nvPr>
        </p:nvSpPr>
        <p:spPr/>
        <p:txBody>
          <a:bodyPr/>
          <a:lstStyle/>
          <a:p>
            <a:r>
              <a:t>1. Aktywnie szukam jak najwięcej informacji w nowej sytuacji. (–)</a:t>
            </a:r>
          </a:p>
          <a:p>
            <a:r>
              <a:t>2. Jestem osobą, która naprawdę czerpie przyjemność z niepewności życia codziennego. (–)</a:t>
            </a:r>
          </a:p>
          <a:p>
            <a:r>
              <a:t>3. Najlepiej radzę sobie, gdy robię coś wymagającego i złożonego. (–)</a:t>
            </a:r>
          </a:p>
          <a:p>
            <a:r>
              <a:t>4. Wszędzie, gdzie jestem, szukam nowych rzeczy i doświadczeń. (–)</a:t>
            </a:r>
          </a:p>
          <a:p>
            <a:r>
              <a:t>5. Postrzegam trudne sytuacje jako okazję do rozwoju i nauki.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Pytania (6-10)</a:t>
            </a:r>
          </a:p>
        </p:txBody>
      </p:sp>
      <p:sp>
        <p:nvSpPr>
          <p:cNvPr id="3" name="Content Placeholder 2"/>
          <p:cNvSpPr>
            <a:spLocks noGrp="1"/>
          </p:cNvSpPr>
          <p:nvPr>
            <p:ph idx="1"/>
          </p:nvPr>
        </p:nvSpPr>
        <p:spPr/>
        <p:txBody>
          <a:bodyPr/>
          <a:lstStyle/>
          <a:p>
            <a:r>
              <a:t>6. Lubię robić rzeczy, które są trochę przerażające. (–)</a:t>
            </a:r>
          </a:p>
          <a:p>
            <a:r>
              <a:t>7. Zawsze szukam doświadczeń, które kwestionują moje myślenie o sobie i świecie. (–)</a:t>
            </a:r>
          </a:p>
          <a:p>
            <a:r>
              <a:t>8. Wolę pracę, która jest ekscytująco nieprzewidywalna. (–)</a:t>
            </a:r>
          </a:p>
          <a:p>
            <a:r>
              <a:t>9. Często szukam możliwości, aby wyzwać siebie i rozwijać się jako osoba. (–)</a:t>
            </a:r>
          </a:p>
          <a:p>
            <a:r>
              <a:t>10. Jestem osobą, która przyjmuje nieznanych ludzi, wydarzenia i miejsca.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D2FFA2-93DB-B8F8-1320-3321471E82CB}"/>
              </a:ext>
            </a:extLst>
          </p:cNvPr>
          <p:cNvSpPr>
            <a:spLocks noGrp="1"/>
          </p:cNvSpPr>
          <p:nvPr>
            <p:ph type="title"/>
          </p:nvPr>
        </p:nvSpPr>
        <p:spPr>
          <a:xfrm>
            <a:off x="761803" y="350196"/>
            <a:ext cx="4646904" cy="1624520"/>
          </a:xfrm>
        </p:spPr>
        <p:txBody>
          <a:bodyPr anchor="ctr">
            <a:normAutofit/>
          </a:bodyPr>
          <a:lstStyle/>
          <a:p>
            <a:r>
              <a:rPr lang="pl-PL" sz="4000"/>
              <a:t>Ludzie potrzebują uczestniczyć</a:t>
            </a:r>
          </a:p>
        </p:txBody>
      </p:sp>
      <p:sp>
        <p:nvSpPr>
          <p:cNvPr id="3" name="Content Placeholder 2">
            <a:extLst>
              <a:ext uri="{FF2B5EF4-FFF2-40B4-BE49-F238E27FC236}">
                <a16:creationId xmlns:a16="http://schemas.microsoft.com/office/drawing/2014/main" id="{AD2DB5B4-0A78-CE82-6A75-AEE5D4891B3F}"/>
              </a:ext>
            </a:extLst>
          </p:cNvPr>
          <p:cNvSpPr>
            <a:spLocks noGrp="1"/>
          </p:cNvSpPr>
          <p:nvPr>
            <p:ph idx="1"/>
          </p:nvPr>
        </p:nvSpPr>
        <p:spPr>
          <a:xfrm>
            <a:off x="761802" y="2743200"/>
            <a:ext cx="4646905" cy="3613149"/>
          </a:xfrm>
        </p:spPr>
        <p:txBody>
          <a:bodyPr anchor="ctr">
            <a:normAutofit/>
          </a:bodyPr>
          <a:lstStyle/>
          <a:p>
            <a:r>
              <a:rPr lang="pl-PL" sz="1700"/>
              <a:t>Kolejną rzeczą jaką nauczyły nas o motywacji gry to to, że ludzie potrzebują aktywnie uczestniczyć w grze lub w aktywnościach</a:t>
            </a:r>
          </a:p>
          <a:p>
            <a:r>
              <a:rPr lang="pl-PL" sz="1700"/>
              <a:t>Pracownicy firmy w której jest tzw. mikrozarządzanie, czyli każdą najmniejszą decyzję podejmuje za nich kierownik, bardzo szybko się zwalniają, chyba że faktycznie są początkujący i nie potrafią podjąć nawet takich najprostszych decyzji</a:t>
            </a:r>
          </a:p>
          <a:p>
            <a:r>
              <a:rPr lang="pl-PL" sz="1700"/>
              <a:t>We wszelkich projektach społecznych ludzie potrzebują poczucia, że zostali wysłuchani, że mają realny wpływ na realizację projektu, inaczej odejdą</a:t>
            </a:r>
          </a:p>
        </p:txBody>
      </p:sp>
      <p:pic>
        <p:nvPicPr>
          <p:cNvPr id="6" name="Picture 5" descr="Foosbally piłkarskie">
            <a:extLst>
              <a:ext uri="{FF2B5EF4-FFF2-40B4-BE49-F238E27FC236}">
                <a16:creationId xmlns:a16="http://schemas.microsoft.com/office/drawing/2014/main" id="{79BC3085-35C5-926A-70AE-7C085323BB93}"/>
              </a:ext>
            </a:extLst>
          </p:cNvPr>
          <p:cNvPicPr>
            <a:picLocks noChangeAspect="1"/>
          </p:cNvPicPr>
          <p:nvPr/>
        </p:nvPicPr>
        <p:blipFill>
          <a:blip r:embed="rId2"/>
          <a:srcRect l="23531" r="17292"/>
          <a:stretch/>
        </p:blipFill>
        <p:spPr>
          <a:xfrm>
            <a:off x="6096000" y="1"/>
            <a:ext cx="6102825" cy="6858000"/>
          </a:xfrm>
          <a:prstGeom prst="rect">
            <a:avLst/>
          </a:prstGeom>
        </p:spPr>
      </p:pic>
      <p:sp>
        <p:nvSpPr>
          <p:cNvPr id="4" name="Slide Number Placeholder 3">
            <a:extLst>
              <a:ext uri="{FF2B5EF4-FFF2-40B4-BE49-F238E27FC236}">
                <a16:creationId xmlns:a16="http://schemas.microsoft.com/office/drawing/2014/main" id="{BFC1555D-16C7-CE53-24B5-D007D62BAA0B}"/>
              </a:ext>
            </a:extLst>
          </p:cNvPr>
          <p:cNvSpPr>
            <a:spLocks noGrp="1"/>
          </p:cNvSpPr>
          <p:nvPr>
            <p:ph type="sldNum" sz="quarter" idx="12"/>
          </p:nvPr>
        </p:nvSpPr>
        <p:spPr>
          <a:xfrm>
            <a:off x="8732520" y="6356350"/>
            <a:ext cx="3200400" cy="365125"/>
          </a:xfrm>
        </p:spPr>
        <p:txBody>
          <a:bodyPr>
            <a:normAutofit/>
          </a:bodyPr>
          <a:lstStyle/>
          <a:p>
            <a:pPr>
              <a:spcAft>
                <a:spcPts val="600"/>
              </a:spcAft>
            </a:pPr>
            <a:fld id="{2DF5758F-4C72-4BF8-97FC-46819E1C8CEB}" type="slidenum">
              <a:rPr lang="pl-PL">
                <a:solidFill>
                  <a:srgbClr val="FFFFFF"/>
                </a:solidFill>
              </a:rPr>
              <a:pPr>
                <a:spcAft>
                  <a:spcPts val="600"/>
                </a:spcAft>
              </a:pPr>
              <a:t>2</a:t>
            </a:fld>
            <a:endParaRPr lang="pl-PL">
              <a:solidFill>
                <a:srgbClr val="FFFFFF"/>
              </a:solidFill>
            </a:endParaRPr>
          </a:p>
        </p:txBody>
      </p:sp>
    </p:spTree>
    <p:extLst>
      <p:ext uri="{BB962C8B-B14F-4D97-AF65-F5344CB8AC3E}">
        <p14:creationId xmlns:p14="http://schemas.microsoft.com/office/powerpoint/2010/main" val="3059584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Dodatkowe Informacje o Teście</a:t>
            </a:r>
          </a:p>
        </p:txBody>
      </p:sp>
      <p:sp>
        <p:nvSpPr>
          <p:cNvPr id="3" name="Content Placeholder 2"/>
          <p:cNvSpPr>
            <a:spLocks noGrp="1"/>
          </p:cNvSpPr>
          <p:nvPr>
            <p:ph idx="1"/>
          </p:nvPr>
        </p:nvSpPr>
        <p:spPr/>
        <p:txBody>
          <a:bodyPr/>
          <a:lstStyle/>
          <a:p>
            <a:r>
              <a:rPr dirty="0"/>
              <a:t>Test </a:t>
            </a:r>
            <a:r>
              <a:rPr dirty="0" err="1"/>
              <a:t>inwentarza</a:t>
            </a:r>
            <a:r>
              <a:rPr dirty="0"/>
              <a:t> </a:t>
            </a:r>
            <a:r>
              <a:rPr dirty="0" err="1"/>
              <a:t>ciekawości</a:t>
            </a:r>
            <a:r>
              <a:rPr dirty="0"/>
              <a:t> </a:t>
            </a:r>
            <a:r>
              <a:rPr dirty="0" err="1"/>
              <a:t>ocenia</a:t>
            </a:r>
            <a:r>
              <a:rPr dirty="0"/>
              <a:t>, w </a:t>
            </a:r>
            <a:r>
              <a:rPr dirty="0" err="1"/>
              <a:t>jakim</a:t>
            </a:r>
            <a:r>
              <a:rPr dirty="0"/>
              <a:t> </a:t>
            </a:r>
            <a:r>
              <a:rPr dirty="0" err="1"/>
              <a:t>stopniu</a:t>
            </a:r>
            <a:r>
              <a:rPr dirty="0"/>
              <a:t> </a:t>
            </a:r>
            <a:r>
              <a:rPr dirty="0" err="1"/>
              <a:t>jednostka</a:t>
            </a:r>
            <a:r>
              <a:rPr dirty="0"/>
              <a:t> </a:t>
            </a:r>
            <a:r>
              <a:rPr dirty="0" err="1"/>
              <a:t>przejawia</a:t>
            </a:r>
            <a:r>
              <a:rPr dirty="0"/>
              <a:t> </a:t>
            </a:r>
            <a:r>
              <a:rPr dirty="0" err="1"/>
              <a:t>cechy</a:t>
            </a:r>
            <a:r>
              <a:rPr dirty="0"/>
              <a:t> </a:t>
            </a:r>
            <a:r>
              <a:rPr dirty="0" err="1"/>
              <a:t>związane</a:t>
            </a:r>
            <a:r>
              <a:rPr dirty="0"/>
              <a:t> z </a:t>
            </a:r>
            <a:r>
              <a:rPr dirty="0" err="1"/>
              <a:t>eksploracją</a:t>
            </a:r>
            <a:r>
              <a:rPr dirty="0"/>
              <a:t> </a:t>
            </a:r>
            <a:r>
              <a:rPr dirty="0" err="1"/>
              <a:t>i</a:t>
            </a:r>
            <a:r>
              <a:rPr dirty="0"/>
              <a:t> </a:t>
            </a:r>
            <a:r>
              <a:rPr dirty="0" err="1"/>
              <a:t>podejmowaniem</a:t>
            </a:r>
            <a:r>
              <a:rPr dirty="0"/>
              <a:t> </a:t>
            </a:r>
            <a:r>
              <a:rPr dirty="0" err="1"/>
              <a:t>nowych</a:t>
            </a:r>
            <a:r>
              <a:rPr dirty="0"/>
              <a:t> </a:t>
            </a:r>
            <a:r>
              <a:rPr dirty="0" err="1"/>
              <a:t>wyzwań</a:t>
            </a:r>
            <a:r>
              <a:rPr dirty="0"/>
              <a:t>. </a:t>
            </a:r>
            <a:endParaRPr lang="pl-PL" dirty="0"/>
          </a:p>
          <a:p>
            <a:r>
              <a:rPr dirty="0" err="1"/>
              <a:t>Wysoki</a:t>
            </a:r>
            <a:r>
              <a:rPr dirty="0"/>
              <a:t> </a:t>
            </a:r>
            <a:r>
              <a:rPr dirty="0" err="1"/>
              <a:t>wynik</a:t>
            </a:r>
            <a:r>
              <a:rPr dirty="0"/>
              <a:t> w </a:t>
            </a:r>
            <a:r>
              <a:rPr dirty="0" err="1"/>
              <a:t>teście</a:t>
            </a:r>
            <a:r>
              <a:rPr dirty="0"/>
              <a:t> </a:t>
            </a:r>
            <a:r>
              <a:rPr dirty="0" err="1"/>
              <a:t>wskazuje</a:t>
            </a:r>
            <a:r>
              <a:rPr dirty="0"/>
              <a:t> </a:t>
            </a:r>
            <a:r>
              <a:rPr dirty="0" err="1"/>
              <a:t>na</a:t>
            </a:r>
            <a:r>
              <a:rPr dirty="0"/>
              <a:t> </a:t>
            </a:r>
            <a:r>
              <a:rPr dirty="0" err="1"/>
              <a:t>osobę</a:t>
            </a:r>
            <a:r>
              <a:rPr dirty="0"/>
              <a:t>, </a:t>
            </a:r>
            <a:r>
              <a:rPr dirty="0" err="1"/>
              <a:t>która</a:t>
            </a:r>
            <a:r>
              <a:rPr dirty="0"/>
              <a:t> jest </a:t>
            </a:r>
            <a:r>
              <a:rPr dirty="0" err="1"/>
              <a:t>naturalnie</a:t>
            </a:r>
            <a:r>
              <a:rPr dirty="0"/>
              <a:t> </a:t>
            </a:r>
            <a:r>
              <a:rPr dirty="0" err="1"/>
              <a:t>ciekawa</a:t>
            </a:r>
            <a:r>
              <a:rPr dirty="0"/>
              <a:t> </a:t>
            </a:r>
            <a:r>
              <a:rPr dirty="0" err="1"/>
              <a:t>i</a:t>
            </a:r>
            <a:r>
              <a:rPr dirty="0"/>
              <a:t> </a:t>
            </a:r>
            <a:r>
              <a:rPr dirty="0" err="1"/>
              <a:t>szuka</a:t>
            </a:r>
            <a:r>
              <a:rPr dirty="0"/>
              <a:t> </a:t>
            </a:r>
            <a:r>
              <a:rPr dirty="0" err="1"/>
              <a:t>nowych</a:t>
            </a:r>
            <a:r>
              <a:rPr dirty="0"/>
              <a:t> </a:t>
            </a:r>
            <a:r>
              <a:rPr dirty="0" err="1"/>
              <a:t>doświadczeń</a:t>
            </a:r>
            <a:r>
              <a:rPr dirty="0"/>
              <a:t>. </a:t>
            </a:r>
            <a:endParaRPr lang="pl-PL" dirty="0"/>
          </a:p>
          <a:p>
            <a:r>
              <a:rPr dirty="0" err="1"/>
              <a:t>Tacy</a:t>
            </a:r>
            <a:r>
              <a:rPr dirty="0"/>
              <a:t> </a:t>
            </a:r>
            <a:r>
              <a:rPr dirty="0" err="1"/>
              <a:t>ludzie</a:t>
            </a:r>
            <a:r>
              <a:rPr dirty="0"/>
              <a:t> </a:t>
            </a:r>
            <a:r>
              <a:rPr dirty="0" err="1"/>
              <a:t>często</a:t>
            </a:r>
            <a:r>
              <a:rPr dirty="0"/>
              <a:t> </a:t>
            </a:r>
            <a:r>
              <a:rPr dirty="0" err="1"/>
              <a:t>angażują</a:t>
            </a:r>
            <a:r>
              <a:rPr dirty="0"/>
              <a:t> </a:t>
            </a:r>
            <a:r>
              <a:rPr dirty="0" err="1"/>
              <a:t>się</a:t>
            </a:r>
            <a:r>
              <a:rPr dirty="0"/>
              <a:t> w </a:t>
            </a:r>
            <a:r>
              <a:rPr dirty="0" err="1"/>
              <a:t>zadania</a:t>
            </a:r>
            <a:r>
              <a:rPr dirty="0"/>
              <a:t>, </a:t>
            </a:r>
            <a:r>
              <a:rPr dirty="0" err="1"/>
              <a:t>które</a:t>
            </a:r>
            <a:r>
              <a:rPr dirty="0"/>
              <a:t> </a:t>
            </a:r>
            <a:r>
              <a:rPr dirty="0" err="1"/>
              <a:t>są</a:t>
            </a:r>
            <a:r>
              <a:rPr dirty="0"/>
              <a:t> </a:t>
            </a:r>
            <a:r>
              <a:rPr dirty="0" err="1"/>
              <a:t>nieprzewidywalne</a:t>
            </a:r>
            <a:r>
              <a:rPr dirty="0"/>
              <a:t> </a:t>
            </a:r>
            <a:r>
              <a:rPr dirty="0" err="1"/>
              <a:t>lub</a:t>
            </a:r>
            <a:r>
              <a:rPr dirty="0"/>
              <a:t> </a:t>
            </a:r>
            <a:r>
              <a:rPr dirty="0" err="1"/>
              <a:t>wymagają</a:t>
            </a:r>
            <a:r>
              <a:rPr dirty="0"/>
              <a:t> </a:t>
            </a:r>
            <a:r>
              <a:rPr dirty="0" err="1"/>
              <a:t>złożonego</a:t>
            </a:r>
            <a:r>
              <a:rPr dirty="0"/>
              <a:t> </a:t>
            </a:r>
            <a:r>
              <a:rPr dirty="0" err="1"/>
              <a:t>rozwiązywania</a:t>
            </a:r>
            <a:r>
              <a:rPr dirty="0"/>
              <a:t> </a:t>
            </a:r>
            <a:r>
              <a:rPr dirty="0" err="1"/>
              <a:t>problemów</a:t>
            </a:r>
            <a:r>
              <a:rPr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Korzyści z Ciekawości</a:t>
            </a:r>
          </a:p>
        </p:txBody>
      </p:sp>
      <p:sp>
        <p:nvSpPr>
          <p:cNvPr id="3" name="Content Placeholder 2"/>
          <p:cNvSpPr>
            <a:spLocks noGrp="1"/>
          </p:cNvSpPr>
          <p:nvPr>
            <p:ph idx="1"/>
          </p:nvPr>
        </p:nvSpPr>
        <p:spPr/>
        <p:txBody>
          <a:bodyPr/>
          <a:lstStyle/>
          <a:p>
            <a:r>
              <a:t>Badania pokazują, że ciekawość wiąże się z wieloma korzyściami:</a:t>
            </a:r>
          </a:p>
          <a:p>
            <a:r>
              <a:t>1. Poprawa zdrowia psychicznego i fizycznego.</a:t>
            </a:r>
          </a:p>
          <a:p>
            <a:r>
              <a:t>2. Większa satysfakcja z życia.</a:t>
            </a:r>
          </a:p>
          <a:p>
            <a:r>
              <a:t>3. Lepsze umiejętności społeczne i silniejsze relacje międzyludzkie.</a:t>
            </a:r>
          </a:p>
          <a:p>
            <a:r>
              <a:t>4. Większa gotowość do podejmowania nowych wyzwań i nauki.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pl-PL" sz="4000"/>
              <a:t>Podsumowanie Inwentarza Ciekawości</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115568" y="2481943"/>
            <a:ext cx="10168128" cy="3695020"/>
          </a:xfrm>
        </p:spPr>
        <p:txBody>
          <a:bodyPr>
            <a:normAutofit/>
          </a:bodyPr>
          <a:lstStyle/>
          <a:p>
            <a:r>
              <a:rPr lang="pl-PL" sz="2200"/>
              <a:t>Podsumowując, Inwentarz Ciekawości jest narzędziem, które pomaga ocenić stopień zaangażowania jednostki w poznawanie świata i podejmowanie wyzwań. Osoby z wysokim wynikiem w teście mają tendencję do angażowania się w działania, które przynoszą satysfakcję oraz przyczyniają się do rozwoju osobistego.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963BE4-4E68-6496-43F3-2AAD273AAF02}"/>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a:solidFill>
                  <a:schemeClr val="tx1"/>
                </a:solidFill>
                <a:latin typeface="+mj-lt"/>
                <a:ea typeface="+mj-ea"/>
                <a:cs typeface="+mj-cs"/>
              </a:rPr>
              <a:t>Skala prokrastynacji</a:t>
            </a:r>
          </a:p>
        </p:txBody>
      </p:sp>
      <p:sp>
        <p:nvSpPr>
          <p:cNvPr id="3" name="Text Placeholder 2">
            <a:extLst>
              <a:ext uri="{FF2B5EF4-FFF2-40B4-BE49-F238E27FC236}">
                <a16:creationId xmlns:a16="http://schemas.microsoft.com/office/drawing/2014/main" id="{23FF63A3-179E-B29F-40A3-EFE155CCCC7B}"/>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r>
              <a:rPr lang="en-US" kern="1200">
                <a:solidFill>
                  <a:schemeClr val="tx1"/>
                </a:solidFill>
                <a:latin typeface="+mn-lt"/>
                <a:ea typeface="+mn-ea"/>
                <a:cs typeface="+mn-cs"/>
              </a:rPr>
              <a:t>(Lay, 1986)</a:t>
            </a:r>
          </a:p>
        </p:txBody>
      </p:sp>
      <p:sp>
        <p:nvSpPr>
          <p:cNvPr id="11" name="Rectangle 10">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92627B8-03AD-D63E-C007-13FE4FB3C5A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DF5758F-4C72-4BF8-97FC-46819E1C8CEB}" type="slidenum">
              <a:rPr lang="en-US">
                <a:solidFill>
                  <a:schemeClr val="tx1">
                    <a:lumMod val="50000"/>
                    <a:lumOff val="50000"/>
                  </a:schemeClr>
                </a:solidFill>
              </a:rPr>
              <a:pPr>
                <a:spcAft>
                  <a:spcPts val="600"/>
                </a:spcAft>
              </a:pPr>
              <a:t>23</a:t>
            </a:fld>
            <a:endParaRPr lang="en-US">
              <a:solidFill>
                <a:schemeClr val="tx1">
                  <a:lumMod val="50000"/>
                  <a:lumOff val="50000"/>
                </a:schemeClr>
              </a:solidFill>
            </a:endParaRPr>
          </a:p>
        </p:txBody>
      </p:sp>
    </p:spTree>
    <p:extLst>
      <p:ext uri="{BB962C8B-B14F-4D97-AF65-F5344CB8AC3E}">
        <p14:creationId xmlns:p14="http://schemas.microsoft.com/office/powerpoint/2010/main" val="418895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Wprowadzenie do Skali Prokrastynacji</a:t>
            </a:r>
          </a:p>
        </p:txBody>
      </p:sp>
      <p:sp>
        <p:nvSpPr>
          <p:cNvPr id="3" name="Content Placeholder 2"/>
          <p:cNvSpPr>
            <a:spLocks noGrp="1"/>
          </p:cNvSpPr>
          <p:nvPr>
            <p:ph idx="1"/>
          </p:nvPr>
        </p:nvSpPr>
        <p:spPr/>
        <p:txBody>
          <a:bodyPr/>
          <a:lstStyle/>
          <a:p>
            <a:r>
              <a:rPr dirty="0"/>
              <a:t>Skala </a:t>
            </a:r>
            <a:r>
              <a:rPr dirty="0" err="1"/>
              <a:t>Prokrastynacji</a:t>
            </a:r>
            <a:r>
              <a:rPr dirty="0"/>
              <a:t> (Lay, 1986) to </a:t>
            </a:r>
            <a:r>
              <a:rPr dirty="0" err="1"/>
              <a:t>narzędzie</a:t>
            </a:r>
            <a:r>
              <a:rPr dirty="0"/>
              <a:t> </a:t>
            </a:r>
            <a:r>
              <a:rPr dirty="0" err="1"/>
              <a:t>psychologiczne</a:t>
            </a:r>
            <a:r>
              <a:rPr dirty="0"/>
              <a:t> </a:t>
            </a:r>
            <a:r>
              <a:rPr dirty="0" err="1"/>
              <a:t>służące</a:t>
            </a:r>
            <a:r>
              <a:rPr dirty="0"/>
              <a:t> do </a:t>
            </a:r>
            <a:r>
              <a:rPr dirty="0" err="1"/>
              <a:t>oceny</a:t>
            </a:r>
            <a:r>
              <a:rPr dirty="0"/>
              <a:t> </a:t>
            </a:r>
            <a:r>
              <a:rPr dirty="0" err="1"/>
              <a:t>tendencji</a:t>
            </a:r>
            <a:r>
              <a:rPr dirty="0"/>
              <a:t> </a:t>
            </a:r>
            <a:r>
              <a:rPr dirty="0" err="1"/>
              <a:t>osoby</a:t>
            </a:r>
            <a:r>
              <a:rPr dirty="0"/>
              <a:t> do </a:t>
            </a:r>
            <a:r>
              <a:rPr dirty="0" err="1"/>
              <a:t>odkładania</a:t>
            </a:r>
            <a:r>
              <a:rPr dirty="0"/>
              <a:t> </a:t>
            </a:r>
            <a:r>
              <a:rPr dirty="0" err="1"/>
              <a:t>wykonywania</a:t>
            </a:r>
            <a:r>
              <a:rPr dirty="0"/>
              <a:t> </a:t>
            </a:r>
            <a:r>
              <a:rPr dirty="0" err="1"/>
              <a:t>zadań</a:t>
            </a:r>
            <a:r>
              <a:rPr dirty="0"/>
              <a:t>. </a:t>
            </a:r>
            <a:endParaRPr lang="pl-PL" dirty="0"/>
          </a:p>
          <a:p>
            <a:r>
              <a:rPr dirty="0" err="1"/>
              <a:t>Pomaga</a:t>
            </a:r>
            <a:r>
              <a:rPr dirty="0"/>
              <a:t> </a:t>
            </a:r>
            <a:r>
              <a:rPr dirty="0" err="1"/>
              <a:t>ona</a:t>
            </a:r>
            <a:r>
              <a:rPr dirty="0"/>
              <a:t> </a:t>
            </a:r>
            <a:r>
              <a:rPr dirty="0" err="1"/>
              <a:t>zidentyfikować</a:t>
            </a:r>
            <a:r>
              <a:rPr dirty="0"/>
              <a:t> </a:t>
            </a:r>
            <a:r>
              <a:rPr dirty="0" err="1"/>
              <a:t>wzorce</a:t>
            </a:r>
            <a:r>
              <a:rPr dirty="0"/>
              <a:t> </a:t>
            </a:r>
            <a:r>
              <a:rPr dirty="0" err="1"/>
              <a:t>prokrastynacji</a:t>
            </a:r>
            <a:r>
              <a:rPr dirty="0"/>
              <a:t> </a:t>
            </a:r>
            <a:r>
              <a:rPr dirty="0" err="1"/>
              <a:t>oraz</a:t>
            </a:r>
            <a:r>
              <a:rPr dirty="0"/>
              <a:t> </a:t>
            </a:r>
            <a:r>
              <a:rPr dirty="0" err="1"/>
              <a:t>zrozumieć</a:t>
            </a:r>
            <a:r>
              <a:rPr dirty="0"/>
              <a:t>, w </a:t>
            </a:r>
            <a:r>
              <a:rPr dirty="0" err="1"/>
              <a:t>jaki</a:t>
            </a:r>
            <a:r>
              <a:rPr dirty="0"/>
              <a:t> </a:t>
            </a:r>
            <a:r>
              <a:rPr dirty="0" err="1"/>
              <a:t>sposób</a:t>
            </a:r>
            <a:r>
              <a:rPr dirty="0"/>
              <a:t> </a:t>
            </a:r>
            <a:r>
              <a:rPr dirty="0" err="1"/>
              <a:t>można</a:t>
            </a:r>
            <a:r>
              <a:rPr dirty="0"/>
              <a:t> </a:t>
            </a:r>
            <a:r>
              <a:rPr dirty="0" err="1"/>
              <a:t>pracować</a:t>
            </a:r>
            <a:r>
              <a:rPr dirty="0"/>
              <a:t> </a:t>
            </a:r>
            <a:r>
              <a:rPr dirty="0" err="1"/>
              <a:t>nad</a:t>
            </a:r>
            <a:r>
              <a:rPr dirty="0"/>
              <a:t> </a:t>
            </a:r>
            <a:r>
              <a:rPr dirty="0" err="1"/>
              <a:t>przezwyciężeniem</a:t>
            </a:r>
            <a:r>
              <a:rPr dirty="0"/>
              <a:t> </a:t>
            </a:r>
            <a:r>
              <a:rPr dirty="0" err="1"/>
              <a:t>tej</a:t>
            </a:r>
            <a:r>
              <a:rPr dirty="0"/>
              <a:t> </a:t>
            </a:r>
            <a:r>
              <a:rPr dirty="0" err="1"/>
              <a:t>tendencji</a:t>
            </a:r>
            <a:r>
              <a:rPr dirty="0"/>
              <a:t>.</a:t>
            </a:r>
          </a:p>
        </p:txBody>
      </p:sp>
    </p:spTree>
    <p:extLst>
      <p:ext uri="{BB962C8B-B14F-4D97-AF65-F5344CB8AC3E}">
        <p14:creationId xmlns:p14="http://schemas.microsoft.com/office/powerpoint/2010/main" val="362138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Skala </a:t>
            </a:r>
            <a:r>
              <a:rPr dirty="0" err="1"/>
              <a:t>Prokrastynacji</a:t>
            </a:r>
            <a:r>
              <a:rPr dirty="0"/>
              <a:t> (Lay, 1986)</a:t>
            </a:r>
          </a:p>
        </p:txBody>
      </p:sp>
      <p:sp>
        <p:nvSpPr>
          <p:cNvPr id="3" name="Content Placeholder 2"/>
          <p:cNvSpPr>
            <a:spLocks noGrp="1"/>
          </p:cNvSpPr>
          <p:nvPr>
            <p:ph idx="1"/>
          </p:nvPr>
        </p:nvSpPr>
        <p:spPr/>
        <p:txBody>
          <a:bodyPr>
            <a:normAutofit fontScale="92500" lnSpcReduction="20000"/>
          </a:bodyPr>
          <a:lstStyle/>
          <a:p>
            <a:r>
              <a:rPr lang="pl-PL" dirty="0"/>
              <a:t>Ludzie</a:t>
            </a:r>
            <a:r>
              <a:rPr dirty="0"/>
              <a:t> </a:t>
            </a:r>
            <a:r>
              <a:rPr dirty="0" err="1"/>
              <a:t>mogą</a:t>
            </a:r>
            <a:r>
              <a:rPr dirty="0"/>
              <a:t> </a:t>
            </a:r>
            <a:r>
              <a:rPr dirty="0" err="1"/>
              <a:t>opisywać</a:t>
            </a:r>
            <a:r>
              <a:rPr dirty="0"/>
              <a:t> </a:t>
            </a:r>
            <a:r>
              <a:rPr dirty="0" err="1"/>
              <a:t>siebie</a:t>
            </a:r>
            <a:r>
              <a:rPr dirty="0"/>
              <a:t> za </a:t>
            </a:r>
            <a:r>
              <a:rPr dirty="0" err="1"/>
              <a:t>pomocą</a:t>
            </a:r>
            <a:r>
              <a:rPr dirty="0"/>
              <a:t> </a:t>
            </a:r>
            <a:r>
              <a:rPr dirty="0" err="1"/>
              <a:t>poniższych</a:t>
            </a:r>
            <a:r>
              <a:rPr dirty="0"/>
              <a:t> </a:t>
            </a:r>
            <a:r>
              <a:rPr dirty="0" err="1"/>
              <a:t>stwierdzeń</a:t>
            </a:r>
            <a:r>
              <a:rPr dirty="0"/>
              <a:t>. </a:t>
            </a:r>
            <a:r>
              <a:rPr dirty="0" err="1"/>
              <a:t>Dla</a:t>
            </a:r>
            <a:r>
              <a:rPr dirty="0"/>
              <a:t> </a:t>
            </a:r>
            <a:r>
              <a:rPr dirty="0" err="1"/>
              <a:t>każdego</a:t>
            </a:r>
            <a:r>
              <a:rPr dirty="0"/>
              <a:t> </a:t>
            </a:r>
            <a:r>
              <a:rPr dirty="0" err="1"/>
              <a:t>stwierdzenia</a:t>
            </a:r>
            <a:r>
              <a:rPr dirty="0"/>
              <a:t> </a:t>
            </a:r>
            <a:r>
              <a:rPr dirty="0" err="1"/>
              <a:t>zdecyduj</a:t>
            </a:r>
            <a:r>
              <a:rPr dirty="0"/>
              <a:t>, </a:t>
            </a:r>
            <a:r>
              <a:rPr dirty="0" err="1"/>
              <a:t>czy</a:t>
            </a:r>
            <a:r>
              <a:rPr dirty="0"/>
              <a:t> jest ono </a:t>
            </a:r>
            <a:r>
              <a:rPr dirty="0" err="1"/>
              <a:t>charakterystyczne</a:t>
            </a:r>
            <a:r>
              <a:rPr dirty="0"/>
              <a:t> </a:t>
            </a:r>
            <a:r>
              <a:rPr dirty="0" err="1"/>
              <a:t>lub</a:t>
            </a:r>
            <a:r>
              <a:rPr dirty="0"/>
              <a:t> </a:t>
            </a:r>
            <a:r>
              <a:rPr dirty="0" err="1"/>
              <a:t>niecharakterystyczne</a:t>
            </a:r>
            <a:r>
              <a:rPr dirty="0"/>
              <a:t> </a:t>
            </a:r>
            <a:r>
              <a:rPr dirty="0" err="1"/>
              <a:t>dla</a:t>
            </a:r>
            <a:r>
              <a:rPr dirty="0"/>
              <a:t> </a:t>
            </a:r>
            <a:r>
              <a:rPr dirty="0" err="1"/>
              <a:t>Ciebie</a:t>
            </a:r>
            <a:r>
              <a:rPr dirty="0"/>
              <a:t>, </a:t>
            </a:r>
            <a:r>
              <a:rPr dirty="0" err="1"/>
              <a:t>używając</a:t>
            </a:r>
            <a:r>
              <a:rPr dirty="0"/>
              <a:t> </a:t>
            </a:r>
            <a:r>
              <a:rPr dirty="0" err="1"/>
              <a:t>poniższej</a:t>
            </a:r>
            <a:r>
              <a:rPr dirty="0"/>
              <a:t> 5-punktowej </a:t>
            </a:r>
            <a:r>
              <a:rPr dirty="0" err="1"/>
              <a:t>skali</a:t>
            </a:r>
            <a:r>
              <a:rPr dirty="0"/>
              <a:t>.</a:t>
            </a:r>
          </a:p>
          <a:p>
            <a:endParaRPr dirty="0"/>
          </a:p>
          <a:p>
            <a:r>
              <a:rPr dirty="0" err="1"/>
              <a:t>Pamiętaj</a:t>
            </a:r>
            <a:r>
              <a:rPr dirty="0"/>
              <a:t>, </a:t>
            </a:r>
            <a:r>
              <a:rPr dirty="0" err="1"/>
              <a:t>że</a:t>
            </a:r>
            <a:r>
              <a:rPr dirty="0"/>
              <a:t> 3 </a:t>
            </a:r>
            <a:r>
              <a:rPr dirty="0" err="1"/>
              <a:t>oznacza</a:t>
            </a:r>
            <a:r>
              <a:rPr dirty="0"/>
              <a:t> </a:t>
            </a:r>
            <a:r>
              <a:rPr dirty="0" err="1"/>
              <a:t>Neutralne</a:t>
            </a:r>
            <a:r>
              <a:rPr dirty="0"/>
              <a:t> – </a:t>
            </a:r>
            <a:r>
              <a:rPr dirty="0" err="1"/>
              <a:t>stwierdzenie</a:t>
            </a:r>
            <a:r>
              <a:rPr dirty="0"/>
              <a:t> </a:t>
            </a:r>
            <a:r>
              <a:rPr dirty="0" err="1"/>
              <a:t>nie</a:t>
            </a:r>
            <a:r>
              <a:rPr dirty="0"/>
              <a:t> jest ani </a:t>
            </a:r>
            <a:r>
              <a:rPr dirty="0" err="1"/>
              <a:t>charakterystyczne</a:t>
            </a:r>
            <a:r>
              <a:rPr dirty="0"/>
              <a:t>, ani </a:t>
            </a:r>
            <a:r>
              <a:rPr dirty="0" err="1"/>
              <a:t>niecharakterystyczne</a:t>
            </a:r>
            <a:r>
              <a:rPr dirty="0"/>
              <a:t> </a:t>
            </a:r>
            <a:r>
              <a:rPr dirty="0" err="1"/>
              <a:t>dla</a:t>
            </a:r>
            <a:r>
              <a:rPr dirty="0"/>
              <a:t> </a:t>
            </a:r>
            <a:r>
              <a:rPr dirty="0" err="1"/>
              <a:t>Ciebie</a:t>
            </a:r>
            <a:r>
              <a:rPr dirty="0"/>
              <a:t>. </a:t>
            </a:r>
            <a:r>
              <a:rPr dirty="0" err="1"/>
              <a:t>Obok</a:t>
            </a:r>
            <a:r>
              <a:rPr dirty="0"/>
              <a:t> </a:t>
            </a:r>
            <a:r>
              <a:rPr dirty="0" err="1"/>
              <a:t>każdego</a:t>
            </a:r>
            <a:r>
              <a:rPr dirty="0"/>
              <a:t> </a:t>
            </a:r>
            <a:r>
              <a:rPr dirty="0" err="1"/>
              <a:t>stwierdzenia</a:t>
            </a:r>
            <a:r>
              <a:rPr dirty="0"/>
              <a:t> </a:t>
            </a:r>
            <a:r>
              <a:rPr dirty="0" err="1"/>
              <a:t>zapisz</a:t>
            </a:r>
            <a:r>
              <a:rPr dirty="0"/>
              <a:t> </a:t>
            </a:r>
            <a:r>
              <a:rPr dirty="0" err="1"/>
              <a:t>numer</a:t>
            </a:r>
            <a:r>
              <a:rPr dirty="0"/>
              <a:t> </a:t>
            </a:r>
            <a:r>
              <a:rPr dirty="0" err="1"/>
              <a:t>na</a:t>
            </a:r>
            <a:r>
              <a:rPr dirty="0"/>
              <a:t> </a:t>
            </a:r>
            <a:r>
              <a:rPr dirty="0" err="1"/>
              <a:t>skali</a:t>
            </a:r>
            <a:r>
              <a:rPr dirty="0"/>
              <a:t>, </a:t>
            </a:r>
            <a:r>
              <a:rPr dirty="0" err="1"/>
              <a:t>który</a:t>
            </a:r>
            <a:r>
              <a:rPr dirty="0"/>
              <a:t> </a:t>
            </a:r>
            <a:r>
              <a:rPr dirty="0" err="1"/>
              <a:t>najlepiej</a:t>
            </a:r>
            <a:r>
              <a:rPr dirty="0"/>
              <a:t> </a:t>
            </a:r>
            <a:r>
              <a:rPr dirty="0" err="1"/>
              <a:t>Cię</a:t>
            </a:r>
            <a:r>
              <a:rPr dirty="0"/>
              <a:t> </a:t>
            </a:r>
            <a:r>
              <a:rPr dirty="0" err="1"/>
              <a:t>opisuje</a:t>
            </a:r>
            <a:r>
              <a:rPr dirty="0"/>
              <a:t>:</a:t>
            </a:r>
          </a:p>
          <a:p>
            <a:r>
              <a:rPr dirty="0"/>
              <a:t>1 - </a:t>
            </a:r>
            <a:r>
              <a:rPr dirty="0" err="1"/>
              <a:t>Bardzo</a:t>
            </a:r>
            <a:r>
              <a:rPr dirty="0"/>
              <a:t> </a:t>
            </a:r>
            <a:r>
              <a:rPr dirty="0" err="1"/>
              <a:t>charakterystyczne</a:t>
            </a:r>
            <a:endParaRPr dirty="0"/>
          </a:p>
          <a:p>
            <a:r>
              <a:rPr dirty="0"/>
              <a:t>2 - </a:t>
            </a:r>
            <a:r>
              <a:rPr dirty="0" err="1"/>
              <a:t>Umiarkowanie</a:t>
            </a:r>
            <a:r>
              <a:rPr dirty="0"/>
              <a:t> </a:t>
            </a:r>
            <a:r>
              <a:rPr dirty="0" err="1"/>
              <a:t>charakterystyczne</a:t>
            </a:r>
            <a:endParaRPr dirty="0"/>
          </a:p>
          <a:p>
            <a:r>
              <a:rPr dirty="0"/>
              <a:t>3 - </a:t>
            </a:r>
            <a:r>
              <a:rPr dirty="0" err="1"/>
              <a:t>Neutralne</a:t>
            </a:r>
            <a:endParaRPr dirty="0"/>
          </a:p>
          <a:p>
            <a:r>
              <a:rPr dirty="0"/>
              <a:t>4 - </a:t>
            </a:r>
            <a:r>
              <a:rPr dirty="0" err="1"/>
              <a:t>Umiarkowanie</a:t>
            </a:r>
            <a:r>
              <a:rPr dirty="0"/>
              <a:t> </a:t>
            </a:r>
            <a:r>
              <a:rPr dirty="0" err="1"/>
              <a:t>niecharakterystyczne</a:t>
            </a:r>
            <a:endParaRPr dirty="0"/>
          </a:p>
          <a:p>
            <a:r>
              <a:rPr dirty="0"/>
              <a:t>5 - </a:t>
            </a:r>
            <a:r>
              <a:rPr dirty="0" err="1"/>
              <a:t>Bardzo</a:t>
            </a:r>
            <a:r>
              <a:rPr dirty="0"/>
              <a:t> </a:t>
            </a:r>
            <a:r>
              <a:rPr dirty="0" err="1"/>
              <a:t>niecharakterystyczne</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Pytania (1-5)</a:t>
            </a:r>
          </a:p>
        </p:txBody>
      </p:sp>
      <p:sp>
        <p:nvSpPr>
          <p:cNvPr id="3" name="Content Placeholder 2"/>
          <p:cNvSpPr>
            <a:spLocks noGrp="1"/>
          </p:cNvSpPr>
          <p:nvPr>
            <p:ph idx="1"/>
          </p:nvPr>
        </p:nvSpPr>
        <p:spPr/>
        <p:txBody>
          <a:bodyPr/>
          <a:lstStyle/>
          <a:p>
            <a:r>
              <a:t>1. Często wykonuję zadania, które zamierzałem zrobić kilka dni wcześniej. (–)</a:t>
            </a:r>
          </a:p>
          <a:p>
            <a:r>
              <a:t>2. Nie robię zadań aż do ostatniej chwili przed ich oddaniem. (–)</a:t>
            </a:r>
          </a:p>
          <a:p>
            <a:r>
              <a:t>3. Kiedy skończę z książką z biblioteki, oddaję ją od razu, bez względu na termin zwrotu. (–)</a:t>
            </a:r>
          </a:p>
          <a:p>
            <a:r>
              <a:t>4. Kiedy przychodzi czas na wstawanie rano, najczęściej od razu wstaję z łóżka. (–)</a:t>
            </a:r>
          </a:p>
          <a:p>
            <a:r>
              <a:t>5. List może leżeć dniami po napisaniu, zanim go wyślę.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Pytania (6-10)</a:t>
            </a:r>
          </a:p>
        </p:txBody>
      </p:sp>
      <p:sp>
        <p:nvSpPr>
          <p:cNvPr id="3" name="Content Placeholder 2"/>
          <p:cNvSpPr>
            <a:spLocks noGrp="1"/>
          </p:cNvSpPr>
          <p:nvPr>
            <p:ph idx="1"/>
          </p:nvPr>
        </p:nvSpPr>
        <p:spPr/>
        <p:txBody>
          <a:bodyPr/>
          <a:lstStyle/>
          <a:p>
            <a:r>
              <a:t>6. Zazwyczaj oddzwaniam szybko. (–)</a:t>
            </a:r>
          </a:p>
          <a:p>
            <a:r>
              <a:t>7. Nawet przy zadaniach, które wymagają tylko siedzenia i ich wykonania, często odkładam je na kilka dni. (–)</a:t>
            </a:r>
          </a:p>
          <a:p>
            <a:r>
              <a:t>8. Zazwyczaj podejmuję decyzje tak szybko, jak to możliwe. (–)</a:t>
            </a:r>
          </a:p>
          <a:p>
            <a:r>
              <a:t>9. Zazwyczaj zwlekam z rozpoczęciem pracy, którą muszę wykonać. (–)</a:t>
            </a:r>
          </a:p>
          <a:p>
            <a:r>
              <a:t>10. Zazwyczaj muszę się spieszyć, aby ukończyć zadanie na czas.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Pytania (11-15)</a:t>
            </a:r>
          </a:p>
        </p:txBody>
      </p:sp>
      <p:sp>
        <p:nvSpPr>
          <p:cNvPr id="3" name="Content Placeholder 2"/>
          <p:cNvSpPr>
            <a:spLocks noGrp="1"/>
          </p:cNvSpPr>
          <p:nvPr>
            <p:ph idx="1"/>
          </p:nvPr>
        </p:nvSpPr>
        <p:spPr/>
        <p:txBody>
          <a:bodyPr/>
          <a:lstStyle/>
          <a:p>
            <a:r>
              <a:t>11. Rzadko jestem zmuszony robić coś na ostatnią chwilę, przygotowując się do wyjścia. (–)</a:t>
            </a:r>
          </a:p>
          <a:p>
            <a:r>
              <a:t>12. Przygotowując się do terminu, często tracę czas na robienie innych rzeczy. (–)</a:t>
            </a:r>
          </a:p>
          <a:p>
            <a:r>
              <a:t>13. Wolę wyjść wcześniej na spotkanie. (–)</a:t>
            </a:r>
          </a:p>
          <a:p>
            <a:r>
              <a:t>14. Zazwyczaj zaczynam zadanie krótko po tym, jak zostaje przydzielone. (–)</a:t>
            </a:r>
          </a:p>
          <a:p>
            <a:r>
              <a:t>15. Często kończę zadanie wcześniej, niż jest to konieczne.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Pytania (16-20)</a:t>
            </a:r>
          </a:p>
        </p:txBody>
      </p:sp>
      <p:sp>
        <p:nvSpPr>
          <p:cNvPr id="3" name="Content Placeholder 2"/>
          <p:cNvSpPr>
            <a:spLocks noGrp="1"/>
          </p:cNvSpPr>
          <p:nvPr>
            <p:ph idx="1"/>
          </p:nvPr>
        </p:nvSpPr>
        <p:spPr/>
        <p:txBody>
          <a:bodyPr/>
          <a:lstStyle/>
          <a:p>
            <a:r>
              <a:t>16. Zawsze kończę zakupy na prezenty urodzinowe lub świąteczne na ostatnią chwilę. (–)</a:t>
            </a:r>
          </a:p>
          <a:p>
            <a:r>
              <a:t>17. Zazwyczaj kupuję niezbędne rzeczy na ostatnią chwilę. (–)</a:t>
            </a:r>
          </a:p>
          <a:p>
            <a:r>
              <a:t>18. Zazwyczaj osiągam wszystko, co zaplanowałem zrobić w ciągu dnia. (–)</a:t>
            </a:r>
          </a:p>
          <a:p>
            <a:r>
              <a:t>19. Ciągle mówię, że zrobię to jutro. (–)</a:t>
            </a:r>
          </a:p>
          <a:p>
            <a:r>
              <a:t>20. Zazwyczaj załatwiam wszystkie zadania przed relaksem wieczorem.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B18C-6F9E-8964-2357-41FBD614A25B}"/>
              </a:ext>
            </a:extLst>
          </p:cNvPr>
          <p:cNvSpPr>
            <a:spLocks noGrp="1"/>
          </p:cNvSpPr>
          <p:nvPr>
            <p:ph type="title"/>
          </p:nvPr>
        </p:nvSpPr>
        <p:spPr/>
        <p:txBody>
          <a:bodyPr/>
          <a:lstStyle/>
          <a:p>
            <a:r>
              <a:rPr lang="pl-PL" dirty="0"/>
              <a:t>Nowe logo</a:t>
            </a:r>
          </a:p>
        </p:txBody>
      </p:sp>
      <p:sp>
        <p:nvSpPr>
          <p:cNvPr id="3" name="Content Placeholder 2">
            <a:extLst>
              <a:ext uri="{FF2B5EF4-FFF2-40B4-BE49-F238E27FC236}">
                <a16:creationId xmlns:a16="http://schemas.microsoft.com/office/drawing/2014/main" id="{25A9AA86-5725-E581-E497-97318110827D}"/>
              </a:ext>
            </a:extLst>
          </p:cNvPr>
          <p:cNvSpPr>
            <a:spLocks noGrp="1"/>
          </p:cNvSpPr>
          <p:nvPr>
            <p:ph idx="1"/>
          </p:nvPr>
        </p:nvSpPr>
        <p:spPr/>
        <p:txBody>
          <a:bodyPr/>
          <a:lstStyle/>
          <a:p>
            <a:r>
              <a:rPr lang="pl-PL" dirty="0"/>
              <a:t>Projektanci wiedzą, że nie mogą nigdy pokazać gotowego nowego logo</a:t>
            </a:r>
          </a:p>
          <a:p>
            <a:r>
              <a:rPr lang="pl-PL" dirty="0"/>
              <a:t>W branży kreatywnej dla ludzi niezwykle ważne jest to, aby dołożyć coś od siebie w nowy projekt</a:t>
            </a:r>
          </a:p>
          <a:p>
            <a:r>
              <a:rPr lang="pl-PL" dirty="0"/>
              <a:t>Dlatego designerzy przedstawiają połowicznie gotowy projekt aby osoby z którymi go konsultują mogły dołożyć coś od siebie</a:t>
            </a:r>
          </a:p>
          <a:p>
            <a:r>
              <a:rPr lang="pl-PL" dirty="0"/>
              <a:t>Czasami najważniejsze jest właśnie to, aby każdy mógł dołożyć coś od siebie i współuczestniczyć w projekcie</a:t>
            </a:r>
          </a:p>
        </p:txBody>
      </p:sp>
      <p:sp>
        <p:nvSpPr>
          <p:cNvPr id="4" name="Slide Number Placeholder 3">
            <a:extLst>
              <a:ext uri="{FF2B5EF4-FFF2-40B4-BE49-F238E27FC236}">
                <a16:creationId xmlns:a16="http://schemas.microsoft.com/office/drawing/2014/main" id="{EC409A36-41A1-3DDA-58BA-E1578073F3A6}"/>
              </a:ext>
            </a:extLst>
          </p:cNvPr>
          <p:cNvSpPr>
            <a:spLocks noGrp="1"/>
          </p:cNvSpPr>
          <p:nvPr>
            <p:ph type="sldNum" sz="quarter" idx="12"/>
          </p:nvPr>
        </p:nvSpPr>
        <p:spPr/>
        <p:txBody>
          <a:bodyPr/>
          <a:lstStyle/>
          <a:p>
            <a:fld id="{2DF5758F-4C72-4BF8-97FC-46819E1C8CEB}" type="slidenum">
              <a:rPr lang="pl-PL" smtClean="0"/>
              <a:t>3</a:t>
            </a:fld>
            <a:endParaRPr lang="pl-PL"/>
          </a:p>
        </p:txBody>
      </p:sp>
    </p:spTree>
    <p:extLst>
      <p:ext uri="{BB962C8B-B14F-4D97-AF65-F5344CB8AC3E}">
        <p14:creationId xmlns:p14="http://schemas.microsoft.com/office/powerpoint/2010/main" val="429502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Pozycje Odwrotne</a:t>
            </a:r>
          </a:p>
        </p:txBody>
      </p:sp>
      <p:sp>
        <p:nvSpPr>
          <p:cNvPr id="3" name="Content Placeholder 2"/>
          <p:cNvSpPr>
            <a:spLocks noGrp="1"/>
          </p:cNvSpPr>
          <p:nvPr>
            <p:ph idx="1"/>
          </p:nvPr>
        </p:nvSpPr>
        <p:spPr/>
        <p:txBody>
          <a:bodyPr/>
          <a:lstStyle/>
          <a:p>
            <a:r>
              <a:t>Punkty z odwróconą skalą: 3, 4, 6, 8, 11, 13, 14, 15, 18, 20</a:t>
            </a:r>
          </a:p>
          <a:p>
            <a:r>
              <a:t>Dla tych pozycji odpowiedzi są oceniane odwrotnie: 1 zamienia się z 5, 2 z 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Znaczenie zrozumienia prokrastynacji</a:t>
            </a:r>
          </a:p>
        </p:txBody>
      </p:sp>
      <p:sp>
        <p:nvSpPr>
          <p:cNvPr id="3" name="Content Placeholder 2"/>
          <p:cNvSpPr>
            <a:spLocks noGrp="1"/>
          </p:cNvSpPr>
          <p:nvPr>
            <p:ph idx="1"/>
          </p:nvPr>
        </p:nvSpPr>
        <p:spPr/>
        <p:txBody>
          <a:bodyPr/>
          <a:lstStyle/>
          <a:p>
            <a:r>
              <a:rPr dirty="0" err="1"/>
              <a:t>Prokrastynacja</a:t>
            </a:r>
            <a:r>
              <a:rPr dirty="0"/>
              <a:t> </a:t>
            </a:r>
            <a:r>
              <a:rPr dirty="0" err="1"/>
              <a:t>może</a:t>
            </a:r>
            <a:r>
              <a:rPr dirty="0"/>
              <a:t> </a:t>
            </a:r>
            <a:r>
              <a:rPr dirty="0" err="1"/>
              <a:t>negatywnie</a:t>
            </a:r>
            <a:r>
              <a:rPr dirty="0"/>
              <a:t> </a:t>
            </a:r>
            <a:r>
              <a:rPr dirty="0" err="1"/>
              <a:t>wpływać</a:t>
            </a:r>
            <a:r>
              <a:rPr dirty="0"/>
              <a:t> </a:t>
            </a:r>
            <a:r>
              <a:rPr dirty="0" err="1"/>
              <a:t>na</a:t>
            </a:r>
            <a:r>
              <a:rPr dirty="0"/>
              <a:t> </a:t>
            </a:r>
            <a:r>
              <a:rPr dirty="0" err="1"/>
              <a:t>wydajność</a:t>
            </a:r>
            <a:r>
              <a:rPr dirty="0"/>
              <a:t>, </a:t>
            </a:r>
            <a:r>
              <a:rPr dirty="0" err="1"/>
              <a:t>zdrowie</a:t>
            </a:r>
            <a:r>
              <a:rPr dirty="0"/>
              <a:t> </a:t>
            </a:r>
            <a:r>
              <a:rPr dirty="0" err="1"/>
              <a:t>psychiczne</a:t>
            </a:r>
            <a:r>
              <a:rPr dirty="0"/>
              <a:t> </a:t>
            </a:r>
            <a:r>
              <a:rPr dirty="0" err="1"/>
              <a:t>i</a:t>
            </a:r>
            <a:r>
              <a:rPr dirty="0"/>
              <a:t> </a:t>
            </a:r>
            <a:r>
              <a:rPr dirty="0" err="1"/>
              <a:t>dobrostan</a:t>
            </a:r>
            <a:r>
              <a:rPr dirty="0"/>
              <a:t>. </a:t>
            </a:r>
            <a:endParaRPr lang="pl-PL" dirty="0"/>
          </a:p>
          <a:p>
            <a:r>
              <a:rPr dirty="0" err="1"/>
              <a:t>Zrozumienie</a:t>
            </a:r>
            <a:r>
              <a:rPr dirty="0"/>
              <a:t> </a:t>
            </a:r>
            <a:r>
              <a:rPr dirty="0" err="1"/>
              <a:t>jej</a:t>
            </a:r>
            <a:r>
              <a:rPr dirty="0"/>
              <a:t> </a:t>
            </a:r>
            <a:r>
              <a:rPr dirty="0" err="1"/>
              <a:t>mechanizmów</a:t>
            </a:r>
            <a:r>
              <a:rPr dirty="0"/>
              <a:t> </a:t>
            </a:r>
            <a:r>
              <a:rPr dirty="0" err="1"/>
              <a:t>może</a:t>
            </a:r>
            <a:r>
              <a:rPr dirty="0"/>
              <a:t> </a:t>
            </a:r>
            <a:r>
              <a:rPr dirty="0" err="1"/>
              <a:t>pomóc</a:t>
            </a:r>
            <a:r>
              <a:rPr dirty="0"/>
              <a:t> w </a:t>
            </a:r>
            <a:r>
              <a:rPr dirty="0" err="1"/>
              <a:t>skutecznym</a:t>
            </a:r>
            <a:r>
              <a:rPr dirty="0"/>
              <a:t> </a:t>
            </a:r>
            <a:r>
              <a:rPr dirty="0" err="1"/>
              <a:t>zarządzaniu</a:t>
            </a:r>
            <a:r>
              <a:rPr dirty="0"/>
              <a:t> </a:t>
            </a:r>
            <a:r>
              <a:rPr dirty="0" err="1"/>
              <a:t>czasem</a:t>
            </a:r>
            <a:r>
              <a:rPr dirty="0"/>
              <a:t>, </a:t>
            </a:r>
            <a:r>
              <a:rPr dirty="0" err="1"/>
              <a:t>poprawie</a:t>
            </a:r>
            <a:r>
              <a:rPr dirty="0"/>
              <a:t> </a:t>
            </a:r>
            <a:r>
              <a:rPr dirty="0" err="1"/>
              <a:t>samodyscypliny</a:t>
            </a:r>
            <a:r>
              <a:rPr dirty="0"/>
              <a:t> </a:t>
            </a:r>
            <a:r>
              <a:rPr dirty="0" err="1"/>
              <a:t>i</a:t>
            </a:r>
            <a:r>
              <a:rPr dirty="0"/>
              <a:t> </a:t>
            </a:r>
            <a:r>
              <a:rPr dirty="0" err="1"/>
              <a:t>osiągnięciu</a:t>
            </a:r>
            <a:r>
              <a:rPr dirty="0"/>
              <a:t> </a:t>
            </a:r>
            <a:r>
              <a:rPr dirty="0" err="1"/>
              <a:t>lepszej</a:t>
            </a:r>
            <a:r>
              <a:rPr dirty="0"/>
              <a:t> </a:t>
            </a:r>
            <a:r>
              <a:rPr dirty="0" err="1"/>
              <a:t>równowagi</a:t>
            </a:r>
            <a:r>
              <a:rPr dirty="0"/>
              <a:t> </a:t>
            </a:r>
            <a:r>
              <a:rPr dirty="0" err="1"/>
              <a:t>między</a:t>
            </a:r>
            <a:r>
              <a:rPr dirty="0"/>
              <a:t> </a:t>
            </a:r>
            <a:r>
              <a:rPr dirty="0" err="1"/>
              <a:t>życiem</a:t>
            </a:r>
            <a:r>
              <a:rPr dirty="0"/>
              <a:t> </a:t>
            </a:r>
            <a:r>
              <a:rPr dirty="0" err="1"/>
              <a:t>zawodowym</a:t>
            </a:r>
            <a:r>
              <a:rPr dirty="0"/>
              <a:t> a </a:t>
            </a:r>
            <a:r>
              <a:rPr dirty="0" err="1"/>
              <a:t>prywatnym</a:t>
            </a:r>
            <a:r>
              <a:rPr dirty="0"/>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Wyjaśnienie pozycji z odwróconą skalą</a:t>
            </a:r>
          </a:p>
        </p:txBody>
      </p:sp>
      <p:sp>
        <p:nvSpPr>
          <p:cNvPr id="3" name="Content Placeholder 2"/>
          <p:cNvSpPr>
            <a:spLocks noGrp="1"/>
          </p:cNvSpPr>
          <p:nvPr>
            <p:ph idx="1"/>
          </p:nvPr>
        </p:nvSpPr>
        <p:spPr/>
        <p:txBody>
          <a:bodyPr/>
          <a:lstStyle/>
          <a:p>
            <a:r>
              <a:rPr dirty="0"/>
              <a:t>W </a:t>
            </a:r>
            <a:r>
              <a:rPr dirty="0" err="1"/>
              <a:t>Skali</a:t>
            </a:r>
            <a:r>
              <a:rPr dirty="0"/>
              <a:t> </a:t>
            </a:r>
            <a:r>
              <a:rPr dirty="0" err="1"/>
              <a:t>Prokrastynacji</a:t>
            </a:r>
            <a:r>
              <a:rPr dirty="0"/>
              <a:t> </a:t>
            </a:r>
            <a:r>
              <a:rPr dirty="0" err="1"/>
              <a:t>niektóre</a:t>
            </a:r>
            <a:r>
              <a:rPr dirty="0"/>
              <a:t> </a:t>
            </a:r>
            <a:r>
              <a:rPr dirty="0" err="1"/>
              <a:t>pozycje</a:t>
            </a:r>
            <a:r>
              <a:rPr dirty="0"/>
              <a:t> </a:t>
            </a:r>
            <a:r>
              <a:rPr dirty="0" err="1"/>
              <a:t>są</a:t>
            </a:r>
            <a:r>
              <a:rPr dirty="0"/>
              <a:t> </a:t>
            </a:r>
            <a:r>
              <a:rPr dirty="0" err="1"/>
              <a:t>oceniane</a:t>
            </a:r>
            <a:r>
              <a:rPr dirty="0"/>
              <a:t> </a:t>
            </a:r>
            <a:r>
              <a:rPr dirty="0" err="1"/>
              <a:t>odwrotnie</a:t>
            </a:r>
            <a:r>
              <a:rPr dirty="0"/>
              <a:t> (</a:t>
            </a:r>
            <a:r>
              <a:rPr dirty="0" err="1"/>
              <a:t>tzw</a:t>
            </a:r>
            <a:r>
              <a:rPr dirty="0"/>
              <a:t>. reverse-keyed items), co </a:t>
            </a:r>
            <a:r>
              <a:rPr dirty="0" err="1"/>
              <a:t>oznacza</a:t>
            </a:r>
            <a:r>
              <a:rPr dirty="0"/>
              <a:t>, </a:t>
            </a:r>
            <a:r>
              <a:rPr dirty="0" err="1"/>
              <a:t>że</a:t>
            </a:r>
            <a:r>
              <a:rPr dirty="0"/>
              <a:t> </a:t>
            </a:r>
            <a:r>
              <a:rPr dirty="0" err="1"/>
              <a:t>wyższa</a:t>
            </a:r>
            <a:r>
              <a:rPr dirty="0"/>
              <a:t> </a:t>
            </a:r>
            <a:r>
              <a:rPr dirty="0" err="1"/>
              <a:t>wartość</a:t>
            </a:r>
            <a:r>
              <a:rPr dirty="0"/>
              <a:t> </a:t>
            </a:r>
            <a:r>
              <a:rPr dirty="0" err="1"/>
              <a:t>wskazuje</a:t>
            </a:r>
            <a:r>
              <a:rPr dirty="0"/>
              <a:t> </a:t>
            </a:r>
            <a:r>
              <a:rPr dirty="0" err="1"/>
              <a:t>na</a:t>
            </a:r>
            <a:r>
              <a:rPr dirty="0"/>
              <a:t> </a:t>
            </a:r>
            <a:r>
              <a:rPr dirty="0" err="1"/>
              <a:t>mniejszą</a:t>
            </a:r>
            <a:r>
              <a:rPr dirty="0"/>
              <a:t> </a:t>
            </a:r>
            <a:r>
              <a:rPr dirty="0" err="1"/>
              <a:t>prokrastynację</a:t>
            </a:r>
            <a:r>
              <a:rPr dirty="0"/>
              <a:t>. </a:t>
            </a:r>
            <a:endParaRPr lang="pl-PL" dirty="0"/>
          </a:p>
          <a:p>
            <a:r>
              <a:rPr dirty="0" err="1"/>
              <a:t>Dla</a:t>
            </a:r>
            <a:r>
              <a:rPr dirty="0"/>
              <a:t> </a:t>
            </a:r>
            <a:r>
              <a:rPr dirty="0" err="1"/>
              <a:t>przykładu</a:t>
            </a:r>
            <a:r>
              <a:rPr dirty="0"/>
              <a:t>, </a:t>
            </a:r>
            <a:r>
              <a:rPr dirty="0" err="1"/>
              <a:t>jeśli</a:t>
            </a:r>
            <a:r>
              <a:rPr dirty="0"/>
              <a:t> </a:t>
            </a:r>
            <a:r>
              <a:rPr dirty="0" err="1"/>
              <a:t>pytanie</a:t>
            </a:r>
            <a:r>
              <a:rPr dirty="0"/>
              <a:t> </a:t>
            </a:r>
            <a:r>
              <a:rPr dirty="0" err="1"/>
              <a:t>odnosi</a:t>
            </a:r>
            <a:r>
              <a:rPr dirty="0"/>
              <a:t> </a:t>
            </a:r>
            <a:r>
              <a:rPr dirty="0" err="1"/>
              <a:t>się</a:t>
            </a:r>
            <a:r>
              <a:rPr dirty="0"/>
              <a:t> do </a:t>
            </a:r>
            <a:r>
              <a:rPr dirty="0" err="1"/>
              <a:t>szybkiego</a:t>
            </a:r>
            <a:r>
              <a:rPr dirty="0"/>
              <a:t> </a:t>
            </a:r>
            <a:r>
              <a:rPr dirty="0" err="1"/>
              <a:t>wykonania</a:t>
            </a:r>
            <a:r>
              <a:rPr dirty="0"/>
              <a:t> </a:t>
            </a:r>
            <a:r>
              <a:rPr dirty="0" err="1"/>
              <a:t>zadania</a:t>
            </a:r>
            <a:r>
              <a:rPr dirty="0"/>
              <a:t>, </a:t>
            </a:r>
            <a:r>
              <a:rPr dirty="0" err="1"/>
              <a:t>wyższa</a:t>
            </a:r>
            <a:r>
              <a:rPr dirty="0"/>
              <a:t> </a:t>
            </a:r>
            <a:r>
              <a:rPr dirty="0" err="1"/>
              <a:t>odpowiedź</a:t>
            </a:r>
            <a:r>
              <a:rPr dirty="0"/>
              <a:t> </a:t>
            </a:r>
            <a:r>
              <a:rPr dirty="0" err="1"/>
              <a:t>oznacza</a:t>
            </a:r>
            <a:r>
              <a:rPr dirty="0"/>
              <a:t> </a:t>
            </a:r>
            <a:r>
              <a:rPr dirty="0" err="1"/>
              <a:t>mniejszą</a:t>
            </a:r>
            <a:r>
              <a:rPr dirty="0"/>
              <a:t> </a:t>
            </a:r>
            <a:r>
              <a:rPr dirty="0" err="1"/>
              <a:t>tendencję</a:t>
            </a:r>
            <a:r>
              <a:rPr dirty="0"/>
              <a:t> do </a:t>
            </a:r>
            <a:r>
              <a:rPr dirty="0" err="1"/>
              <a:t>odkładania</a:t>
            </a:r>
            <a:r>
              <a:rPr dirty="0"/>
              <a:t> </a:t>
            </a:r>
            <a:r>
              <a:rPr dirty="0" err="1"/>
              <a:t>zadań</a:t>
            </a:r>
            <a:r>
              <a:rPr dirty="0"/>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pl-PL" sz="4000"/>
              <a:t>Jak radzić sobie z prokrastynacją?</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115568" y="2481943"/>
            <a:ext cx="10168128" cy="3695020"/>
          </a:xfrm>
        </p:spPr>
        <p:txBody>
          <a:bodyPr>
            <a:normAutofit/>
          </a:bodyPr>
          <a:lstStyle/>
          <a:p>
            <a:r>
              <a:rPr lang="pl-PL" sz="2200"/>
              <a:t>Praca nad prokrastynacją obejmuje:</a:t>
            </a:r>
          </a:p>
          <a:p>
            <a:r>
              <a:rPr lang="pl-PL" sz="2200"/>
              <a:t>1. Ustalanie jasnych celów i terminów.</a:t>
            </a:r>
          </a:p>
          <a:p>
            <a:r>
              <a:rPr lang="pl-PL" sz="2200"/>
              <a:t>2. Stosowanie technik zarządzania czasem, takich jak metoda Pomodoro.</a:t>
            </a:r>
          </a:p>
          <a:p>
            <a:r>
              <a:rPr lang="pl-PL" sz="2200"/>
              <a:t>3. Regularne monitorowanie postępów w zadaniach.</a:t>
            </a:r>
          </a:p>
          <a:p>
            <a:r>
              <a:rPr lang="pl-PL" sz="2200"/>
              <a:t>4. Nagradzanie siebie za ukończone zadania, aby wzmocnić motywację.</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826084-8966-E0DF-F58F-45531B44C5A0}"/>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a:solidFill>
                  <a:schemeClr val="tx1"/>
                </a:solidFill>
                <a:latin typeface="+mj-lt"/>
                <a:ea typeface="+mj-ea"/>
                <a:cs typeface="+mj-cs"/>
              </a:rPr>
              <a:t>Postrzeganie dobrostanu</a:t>
            </a:r>
          </a:p>
        </p:txBody>
      </p:sp>
      <p:sp>
        <p:nvSpPr>
          <p:cNvPr id="3" name="Text Placeholder 2">
            <a:extLst>
              <a:ext uri="{FF2B5EF4-FFF2-40B4-BE49-F238E27FC236}">
                <a16:creationId xmlns:a16="http://schemas.microsoft.com/office/drawing/2014/main" id="{49BDCF72-BF8E-9804-ED1D-34D90C9E0078}"/>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
        <p:nvSpPr>
          <p:cNvPr id="11" name="Rectangle 10">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62A4397-75AF-7A5F-4EF2-05C72F43BDC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DF5758F-4C72-4BF8-97FC-46819E1C8CEB}" type="slidenum">
              <a:rPr lang="en-US">
                <a:solidFill>
                  <a:schemeClr val="tx1">
                    <a:lumMod val="50000"/>
                    <a:lumOff val="50000"/>
                  </a:schemeClr>
                </a:solidFill>
              </a:rPr>
              <a:pPr>
                <a:spcAft>
                  <a:spcPts val="600"/>
                </a:spcAft>
              </a:pPr>
              <a:t>34</a:t>
            </a:fld>
            <a:endParaRPr lang="en-US">
              <a:solidFill>
                <a:schemeClr val="tx1">
                  <a:lumMod val="50000"/>
                  <a:lumOff val="50000"/>
                </a:schemeClr>
              </a:solidFill>
            </a:endParaRPr>
          </a:p>
        </p:txBody>
      </p:sp>
    </p:spTree>
    <p:extLst>
      <p:ext uri="{BB962C8B-B14F-4D97-AF65-F5344CB8AC3E}">
        <p14:creationId xmlns:p14="http://schemas.microsoft.com/office/powerpoint/2010/main" val="2550024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426720"/>
            <a:ext cx="10506456" cy="1919141"/>
          </a:xfrm>
        </p:spPr>
        <p:txBody>
          <a:bodyPr anchor="b">
            <a:normAutofit/>
          </a:bodyPr>
          <a:lstStyle/>
          <a:p>
            <a:r>
              <a:rPr lang="pl-PL" sz="6000"/>
              <a:t>Zmiany w emocjach i postrzeganiu dobrostanu</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41248" y="3337269"/>
            <a:ext cx="10509504" cy="2905686"/>
          </a:xfrm>
        </p:spPr>
        <p:txBody>
          <a:bodyPr>
            <a:normAutofit/>
          </a:bodyPr>
          <a:lstStyle/>
          <a:p>
            <a:r>
              <a:rPr lang="pl-PL" sz="2200"/>
              <a:t>Zmiany w emocjach i postrzeganiu dobrostanu mogą być wykorzystywane jako sprzężenie zwrotne w wysiłkach mających na celu motywowanie innych w produktywny sposób. </a:t>
            </a:r>
          </a:p>
          <a:p>
            <a:r>
              <a:rPr lang="pl-PL" sz="2200"/>
              <a:t>Kilka subiektywnych doświadczeń dobrostanu można osiągnąć poprzez praktykowanie wdzięczności, wizualizowanie nadziei lub wykorzystywanie swoich mocnych stron.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Przykłady interwencji pozytywnych</a:t>
            </a:r>
          </a:p>
        </p:txBody>
      </p:sp>
      <p:sp>
        <p:nvSpPr>
          <p:cNvPr id="3" name="Content Placeholder 2"/>
          <p:cNvSpPr>
            <a:spLocks noGrp="1"/>
          </p:cNvSpPr>
          <p:nvPr>
            <p:ph idx="1"/>
          </p:nvPr>
        </p:nvSpPr>
        <p:spPr/>
        <p:txBody>
          <a:bodyPr/>
          <a:lstStyle/>
          <a:p>
            <a:r>
              <a:rPr dirty="0"/>
              <a:t>Robert Biswas-Diener </a:t>
            </a:r>
            <a:r>
              <a:rPr dirty="0" err="1"/>
              <a:t>wykorzystuje</a:t>
            </a:r>
            <a:r>
              <a:rPr dirty="0"/>
              <a:t> </a:t>
            </a:r>
            <a:r>
              <a:rPr dirty="0" err="1"/>
              <a:t>narzędzia</a:t>
            </a:r>
            <a:r>
              <a:rPr dirty="0"/>
              <a:t> do </a:t>
            </a:r>
            <a:r>
              <a:rPr dirty="0" err="1"/>
              <a:t>zwiększania</a:t>
            </a:r>
            <a:r>
              <a:rPr dirty="0"/>
              <a:t> </a:t>
            </a:r>
            <a:r>
              <a:rPr dirty="0" err="1"/>
              <a:t>pozytywnych</a:t>
            </a:r>
            <a:r>
              <a:rPr dirty="0"/>
              <a:t> </a:t>
            </a:r>
            <a:r>
              <a:rPr dirty="0" err="1"/>
              <a:t>emocji</a:t>
            </a:r>
            <a:r>
              <a:rPr dirty="0"/>
              <a:t> </a:t>
            </a:r>
            <a:r>
              <a:rPr dirty="0" err="1"/>
              <a:t>i</a:t>
            </a:r>
            <a:r>
              <a:rPr dirty="0"/>
              <a:t> </a:t>
            </a:r>
            <a:r>
              <a:rPr dirty="0" err="1"/>
              <a:t>myśli</a:t>
            </a:r>
            <a:r>
              <a:rPr dirty="0"/>
              <a:t>. </a:t>
            </a:r>
            <a:endParaRPr lang="pl-PL" dirty="0"/>
          </a:p>
          <a:p>
            <a:r>
              <a:rPr dirty="0" err="1"/>
              <a:t>Są</a:t>
            </a:r>
            <a:r>
              <a:rPr dirty="0"/>
              <a:t> one </a:t>
            </a:r>
            <a:r>
              <a:rPr dirty="0" err="1"/>
              <a:t>przykładami</a:t>
            </a:r>
            <a:r>
              <a:rPr dirty="0"/>
              <a:t> </a:t>
            </a:r>
            <a:r>
              <a:rPr dirty="0" err="1"/>
              <a:t>interwencji</a:t>
            </a:r>
            <a:r>
              <a:rPr dirty="0"/>
              <a:t>, </a:t>
            </a:r>
            <a:r>
              <a:rPr dirty="0" err="1"/>
              <a:t>które</a:t>
            </a:r>
            <a:r>
              <a:rPr dirty="0"/>
              <a:t> </a:t>
            </a:r>
            <a:r>
              <a:rPr dirty="0" err="1"/>
              <a:t>zmieniają</a:t>
            </a:r>
            <a:r>
              <a:rPr dirty="0"/>
              <a:t> </a:t>
            </a:r>
            <a:r>
              <a:rPr dirty="0" err="1"/>
              <a:t>stany</a:t>
            </a:r>
            <a:r>
              <a:rPr dirty="0"/>
              <a:t> </a:t>
            </a:r>
            <a:r>
              <a:rPr dirty="0" err="1"/>
              <a:t>emocjonalne</a:t>
            </a:r>
            <a:r>
              <a:rPr dirty="0"/>
              <a:t> w </a:t>
            </a:r>
            <a:r>
              <a:rPr dirty="0" err="1"/>
              <a:t>stronę</a:t>
            </a:r>
            <a:r>
              <a:rPr dirty="0"/>
              <a:t> </a:t>
            </a:r>
            <a:r>
              <a:rPr dirty="0" err="1"/>
              <a:t>bardziej</a:t>
            </a:r>
            <a:r>
              <a:rPr dirty="0"/>
              <a:t> </a:t>
            </a:r>
            <a:r>
              <a:rPr dirty="0" err="1"/>
              <a:t>pozytywną</a:t>
            </a:r>
            <a:r>
              <a:rPr dirty="0"/>
              <a:t>, </a:t>
            </a:r>
            <a:r>
              <a:rPr dirty="0" err="1"/>
              <a:t>lub</a:t>
            </a:r>
            <a:r>
              <a:rPr dirty="0"/>
              <a:t> </a:t>
            </a:r>
            <a:r>
              <a:rPr dirty="0" err="1"/>
              <a:t>zmieniają</a:t>
            </a:r>
            <a:r>
              <a:rPr dirty="0"/>
              <a:t> </a:t>
            </a:r>
            <a:r>
              <a:rPr dirty="0" err="1"/>
              <a:t>sposób</a:t>
            </a:r>
            <a:r>
              <a:rPr dirty="0"/>
              <a:t> </a:t>
            </a:r>
            <a:r>
              <a:rPr dirty="0" err="1"/>
              <a:t>myślenia</a:t>
            </a:r>
            <a:r>
              <a:rPr dirty="0"/>
              <a:t> </a:t>
            </a:r>
            <a:r>
              <a:rPr dirty="0" err="1"/>
              <a:t>na</a:t>
            </a:r>
            <a:r>
              <a:rPr dirty="0"/>
              <a:t> </a:t>
            </a:r>
            <a:r>
              <a:rPr dirty="0" err="1"/>
              <a:t>bardziej</a:t>
            </a:r>
            <a:r>
              <a:rPr dirty="0"/>
              <a:t> </a:t>
            </a:r>
            <a:r>
              <a:rPr dirty="0" err="1"/>
              <a:t>optymistyczny</a:t>
            </a:r>
            <a:r>
              <a:rPr dirty="0"/>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426720"/>
            <a:ext cx="10506456" cy="1919141"/>
          </a:xfrm>
        </p:spPr>
        <p:txBody>
          <a:bodyPr anchor="b">
            <a:normAutofit/>
          </a:bodyPr>
          <a:lstStyle/>
          <a:p>
            <a:r>
              <a:rPr lang="pl-PL" sz="6000"/>
              <a:t>Szczęście jest płynne</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41248" y="3337269"/>
            <a:ext cx="10509504" cy="2905686"/>
          </a:xfrm>
        </p:spPr>
        <p:txBody>
          <a:bodyPr>
            <a:normAutofit/>
          </a:bodyPr>
          <a:lstStyle/>
          <a:p>
            <a:r>
              <a:rPr lang="pl-PL" sz="2200"/>
              <a:t>Szczęście jest płynne w podobny sposób, jak instrumenty pieniężne, takie jak akcje. </a:t>
            </a:r>
          </a:p>
          <a:p>
            <a:r>
              <a:rPr lang="pl-PL" sz="2200"/>
              <a:t>Ludzie posiadają systemy emocjonalne, które umożliwiają szczęście – to rodzaj emocjonalnej waluty, którą możemy wykorzystać w życiu na rzeczy, które naprawdę cenimy: zdrowie, relacje i sukces w pracy.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Pytania do refleksji (Część 1)</a:t>
            </a:r>
          </a:p>
        </p:txBody>
      </p:sp>
      <p:sp>
        <p:nvSpPr>
          <p:cNvPr id="3" name="Content Placeholder 2"/>
          <p:cNvSpPr>
            <a:spLocks noGrp="1"/>
          </p:cNvSpPr>
          <p:nvPr>
            <p:ph idx="1"/>
          </p:nvPr>
        </p:nvSpPr>
        <p:spPr/>
        <p:txBody>
          <a:bodyPr/>
          <a:lstStyle/>
          <a:p>
            <a:r>
              <a:t>Zastanów się nad następującymi pytaniami:</a:t>
            </a:r>
          </a:p>
          <a:p>
            <a:r>
              <a:t>1. Kto dzisiaj Cię docenił?</a:t>
            </a:r>
          </a:p>
          <a:p>
            <a:r>
              <a:t>2. Jak się czułeś, gdy zostałeś doceniony? Spróbuj zwizualizować ten moment.</a:t>
            </a:r>
          </a:p>
          <a:p>
            <a:r>
              <a:t>3. Za co jeszcze chciałbyś być doceniony?</a:t>
            </a:r>
          </a:p>
          <a:p>
            <a:r>
              <a:t>4. Kto miał swój udział w dzisiejszych największych sukcesach?</a:t>
            </a:r>
          </a:p>
          <a:p>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Pytania do refleksji (Część 2)</a:t>
            </a:r>
          </a:p>
        </p:txBody>
      </p:sp>
      <p:sp>
        <p:nvSpPr>
          <p:cNvPr id="3" name="Content Placeholder 2"/>
          <p:cNvSpPr>
            <a:spLocks noGrp="1"/>
          </p:cNvSpPr>
          <p:nvPr>
            <p:ph idx="1"/>
          </p:nvPr>
        </p:nvSpPr>
        <p:spPr/>
        <p:txBody>
          <a:bodyPr/>
          <a:lstStyle/>
          <a:p>
            <a:r>
              <a:t>5. Kto sprostał wyzwaniu?</a:t>
            </a:r>
          </a:p>
          <a:p>
            <a:r>
              <a:t>6. Kto wykazał się inicjatywą?</a:t>
            </a:r>
          </a:p>
          <a:p>
            <a:r>
              <a:t>7. Kto zaoferował wsparcie?</a:t>
            </a:r>
          </a:p>
          <a:p>
            <a:r>
              <a:t>8. Jak te osoby zostały docenione?</a:t>
            </a:r>
          </a:p>
          <a:p>
            <a:r>
              <a:t>9. Jakie emocje wywołuje w Tobie myślenie o tych rzeczach?</a:t>
            </a:r>
          </a:p>
          <a:p>
            <a:r>
              <a:t>10. Co chciałbyś zrobić w związku z tymi emocjami?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D2FFA2-93DB-B8F8-1320-3321471E82CB}"/>
              </a:ext>
            </a:extLst>
          </p:cNvPr>
          <p:cNvSpPr>
            <a:spLocks noGrp="1"/>
          </p:cNvSpPr>
          <p:nvPr>
            <p:ph type="title"/>
          </p:nvPr>
        </p:nvSpPr>
        <p:spPr>
          <a:xfrm>
            <a:off x="761800" y="762001"/>
            <a:ext cx="5334197" cy="1708242"/>
          </a:xfrm>
        </p:spPr>
        <p:txBody>
          <a:bodyPr anchor="ctr">
            <a:normAutofit/>
          </a:bodyPr>
          <a:lstStyle/>
          <a:p>
            <a:r>
              <a:rPr lang="pl-PL" sz="4000"/>
              <a:t>Ludzie potrzebują mieć wybór</a:t>
            </a:r>
          </a:p>
        </p:txBody>
      </p:sp>
      <p:sp>
        <p:nvSpPr>
          <p:cNvPr id="3" name="Content Placeholder 2">
            <a:extLst>
              <a:ext uri="{FF2B5EF4-FFF2-40B4-BE49-F238E27FC236}">
                <a16:creationId xmlns:a16="http://schemas.microsoft.com/office/drawing/2014/main" id="{AD2DB5B4-0A78-CE82-6A75-AEE5D4891B3F}"/>
              </a:ext>
            </a:extLst>
          </p:cNvPr>
          <p:cNvSpPr>
            <a:spLocks noGrp="1"/>
          </p:cNvSpPr>
          <p:nvPr>
            <p:ph idx="1"/>
          </p:nvPr>
        </p:nvSpPr>
        <p:spPr>
          <a:xfrm>
            <a:off x="761800" y="2470244"/>
            <a:ext cx="5334197" cy="3769835"/>
          </a:xfrm>
        </p:spPr>
        <p:txBody>
          <a:bodyPr anchor="ctr">
            <a:normAutofit/>
          </a:bodyPr>
          <a:lstStyle/>
          <a:p>
            <a:r>
              <a:rPr lang="pl-PL" sz="1700"/>
              <a:t>To, co uzależnia w kole fortuny to wybór</a:t>
            </a:r>
          </a:p>
          <a:p>
            <a:r>
              <a:rPr lang="pl-PL" sz="1700"/>
              <a:t>Po każdym pytaniu uczestnik ma wybór czy kontynuować grę czy się wycofać z posiadaną kwotą – dlatego ta gra tak wciąga</a:t>
            </a:r>
          </a:p>
          <a:p>
            <a:r>
              <a:rPr lang="pl-PL" sz="1700"/>
              <a:t>Wybór jakiego muszą dokonać wciąga uczestników, to ich wkład w grę</a:t>
            </a:r>
          </a:p>
          <a:p>
            <a:r>
              <a:rPr lang="pl-PL" sz="1700"/>
              <a:t>A telewidzowie zastanawiają się co oni by zrobili w takiej sytuacji</a:t>
            </a:r>
          </a:p>
          <a:p>
            <a:r>
              <a:rPr lang="pl-PL" sz="1700"/>
              <a:t>Oprócz tego są 3 koła ratunkowe: 50/50, telefon do znajomego, głosowanie widowni – to kolejne wybory</a:t>
            </a:r>
          </a:p>
          <a:p>
            <a:r>
              <a:rPr lang="pl-PL" sz="1700"/>
              <a:t>Niby proste ale wcale nie tak łatwo dokonać tych wyborów</a:t>
            </a:r>
          </a:p>
          <a:p>
            <a:endParaRPr lang="pl-PL" sz="1700"/>
          </a:p>
          <a:p>
            <a:endParaRPr lang="pl-PL" sz="1700"/>
          </a:p>
        </p:txBody>
      </p:sp>
      <p:pic>
        <p:nvPicPr>
          <p:cNvPr id="6" name="Picture 5" descr="Osoba grająca Boardgame">
            <a:extLst>
              <a:ext uri="{FF2B5EF4-FFF2-40B4-BE49-F238E27FC236}">
                <a16:creationId xmlns:a16="http://schemas.microsoft.com/office/drawing/2014/main" id="{A3D83902-6D21-17A6-6006-7377DA52B3C7}"/>
              </a:ext>
            </a:extLst>
          </p:cNvPr>
          <p:cNvPicPr>
            <a:picLocks noChangeAspect="1"/>
          </p:cNvPicPr>
          <p:nvPr/>
        </p:nvPicPr>
        <p:blipFill>
          <a:blip r:embed="rId2"/>
          <a:srcRect l="29792" r="18566"/>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4" name="Slide Number Placeholder 3">
            <a:extLst>
              <a:ext uri="{FF2B5EF4-FFF2-40B4-BE49-F238E27FC236}">
                <a16:creationId xmlns:a16="http://schemas.microsoft.com/office/drawing/2014/main" id="{F0BFA7F8-4665-B515-3AF4-C4A2F76B076B}"/>
              </a:ext>
            </a:extLst>
          </p:cNvPr>
          <p:cNvSpPr>
            <a:spLocks noGrp="1"/>
          </p:cNvSpPr>
          <p:nvPr>
            <p:ph type="sldNum" sz="quarter" idx="12"/>
          </p:nvPr>
        </p:nvSpPr>
        <p:spPr>
          <a:xfrm>
            <a:off x="10167869" y="6356350"/>
            <a:ext cx="1768425" cy="365125"/>
          </a:xfrm>
        </p:spPr>
        <p:txBody>
          <a:bodyPr>
            <a:normAutofit/>
          </a:bodyPr>
          <a:lstStyle/>
          <a:p>
            <a:pPr>
              <a:spcAft>
                <a:spcPts val="600"/>
              </a:spcAft>
            </a:pPr>
            <a:fld id="{2DF5758F-4C72-4BF8-97FC-46819E1C8CEB}" type="slidenum">
              <a:rPr lang="pl-PL">
                <a:solidFill>
                  <a:srgbClr val="FFFFFF"/>
                </a:solidFill>
              </a:rPr>
              <a:pPr>
                <a:spcAft>
                  <a:spcPts val="600"/>
                </a:spcAft>
              </a:pPr>
              <a:t>4</a:t>
            </a:fld>
            <a:endParaRPr lang="pl-PL">
              <a:solidFill>
                <a:srgbClr val="FFFFFF"/>
              </a:solidFill>
            </a:endParaRPr>
          </a:p>
        </p:txBody>
      </p:sp>
    </p:spTree>
    <p:extLst>
      <p:ext uri="{BB962C8B-B14F-4D97-AF65-F5344CB8AC3E}">
        <p14:creationId xmlns:p14="http://schemas.microsoft.com/office/powerpoint/2010/main" val="887694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426720"/>
            <a:ext cx="10506456" cy="1919141"/>
          </a:xfrm>
        </p:spPr>
        <p:txBody>
          <a:bodyPr anchor="b">
            <a:normAutofit/>
          </a:bodyPr>
          <a:lstStyle/>
          <a:p>
            <a:r>
              <a:rPr lang="pl-PL" sz="6000"/>
              <a:t>Pozytywne efekty wdzięczności</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41248" y="3337269"/>
            <a:ext cx="10509504" cy="2905686"/>
          </a:xfrm>
        </p:spPr>
        <p:txBody>
          <a:bodyPr>
            <a:normAutofit/>
          </a:bodyPr>
          <a:lstStyle/>
          <a:p>
            <a:r>
              <a:rPr lang="pl-PL" sz="2200"/>
              <a:t>Wdzięczność ma wiele pozytywnych efektów, zarówno emocjonalnych, jak i społecznych. </a:t>
            </a:r>
          </a:p>
          <a:p>
            <a:r>
              <a:rPr lang="pl-PL" sz="2200"/>
              <a:t>Osoby, które regularnie praktykują wdzięczność, doświadczają większej satysfakcji z życia, lepszych relacji interpersonalnych oraz mniejszego poziomu stresu.</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Wizualizacja dla rozwijania nadziei</a:t>
            </a:r>
          </a:p>
        </p:txBody>
      </p:sp>
      <p:sp>
        <p:nvSpPr>
          <p:cNvPr id="3" name="Content Placeholder 2"/>
          <p:cNvSpPr>
            <a:spLocks noGrp="1"/>
          </p:cNvSpPr>
          <p:nvPr>
            <p:ph idx="1"/>
          </p:nvPr>
        </p:nvSpPr>
        <p:spPr/>
        <p:txBody>
          <a:bodyPr/>
          <a:lstStyle/>
          <a:p>
            <a:r>
              <a:rPr dirty="0" err="1"/>
              <a:t>Wizualizacja</a:t>
            </a:r>
            <a:r>
              <a:rPr dirty="0"/>
              <a:t> jest </a:t>
            </a:r>
            <a:r>
              <a:rPr dirty="0" err="1"/>
              <a:t>skuteczną</a:t>
            </a:r>
            <a:r>
              <a:rPr dirty="0"/>
              <a:t> </a:t>
            </a:r>
            <a:r>
              <a:rPr dirty="0" err="1"/>
              <a:t>techniką</a:t>
            </a:r>
            <a:r>
              <a:rPr dirty="0"/>
              <a:t>, </a:t>
            </a:r>
            <a:r>
              <a:rPr dirty="0" err="1"/>
              <a:t>która</a:t>
            </a:r>
            <a:r>
              <a:rPr dirty="0"/>
              <a:t> </a:t>
            </a:r>
            <a:r>
              <a:rPr dirty="0" err="1"/>
              <a:t>pomaga</a:t>
            </a:r>
            <a:r>
              <a:rPr dirty="0"/>
              <a:t> w </a:t>
            </a:r>
            <a:r>
              <a:rPr dirty="0" err="1"/>
              <a:t>rozwijaniu</a:t>
            </a:r>
            <a:r>
              <a:rPr dirty="0"/>
              <a:t> </a:t>
            </a:r>
            <a:r>
              <a:rPr dirty="0" err="1"/>
              <a:t>nadziei</a:t>
            </a:r>
            <a:r>
              <a:rPr dirty="0"/>
              <a:t>. </a:t>
            </a:r>
            <a:endParaRPr lang="pl-PL" dirty="0"/>
          </a:p>
          <a:p>
            <a:r>
              <a:rPr dirty="0" err="1"/>
              <a:t>Wyobrażenie</a:t>
            </a:r>
            <a:r>
              <a:rPr dirty="0"/>
              <a:t> </a:t>
            </a:r>
            <a:r>
              <a:rPr dirty="0" err="1"/>
              <a:t>sobie</a:t>
            </a:r>
            <a:r>
              <a:rPr dirty="0"/>
              <a:t> </a:t>
            </a:r>
            <a:r>
              <a:rPr dirty="0" err="1"/>
              <a:t>pozytywnego</a:t>
            </a:r>
            <a:r>
              <a:rPr dirty="0"/>
              <a:t> </a:t>
            </a:r>
            <a:r>
              <a:rPr dirty="0" err="1"/>
              <a:t>wyniku</a:t>
            </a:r>
            <a:r>
              <a:rPr dirty="0"/>
              <a:t> </a:t>
            </a:r>
            <a:r>
              <a:rPr dirty="0" err="1"/>
              <a:t>i</a:t>
            </a:r>
            <a:r>
              <a:rPr dirty="0"/>
              <a:t> </a:t>
            </a:r>
            <a:r>
              <a:rPr dirty="0" err="1"/>
              <a:t>pracy</a:t>
            </a:r>
            <a:r>
              <a:rPr dirty="0"/>
              <a:t> </a:t>
            </a:r>
            <a:r>
              <a:rPr dirty="0" err="1"/>
              <a:t>nad</a:t>
            </a:r>
            <a:r>
              <a:rPr dirty="0"/>
              <a:t> </a:t>
            </a:r>
            <a:r>
              <a:rPr dirty="0" err="1"/>
              <a:t>celami</a:t>
            </a:r>
            <a:r>
              <a:rPr dirty="0"/>
              <a:t> </a:t>
            </a:r>
            <a:r>
              <a:rPr dirty="0" err="1"/>
              <a:t>może</a:t>
            </a:r>
            <a:r>
              <a:rPr dirty="0"/>
              <a:t> </a:t>
            </a:r>
            <a:r>
              <a:rPr dirty="0" err="1"/>
              <a:t>wzmacniać</a:t>
            </a:r>
            <a:r>
              <a:rPr dirty="0"/>
              <a:t> </a:t>
            </a:r>
            <a:r>
              <a:rPr dirty="0" err="1"/>
              <a:t>poczucie</a:t>
            </a:r>
            <a:r>
              <a:rPr dirty="0"/>
              <a:t> </a:t>
            </a:r>
            <a:r>
              <a:rPr dirty="0" err="1"/>
              <a:t>nadziei</a:t>
            </a:r>
            <a:r>
              <a:rPr dirty="0"/>
              <a:t> </a:t>
            </a:r>
            <a:r>
              <a:rPr dirty="0" err="1"/>
              <a:t>i</a:t>
            </a:r>
            <a:r>
              <a:rPr dirty="0"/>
              <a:t> </a:t>
            </a:r>
            <a:r>
              <a:rPr dirty="0" err="1"/>
              <a:t>poprawiać</a:t>
            </a:r>
            <a:r>
              <a:rPr dirty="0"/>
              <a:t> </a:t>
            </a:r>
            <a:r>
              <a:rPr dirty="0" err="1"/>
              <a:t>motywację</a:t>
            </a:r>
            <a:r>
              <a:rPr dirty="0"/>
              <a:t> do </a:t>
            </a:r>
            <a:r>
              <a:rPr dirty="0" err="1"/>
              <a:t>działania</a:t>
            </a:r>
            <a:r>
              <a:rPr dirty="0"/>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Wykorzystywanie mocnych stron dla zwiększenia dobrostanu</a:t>
            </a:r>
          </a:p>
        </p:txBody>
      </p:sp>
      <p:sp>
        <p:nvSpPr>
          <p:cNvPr id="3" name="Content Placeholder 2"/>
          <p:cNvSpPr>
            <a:spLocks noGrp="1"/>
          </p:cNvSpPr>
          <p:nvPr>
            <p:ph idx="1"/>
          </p:nvPr>
        </p:nvSpPr>
        <p:spPr/>
        <p:txBody>
          <a:bodyPr/>
          <a:lstStyle/>
          <a:p>
            <a:r>
              <a:rPr dirty="0" err="1"/>
              <a:t>Świadomość</a:t>
            </a:r>
            <a:r>
              <a:rPr dirty="0"/>
              <a:t> </a:t>
            </a:r>
            <a:r>
              <a:rPr dirty="0" err="1"/>
              <a:t>i</a:t>
            </a:r>
            <a:r>
              <a:rPr dirty="0"/>
              <a:t> </a:t>
            </a:r>
            <a:r>
              <a:rPr dirty="0" err="1"/>
              <a:t>wykorzystywanie</a:t>
            </a:r>
            <a:r>
              <a:rPr dirty="0"/>
              <a:t> </a:t>
            </a:r>
            <a:r>
              <a:rPr dirty="0" err="1"/>
              <a:t>swoich</a:t>
            </a:r>
            <a:r>
              <a:rPr dirty="0"/>
              <a:t> </a:t>
            </a:r>
            <a:r>
              <a:rPr dirty="0" err="1"/>
              <a:t>mocnych</a:t>
            </a:r>
            <a:r>
              <a:rPr dirty="0"/>
              <a:t> </a:t>
            </a:r>
            <a:r>
              <a:rPr dirty="0" err="1"/>
              <a:t>stron</a:t>
            </a:r>
            <a:r>
              <a:rPr dirty="0"/>
              <a:t> </a:t>
            </a:r>
            <a:r>
              <a:rPr dirty="0" err="1"/>
              <a:t>może</a:t>
            </a:r>
            <a:r>
              <a:rPr dirty="0"/>
              <a:t> </a:t>
            </a:r>
            <a:r>
              <a:rPr dirty="0" err="1"/>
              <a:t>prowadzić</a:t>
            </a:r>
            <a:r>
              <a:rPr dirty="0"/>
              <a:t> do </a:t>
            </a:r>
            <a:r>
              <a:rPr dirty="0" err="1"/>
              <a:t>wzrostu</a:t>
            </a:r>
            <a:r>
              <a:rPr dirty="0"/>
              <a:t> </a:t>
            </a:r>
            <a:r>
              <a:rPr dirty="0" err="1"/>
              <a:t>poczucia</a:t>
            </a:r>
            <a:r>
              <a:rPr dirty="0"/>
              <a:t> </a:t>
            </a:r>
            <a:r>
              <a:rPr dirty="0" err="1"/>
              <a:t>spełnienia</a:t>
            </a:r>
            <a:r>
              <a:rPr dirty="0"/>
              <a:t> </a:t>
            </a:r>
            <a:r>
              <a:rPr dirty="0" err="1"/>
              <a:t>i</a:t>
            </a:r>
            <a:r>
              <a:rPr dirty="0"/>
              <a:t> </a:t>
            </a:r>
            <a:r>
              <a:rPr dirty="0" err="1"/>
              <a:t>zadowolenia</a:t>
            </a:r>
            <a:r>
              <a:rPr dirty="0"/>
              <a:t>. </a:t>
            </a:r>
            <a:endParaRPr lang="pl-PL" dirty="0"/>
          </a:p>
          <a:p>
            <a:r>
              <a:rPr dirty="0" err="1"/>
              <a:t>Ludzie</a:t>
            </a:r>
            <a:r>
              <a:rPr dirty="0"/>
              <a:t>, </a:t>
            </a:r>
            <a:r>
              <a:rPr dirty="0" err="1"/>
              <a:t>którzy</a:t>
            </a:r>
            <a:r>
              <a:rPr dirty="0"/>
              <a:t> </a:t>
            </a:r>
            <a:r>
              <a:rPr dirty="0" err="1"/>
              <a:t>regularnie</a:t>
            </a:r>
            <a:r>
              <a:rPr dirty="0"/>
              <a:t> </a:t>
            </a:r>
            <a:r>
              <a:rPr dirty="0" err="1"/>
              <a:t>korzystają</a:t>
            </a:r>
            <a:r>
              <a:rPr dirty="0"/>
              <a:t> ze </a:t>
            </a:r>
            <a:r>
              <a:rPr dirty="0" err="1"/>
              <a:t>swoich</a:t>
            </a:r>
            <a:r>
              <a:rPr dirty="0"/>
              <a:t> </a:t>
            </a:r>
            <a:r>
              <a:rPr dirty="0" err="1"/>
              <a:t>talentów</a:t>
            </a:r>
            <a:r>
              <a:rPr dirty="0"/>
              <a:t> </a:t>
            </a:r>
            <a:r>
              <a:rPr dirty="0" err="1"/>
              <a:t>i</a:t>
            </a:r>
            <a:r>
              <a:rPr dirty="0"/>
              <a:t> </a:t>
            </a:r>
            <a:r>
              <a:rPr dirty="0" err="1"/>
              <a:t>mocnych</a:t>
            </a:r>
            <a:r>
              <a:rPr dirty="0"/>
              <a:t> </a:t>
            </a:r>
            <a:r>
              <a:rPr dirty="0" err="1"/>
              <a:t>stron</a:t>
            </a:r>
            <a:r>
              <a:rPr dirty="0"/>
              <a:t>, </a:t>
            </a:r>
            <a:r>
              <a:rPr dirty="0" err="1"/>
              <a:t>częściej</a:t>
            </a:r>
            <a:r>
              <a:rPr dirty="0"/>
              <a:t> </a:t>
            </a:r>
            <a:r>
              <a:rPr dirty="0" err="1"/>
              <a:t>doświadczają</a:t>
            </a:r>
            <a:r>
              <a:rPr dirty="0"/>
              <a:t> </a:t>
            </a:r>
            <a:r>
              <a:rPr dirty="0" err="1"/>
              <a:t>pozytywnych</a:t>
            </a:r>
            <a:r>
              <a:rPr dirty="0"/>
              <a:t> </a:t>
            </a:r>
            <a:r>
              <a:rPr dirty="0" err="1"/>
              <a:t>emocji</a:t>
            </a:r>
            <a:r>
              <a:rPr dirty="0"/>
              <a:t> </a:t>
            </a:r>
            <a:r>
              <a:rPr dirty="0" err="1"/>
              <a:t>oraz</a:t>
            </a:r>
            <a:r>
              <a:rPr dirty="0"/>
              <a:t> </a:t>
            </a:r>
            <a:r>
              <a:rPr dirty="0" err="1"/>
              <a:t>lepszej</a:t>
            </a:r>
            <a:r>
              <a:rPr dirty="0"/>
              <a:t> </a:t>
            </a:r>
            <a:r>
              <a:rPr dirty="0" err="1"/>
              <a:t>jakości</a:t>
            </a:r>
            <a:r>
              <a:rPr dirty="0"/>
              <a:t> </a:t>
            </a:r>
            <a:r>
              <a:rPr dirty="0" err="1"/>
              <a:t>życia</a:t>
            </a:r>
            <a:r>
              <a:rPr dirty="0"/>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Ćwiczenie Refleksji</a:t>
            </a:r>
          </a:p>
        </p:txBody>
      </p:sp>
      <p:sp>
        <p:nvSpPr>
          <p:cNvPr id="3" name="Content Placeholder 2"/>
          <p:cNvSpPr>
            <a:spLocks noGrp="1"/>
          </p:cNvSpPr>
          <p:nvPr>
            <p:ph idx="1"/>
          </p:nvPr>
        </p:nvSpPr>
        <p:spPr/>
        <p:txBody>
          <a:bodyPr/>
          <a:lstStyle/>
          <a:p>
            <a:r>
              <a:rPr dirty="0" err="1"/>
              <a:t>Zastanów</a:t>
            </a:r>
            <a:r>
              <a:rPr dirty="0"/>
              <a:t> </a:t>
            </a:r>
            <a:r>
              <a:rPr dirty="0" err="1"/>
              <a:t>się</a:t>
            </a:r>
            <a:r>
              <a:rPr dirty="0"/>
              <a:t> </a:t>
            </a:r>
            <a:r>
              <a:rPr dirty="0" err="1"/>
              <a:t>nad</a:t>
            </a:r>
            <a:r>
              <a:rPr dirty="0"/>
              <a:t> </a:t>
            </a:r>
            <a:r>
              <a:rPr dirty="0" err="1"/>
              <a:t>jednym</a:t>
            </a:r>
            <a:r>
              <a:rPr dirty="0"/>
              <a:t> </a:t>
            </a:r>
            <a:r>
              <a:rPr dirty="0" err="1"/>
              <a:t>sukcesem</a:t>
            </a:r>
            <a:r>
              <a:rPr dirty="0"/>
              <a:t>, </a:t>
            </a:r>
            <a:r>
              <a:rPr dirty="0" err="1"/>
              <a:t>który</a:t>
            </a:r>
            <a:r>
              <a:rPr dirty="0"/>
              <a:t> </a:t>
            </a:r>
            <a:r>
              <a:rPr dirty="0" err="1"/>
              <a:t>odniosłeś</a:t>
            </a:r>
            <a:r>
              <a:rPr dirty="0"/>
              <a:t> w </a:t>
            </a:r>
            <a:r>
              <a:rPr dirty="0" err="1"/>
              <a:t>ostatnim</a:t>
            </a:r>
            <a:r>
              <a:rPr dirty="0"/>
              <a:t> </a:t>
            </a:r>
            <a:r>
              <a:rPr dirty="0" err="1"/>
              <a:t>tygodniu</a:t>
            </a:r>
            <a:r>
              <a:rPr dirty="0"/>
              <a:t>. </a:t>
            </a:r>
            <a:endParaRPr lang="pl-PL" dirty="0"/>
          </a:p>
          <a:p>
            <a:r>
              <a:rPr dirty="0"/>
              <a:t>Co </a:t>
            </a:r>
            <a:r>
              <a:rPr dirty="0" err="1"/>
              <a:t>pomogło</a:t>
            </a:r>
            <a:r>
              <a:rPr dirty="0"/>
              <a:t> Ci go </a:t>
            </a:r>
            <a:r>
              <a:rPr dirty="0" err="1"/>
              <a:t>osiągnąć</a:t>
            </a:r>
            <a:r>
              <a:rPr dirty="0"/>
              <a:t>? </a:t>
            </a:r>
            <a:endParaRPr lang="pl-PL" dirty="0"/>
          </a:p>
          <a:p>
            <a:r>
              <a:rPr dirty="0" err="1"/>
              <a:t>Jakie</a:t>
            </a:r>
            <a:r>
              <a:rPr dirty="0"/>
              <a:t> </a:t>
            </a:r>
            <a:r>
              <a:rPr dirty="0" err="1"/>
              <a:t>umiejętności</a:t>
            </a:r>
            <a:r>
              <a:rPr dirty="0"/>
              <a:t> </a:t>
            </a:r>
            <a:r>
              <a:rPr dirty="0" err="1"/>
              <a:t>lub</a:t>
            </a:r>
            <a:r>
              <a:rPr dirty="0"/>
              <a:t> </a:t>
            </a:r>
            <a:r>
              <a:rPr dirty="0" err="1"/>
              <a:t>mocne</a:t>
            </a:r>
            <a:r>
              <a:rPr dirty="0"/>
              <a:t> </a:t>
            </a:r>
            <a:r>
              <a:rPr dirty="0" err="1"/>
              <a:t>strony</a:t>
            </a:r>
            <a:r>
              <a:rPr dirty="0"/>
              <a:t> </a:t>
            </a:r>
            <a:r>
              <a:rPr dirty="0" err="1"/>
              <a:t>wykorzystałeś</a:t>
            </a:r>
            <a:r>
              <a:rPr dirty="0"/>
              <a:t>? </a:t>
            </a:r>
            <a:endParaRPr lang="pl-PL" dirty="0"/>
          </a:p>
          <a:p>
            <a:r>
              <a:rPr dirty="0"/>
              <a:t>Jak </a:t>
            </a:r>
            <a:r>
              <a:rPr dirty="0" err="1"/>
              <a:t>się</a:t>
            </a:r>
            <a:r>
              <a:rPr dirty="0"/>
              <a:t> z </a:t>
            </a:r>
            <a:r>
              <a:rPr dirty="0" err="1"/>
              <a:t>tym</a:t>
            </a:r>
            <a:r>
              <a:rPr dirty="0"/>
              <a:t> </a:t>
            </a:r>
            <a:r>
              <a:rPr dirty="0" err="1"/>
              <a:t>czułeś</a:t>
            </a:r>
            <a:r>
              <a:rPr dirty="0"/>
              <a:t>? </a:t>
            </a:r>
            <a:endParaRPr lang="pl-PL" dirty="0"/>
          </a:p>
          <a:p>
            <a:r>
              <a:rPr dirty="0"/>
              <a:t>Jak </a:t>
            </a:r>
            <a:r>
              <a:rPr dirty="0" err="1"/>
              <a:t>możesz</a:t>
            </a:r>
            <a:r>
              <a:rPr dirty="0"/>
              <a:t> </a:t>
            </a:r>
            <a:r>
              <a:rPr dirty="0" err="1"/>
              <a:t>przenieść</a:t>
            </a:r>
            <a:r>
              <a:rPr dirty="0"/>
              <a:t> </a:t>
            </a:r>
            <a:r>
              <a:rPr dirty="0" err="1"/>
              <a:t>te</a:t>
            </a:r>
            <a:r>
              <a:rPr dirty="0"/>
              <a:t> same </a:t>
            </a:r>
            <a:r>
              <a:rPr dirty="0" err="1"/>
              <a:t>umiejętności</a:t>
            </a:r>
            <a:r>
              <a:rPr dirty="0"/>
              <a:t> </a:t>
            </a:r>
            <a:r>
              <a:rPr dirty="0" err="1"/>
              <a:t>na</a:t>
            </a:r>
            <a:r>
              <a:rPr dirty="0"/>
              <a:t> </a:t>
            </a:r>
            <a:r>
              <a:rPr dirty="0" err="1"/>
              <a:t>inne</a:t>
            </a:r>
            <a:r>
              <a:rPr dirty="0"/>
              <a:t> </a:t>
            </a:r>
            <a:r>
              <a:rPr dirty="0" err="1"/>
              <a:t>obszary</a:t>
            </a:r>
            <a:r>
              <a:rPr dirty="0"/>
              <a:t> </a:t>
            </a:r>
            <a:r>
              <a:rPr dirty="0" err="1"/>
              <a:t>swojego</a:t>
            </a:r>
            <a:r>
              <a:rPr dirty="0"/>
              <a:t> </a:t>
            </a:r>
            <a:r>
              <a:rPr dirty="0" err="1"/>
              <a:t>życia</a:t>
            </a:r>
            <a:r>
              <a:rPr dirty="0"/>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AF572B-1D30-857C-8FCA-592E707D7A6F}"/>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a:solidFill>
                  <a:schemeClr val="tx1"/>
                </a:solidFill>
                <a:latin typeface="+mj-lt"/>
                <a:ea typeface="+mj-ea"/>
                <a:cs typeface="+mj-cs"/>
              </a:rPr>
              <a:t>Idealny/idealna „ja”</a:t>
            </a:r>
          </a:p>
        </p:txBody>
      </p:sp>
      <p:sp>
        <p:nvSpPr>
          <p:cNvPr id="3" name="Text Placeholder 2">
            <a:extLst>
              <a:ext uri="{FF2B5EF4-FFF2-40B4-BE49-F238E27FC236}">
                <a16:creationId xmlns:a16="http://schemas.microsoft.com/office/drawing/2014/main" id="{72448321-C1E9-DE48-6795-FFA5AB0DF9A0}"/>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
        <p:nvSpPr>
          <p:cNvPr id="11" name="Rectangle 10">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E62D8E-F393-7766-E77F-05ACC5F16C2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DF5758F-4C72-4BF8-97FC-46819E1C8CEB}" type="slidenum">
              <a:rPr lang="en-US">
                <a:solidFill>
                  <a:schemeClr val="tx1">
                    <a:lumMod val="50000"/>
                    <a:lumOff val="50000"/>
                  </a:schemeClr>
                </a:solidFill>
              </a:rPr>
              <a:pPr>
                <a:spcAft>
                  <a:spcPts val="600"/>
                </a:spcAft>
              </a:pPr>
              <a:t>44</a:t>
            </a:fld>
            <a:endParaRPr lang="en-US">
              <a:solidFill>
                <a:schemeClr val="tx1">
                  <a:lumMod val="50000"/>
                  <a:lumOff val="50000"/>
                </a:schemeClr>
              </a:solidFill>
            </a:endParaRPr>
          </a:p>
        </p:txBody>
      </p:sp>
    </p:spTree>
    <p:extLst>
      <p:ext uri="{BB962C8B-B14F-4D97-AF65-F5344CB8AC3E}">
        <p14:creationId xmlns:p14="http://schemas.microsoft.com/office/powerpoint/2010/main" val="18574190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1256522" y="591829"/>
            <a:ext cx="3939688" cy="5583126"/>
          </a:xfrm>
        </p:spPr>
        <p:txBody>
          <a:bodyPr>
            <a:normAutofit/>
          </a:bodyPr>
          <a:lstStyle/>
          <a:p>
            <a:r>
              <a:rPr lang="pl-PL" sz="5000"/>
              <a:t>Pytania coachingowe dotyczące idealnego siebie</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5"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1604E86D-BE18-8C45-8B72-A8C6EA907C7E}"/>
              </a:ext>
            </a:extLst>
          </p:cNvPr>
          <p:cNvGraphicFramePr>
            <a:graphicFrameLocks noGrp="1"/>
          </p:cNvGraphicFramePr>
          <p:nvPr>
            <p:ph idx="1"/>
            <p:extLst>
              <p:ext uri="{D42A27DB-BD31-4B8C-83A1-F6EECF244321}">
                <p14:modId xmlns:p14="http://schemas.microsoft.com/office/powerpoint/2010/main" val="2459126989"/>
              </p:ext>
            </p:extLst>
          </p:nvPr>
        </p:nvGraphicFramePr>
        <p:xfrm>
          <a:off x="5492710" y="671805"/>
          <a:ext cx="5861090" cy="5503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Pytania (1-4)</a:t>
            </a:r>
          </a:p>
        </p:txBody>
      </p:sp>
      <p:sp>
        <p:nvSpPr>
          <p:cNvPr id="3" name="Content Placeholder 2"/>
          <p:cNvSpPr>
            <a:spLocks noGrp="1"/>
          </p:cNvSpPr>
          <p:nvPr>
            <p:ph idx="1"/>
          </p:nvPr>
        </p:nvSpPr>
        <p:spPr/>
        <p:txBody>
          <a:bodyPr/>
          <a:lstStyle/>
          <a:p>
            <a:r>
              <a:t>1. Jak dobrze jest zdefiniowane Twoje idealne ja?</a:t>
            </a:r>
          </a:p>
          <a:p>
            <a:r>
              <a:t>2. Jak ważne jest dla Ciebie osiągnięcie idealnego siebie?</a:t>
            </a:r>
          </a:p>
          <a:p>
            <a:r>
              <a:t>3. Kiedy planujesz wprowadzić zmiany związane z osiągnięciem idealnego ja?</a:t>
            </a:r>
          </a:p>
          <a:p>
            <a:r>
              <a:t>4. Jakie zasoby i możliwości posiadasz, które pomogą Ci pracować nad swoim idealnym ja?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Pytania (5-8)</a:t>
            </a:r>
          </a:p>
        </p:txBody>
      </p:sp>
      <p:sp>
        <p:nvSpPr>
          <p:cNvPr id="3" name="Content Placeholder 2"/>
          <p:cNvSpPr>
            <a:spLocks noGrp="1"/>
          </p:cNvSpPr>
          <p:nvPr>
            <p:ph idx="1"/>
          </p:nvPr>
        </p:nvSpPr>
        <p:spPr/>
        <p:txBody>
          <a:bodyPr/>
          <a:lstStyle/>
          <a:p>
            <a:r>
              <a:t>5. Jakie przeszkody przewidujesz? Jak mogą one być częścią procesu rozwoju?</a:t>
            </a:r>
          </a:p>
          <a:p>
            <a:r>
              <a:t>6. Jakie czynniki wpływają na Twoją wizję idealnego siebie?</a:t>
            </a:r>
          </a:p>
          <a:p>
            <a:r>
              <a:t>7. Jak wewnętrzne (w przeciwieństwie do zewnętrznych) są wartości, które kształtują Twoje idealne ja?</a:t>
            </a:r>
          </a:p>
          <a:p>
            <a:r>
              <a:t>8. Która osoba, żyjąca lub zmarła, jest podobna do Twojego idealnego ja?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Pytania (9-10)</a:t>
            </a:r>
          </a:p>
        </p:txBody>
      </p:sp>
      <p:sp>
        <p:nvSpPr>
          <p:cNvPr id="3" name="Content Placeholder 2"/>
          <p:cNvSpPr>
            <a:spLocks noGrp="1"/>
          </p:cNvSpPr>
          <p:nvPr>
            <p:ph idx="1"/>
          </p:nvPr>
        </p:nvSpPr>
        <p:spPr/>
        <p:txBody>
          <a:bodyPr/>
          <a:lstStyle/>
          <a:p>
            <a:r>
              <a:t>9. Wymień jedno, małe zachowanie, które możesz zmienić jako pierwszy krok w stronę swojego idealnego ja.</a:t>
            </a:r>
          </a:p>
          <a:p>
            <a:r>
              <a:t>10. Jak możesz monitorować swoje postępy w dążeniu do idealnego ja?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pl-PL" sz="4000"/>
              <a:t>Interpretacja: Idealne Ja</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115568" y="2481943"/>
            <a:ext cx="10168128" cy="3695020"/>
          </a:xfrm>
        </p:spPr>
        <p:txBody>
          <a:bodyPr>
            <a:normAutofit/>
          </a:bodyPr>
          <a:lstStyle/>
          <a:p>
            <a:r>
              <a:rPr lang="pl-PL" sz="2200"/>
              <a:t>Idealne ja to wizja tego, kim chcielibyśmy być w przyszłości. </a:t>
            </a:r>
          </a:p>
          <a:p>
            <a:r>
              <a:rPr lang="pl-PL" sz="2200"/>
              <a:t>Pomaga w określeniu celów i priorytetów, a także daje motywację do rozwoju osobistego. </a:t>
            </a:r>
          </a:p>
          <a:p>
            <a:r>
              <a:rPr lang="pl-PL" sz="2200"/>
              <a:t>Ważne jest, aby ta wizja była zgodna z wewnętrznymi wartościami, które są autentyczne i stabilne w czasie.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2FFA2-93DB-B8F8-1320-3321471E82CB}"/>
              </a:ext>
            </a:extLst>
          </p:cNvPr>
          <p:cNvSpPr>
            <a:spLocks noGrp="1"/>
          </p:cNvSpPr>
          <p:nvPr>
            <p:ph type="title"/>
          </p:nvPr>
        </p:nvSpPr>
        <p:spPr/>
        <p:txBody>
          <a:bodyPr/>
          <a:lstStyle/>
          <a:p>
            <a:r>
              <a:rPr lang="pl-PL" dirty="0"/>
              <a:t>Wybór a motywacja</a:t>
            </a:r>
          </a:p>
        </p:txBody>
      </p:sp>
      <p:sp>
        <p:nvSpPr>
          <p:cNvPr id="3" name="Content Placeholder 2">
            <a:extLst>
              <a:ext uri="{FF2B5EF4-FFF2-40B4-BE49-F238E27FC236}">
                <a16:creationId xmlns:a16="http://schemas.microsoft.com/office/drawing/2014/main" id="{AD2DB5B4-0A78-CE82-6A75-AEE5D4891B3F}"/>
              </a:ext>
            </a:extLst>
          </p:cNvPr>
          <p:cNvSpPr>
            <a:spLocks noGrp="1"/>
          </p:cNvSpPr>
          <p:nvPr>
            <p:ph idx="1"/>
          </p:nvPr>
        </p:nvSpPr>
        <p:spPr/>
        <p:txBody>
          <a:bodyPr/>
          <a:lstStyle/>
          <a:p>
            <a:r>
              <a:rPr lang="pl-PL" dirty="0"/>
              <a:t>Prosty przykład jak istotny jest wybór to postawienie w kawiarni dwóch słoiczków na napiwki</a:t>
            </a:r>
          </a:p>
          <a:p>
            <a:r>
              <a:rPr lang="pl-PL" dirty="0"/>
              <a:t>Jeden z napisem, wrzuć tutaj napiwek jeżeli jesteś kociarzem/kociarą, a drugi z napisem, wrzuć tutaj napiwek jeżeli jesteś psiarzem/</a:t>
            </a:r>
            <a:r>
              <a:rPr lang="pl-PL" dirty="0" err="1"/>
              <a:t>psiarą</a:t>
            </a:r>
            <a:endParaRPr lang="pl-PL" dirty="0"/>
          </a:p>
          <a:p>
            <a:r>
              <a:rPr lang="pl-PL" dirty="0"/>
              <a:t>Wybór słoika okazuje się że znacząco podnosi wpływy</a:t>
            </a:r>
          </a:p>
          <a:p>
            <a:r>
              <a:rPr lang="pl-PL" dirty="0"/>
              <a:t>Co tydzień kawiarnia zmienia napisy na słoikach, wrzuć napiwek tutaj jeżeli kibicujesz drużynie X, wrzuć napiwek tutaj jeżeli kibicujesz drużynie Y (działa za każdym razem)</a:t>
            </a:r>
          </a:p>
        </p:txBody>
      </p:sp>
      <p:sp>
        <p:nvSpPr>
          <p:cNvPr id="4" name="Slide Number Placeholder 3">
            <a:extLst>
              <a:ext uri="{FF2B5EF4-FFF2-40B4-BE49-F238E27FC236}">
                <a16:creationId xmlns:a16="http://schemas.microsoft.com/office/drawing/2014/main" id="{02B83938-313D-8590-E8A3-196040EFBD8A}"/>
              </a:ext>
            </a:extLst>
          </p:cNvPr>
          <p:cNvSpPr>
            <a:spLocks noGrp="1"/>
          </p:cNvSpPr>
          <p:nvPr>
            <p:ph type="sldNum" sz="quarter" idx="12"/>
          </p:nvPr>
        </p:nvSpPr>
        <p:spPr/>
        <p:txBody>
          <a:bodyPr/>
          <a:lstStyle/>
          <a:p>
            <a:fld id="{2DF5758F-4C72-4BF8-97FC-46819E1C8CEB}" type="slidenum">
              <a:rPr lang="pl-PL" smtClean="0"/>
              <a:t>5</a:t>
            </a:fld>
            <a:endParaRPr lang="pl-PL"/>
          </a:p>
        </p:txBody>
      </p:sp>
    </p:spTree>
    <p:extLst>
      <p:ext uri="{BB962C8B-B14F-4D97-AF65-F5344CB8AC3E}">
        <p14:creationId xmlns:p14="http://schemas.microsoft.com/office/powerpoint/2010/main" val="186217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pl-PL" sz="4000"/>
              <a:t>Znaczenie małych zmian</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115568" y="2481943"/>
            <a:ext cx="10168128" cy="3695020"/>
          </a:xfrm>
        </p:spPr>
        <p:txBody>
          <a:bodyPr>
            <a:normAutofit/>
          </a:bodyPr>
          <a:lstStyle/>
          <a:p>
            <a:r>
              <a:rPr lang="pl-PL" sz="2200"/>
              <a:t>Małe, stopniowe zmiany mogą prowadzić do dużych postępów w dążeniu do idealnego ja. </a:t>
            </a:r>
          </a:p>
          <a:p>
            <a:r>
              <a:rPr lang="pl-PL" sz="2200"/>
              <a:t>Skupienie się na jednym zachowaniu i konsekwentne wprowadzanie zmian pomaga w budowaniu nawyków, które w dłuższej perspektywie prowadzą do trwałych rezultatów.</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pl-PL" sz="4000"/>
              <a:t>Monitorowanie postępów</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115568" y="2481943"/>
            <a:ext cx="10168128" cy="3695020"/>
          </a:xfrm>
        </p:spPr>
        <p:txBody>
          <a:bodyPr>
            <a:normAutofit/>
          </a:bodyPr>
          <a:lstStyle/>
          <a:p>
            <a:r>
              <a:rPr lang="pl-PL" sz="2200"/>
              <a:t>Aby monitorować swoje postępy, warto regularnie oceniać, jak blisko jesteśmy osiągnięcia swojego idealnego ja. </a:t>
            </a:r>
          </a:p>
          <a:p>
            <a:r>
              <a:rPr lang="pl-PL" sz="2200"/>
              <a:t>Można to robić poprzez refleksję, notowanie małych sukcesów oraz analizowanie, co można jeszcze poprawić. </a:t>
            </a:r>
          </a:p>
          <a:p>
            <a:r>
              <a:rPr lang="pl-PL" sz="2200"/>
              <a:t>Wyznaczanie konkretnych, mierzalnych celów ułatwia śledzenie postępów.</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B6E2D0-597F-DC47-A277-1D582AED5336}"/>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7400" kern="1200">
                <a:solidFill>
                  <a:schemeClr val="tx1"/>
                </a:solidFill>
                <a:latin typeface="+mj-lt"/>
                <a:ea typeface="+mj-ea"/>
                <a:cs typeface="+mj-cs"/>
              </a:rPr>
              <a:t>Tworzenie idealnego obrazu siebie w przyszłości</a:t>
            </a:r>
          </a:p>
        </p:txBody>
      </p:sp>
      <p:sp>
        <p:nvSpPr>
          <p:cNvPr id="3" name="Text Placeholder 2">
            <a:extLst>
              <a:ext uri="{FF2B5EF4-FFF2-40B4-BE49-F238E27FC236}">
                <a16:creationId xmlns:a16="http://schemas.microsoft.com/office/drawing/2014/main" id="{ADB4D464-D033-2863-FB40-CF7E177A6DCD}"/>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
        <p:nvSpPr>
          <p:cNvPr id="11" name="Rectangle 10">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EC0A4756-E11C-CDB6-9B5B-D3D4E1B2063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DF5758F-4C72-4BF8-97FC-46819E1C8CEB}" type="slidenum">
              <a:rPr lang="en-US">
                <a:solidFill>
                  <a:schemeClr val="tx1">
                    <a:lumMod val="50000"/>
                    <a:lumOff val="50000"/>
                  </a:schemeClr>
                </a:solidFill>
              </a:rPr>
              <a:pPr>
                <a:spcAft>
                  <a:spcPts val="600"/>
                </a:spcAft>
              </a:pPr>
              <a:t>52</a:t>
            </a:fld>
            <a:endParaRPr lang="en-US">
              <a:solidFill>
                <a:schemeClr val="tx1">
                  <a:lumMod val="50000"/>
                  <a:lumOff val="50000"/>
                </a:schemeClr>
              </a:solidFill>
            </a:endParaRPr>
          </a:p>
        </p:txBody>
      </p:sp>
    </p:spTree>
    <p:extLst>
      <p:ext uri="{BB962C8B-B14F-4D97-AF65-F5344CB8AC3E}">
        <p14:creationId xmlns:p14="http://schemas.microsoft.com/office/powerpoint/2010/main" val="23180204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426720"/>
            <a:ext cx="10506456" cy="1919141"/>
          </a:xfrm>
        </p:spPr>
        <p:txBody>
          <a:bodyPr anchor="b">
            <a:normAutofit/>
          </a:bodyPr>
          <a:lstStyle/>
          <a:p>
            <a:r>
              <a:rPr lang="pl-PL" sz="6000"/>
              <a:t>Tworzenie obrazu idealnego siebie w przyszłości</a:t>
            </a:r>
          </a:p>
        </p:txBody>
      </p:sp>
      <p:sp>
        <p:nvSpPr>
          <p:cNvPr id="17" name="Rectangle 16">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41248" y="3337269"/>
            <a:ext cx="10509504" cy="2905686"/>
          </a:xfrm>
        </p:spPr>
        <p:txBody>
          <a:bodyPr>
            <a:normAutofit/>
          </a:bodyPr>
          <a:lstStyle/>
          <a:p>
            <a:r>
              <a:rPr lang="pl-PL" sz="2200"/>
              <a:t>Wyobraź sobie przyszłość, która może być bliska lub odległa o kilka lat. </a:t>
            </a:r>
          </a:p>
          <a:p>
            <a:r>
              <a:rPr lang="pl-PL" sz="2200"/>
              <a:t>Wyobraź sobie, że osiągnąłeś wiele rzeczy, których pragniesz, i zrealizowałeś wiele z tych, do których dążyłeś.</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426720"/>
            <a:ext cx="10506456" cy="1919141"/>
          </a:xfrm>
        </p:spPr>
        <p:txBody>
          <a:bodyPr anchor="b">
            <a:normAutofit/>
          </a:bodyPr>
          <a:lstStyle/>
          <a:p>
            <a:r>
              <a:rPr lang="pl-PL" sz="6000"/>
              <a:t>Ćwiczenie wizualizacji</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41248" y="3337269"/>
            <a:ext cx="10509504" cy="2905686"/>
          </a:xfrm>
        </p:spPr>
        <p:txBody>
          <a:bodyPr>
            <a:normAutofit/>
          </a:bodyPr>
          <a:lstStyle/>
          <a:p>
            <a:r>
              <a:rPr lang="pl-PL" sz="2200"/>
              <a:t>Przeznacz kilka minut na wyobrażenie sobie, kim jesteś i jak wygląda Twoje życie.</a:t>
            </a:r>
          </a:p>
          <a:p>
            <a:r>
              <a:rPr lang="pl-PL" sz="2200"/>
              <a:t>• Gdzie mieszkasz?</a:t>
            </a:r>
          </a:p>
          <a:p>
            <a:r>
              <a:rPr lang="pl-PL" sz="2200"/>
              <a:t>• Gdzie pracujesz?</a:t>
            </a:r>
          </a:p>
          <a:p>
            <a:r>
              <a:rPr lang="pl-PL" sz="2200"/>
              <a:t>• Jak wygląda Twoje zdrowie, przyjaźnie, możliwości rozwoju?</a:t>
            </a:r>
          </a:p>
          <a:p>
            <a:r>
              <a:rPr lang="pl-PL" sz="2200"/>
              <a:t>• Jakie decyzje podjąłeś i jakie cele osiągnąłeś?</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Pytania do refleksji (Miejsce zamieszkania)</a:t>
            </a:r>
          </a:p>
        </p:txBody>
      </p:sp>
      <p:sp>
        <p:nvSpPr>
          <p:cNvPr id="3" name="Content Placeholder 2"/>
          <p:cNvSpPr>
            <a:spLocks noGrp="1"/>
          </p:cNvSpPr>
          <p:nvPr>
            <p:ph idx="1"/>
          </p:nvPr>
        </p:nvSpPr>
        <p:spPr/>
        <p:txBody>
          <a:bodyPr/>
          <a:lstStyle/>
          <a:p>
            <a:r>
              <a:t>• Opisz, gdzie będziesz mieszkać.</a:t>
            </a:r>
          </a:p>
          <a:p>
            <a:r>
              <a:t>• Co cenisz w swoim miejscu zamieszkania i warunkach, które chciałbyś osiągnąć?</a:t>
            </a:r>
          </a:p>
          <a:p>
            <a:r>
              <a:t>• Na ile ta wizja Twojego przyszłego miejsca zamieszkania jest wewnętrzna, a na ile wynika z zewnętrznych czynników lub wartości innych osób?</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Pytania do refleksji (Życie zawodowe)</a:t>
            </a:r>
          </a:p>
        </p:txBody>
      </p:sp>
      <p:sp>
        <p:nvSpPr>
          <p:cNvPr id="3" name="Content Placeholder 2"/>
          <p:cNvSpPr>
            <a:spLocks noGrp="1"/>
          </p:cNvSpPr>
          <p:nvPr>
            <p:ph idx="1"/>
          </p:nvPr>
        </p:nvSpPr>
        <p:spPr/>
        <p:txBody>
          <a:bodyPr/>
          <a:lstStyle/>
          <a:p>
            <a:r>
              <a:t>• Opisz swoje życie zawodowe: dojazd do pracy, biuro, stanowisko, rodzaj wykonywanej pracy.</a:t>
            </a:r>
          </a:p>
          <a:p>
            <a:r>
              <a:t>• Co cenisz w pracy, co chciałbyś osiągnąć w tej idealnej przyszłości?</a:t>
            </a:r>
          </a:p>
          <a:p>
            <a:r>
              <a:t>• Na ile ta wizja Twojej przyszłej pracy wynika z wewnętrznych wartości, a na ile jest produktem zewnętrznych czynników lub wartości innych osób?</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Przejście do wyznaczania celów</a:t>
            </a:r>
          </a:p>
        </p:txBody>
      </p:sp>
      <p:sp>
        <p:nvSpPr>
          <p:cNvPr id="3" name="Content Placeholder 2"/>
          <p:cNvSpPr>
            <a:spLocks noGrp="1"/>
          </p:cNvSpPr>
          <p:nvPr>
            <p:ph idx="1"/>
          </p:nvPr>
        </p:nvSpPr>
        <p:spPr/>
        <p:txBody>
          <a:bodyPr/>
          <a:lstStyle/>
          <a:p>
            <a:r>
              <a:t>Po stworzeniu wizji idealnej przyszłości możemy pomóc w wyznaczaniu celów. Klient, mając już wyobrażenie o pożądanej przyszłości, może teraz ustalić konkretne kroki, które pozwolą mu zbliżyć się do realizacji tej wizji.</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Znaczenie wizualizacji w coachingu</a:t>
            </a:r>
          </a:p>
        </p:txBody>
      </p:sp>
      <p:sp>
        <p:nvSpPr>
          <p:cNvPr id="3" name="Content Placeholder 2"/>
          <p:cNvSpPr>
            <a:spLocks noGrp="1"/>
          </p:cNvSpPr>
          <p:nvPr>
            <p:ph idx="1"/>
          </p:nvPr>
        </p:nvSpPr>
        <p:spPr/>
        <p:txBody>
          <a:bodyPr/>
          <a:lstStyle/>
          <a:p>
            <a:r>
              <a:t>Wizualizacja przyszłości jest potężnym narzędziem w coachingu. Pomaga w jasnym określeniu celów, zwiększa motywację do działania i wspiera w planowaniu kroków niezbędnych do osiągnięcia sukcesu.</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Interpretacja wewnętrznych i zewnętrznych wartości</a:t>
            </a:r>
          </a:p>
        </p:txBody>
      </p:sp>
      <p:sp>
        <p:nvSpPr>
          <p:cNvPr id="3" name="Content Placeholder 2"/>
          <p:cNvSpPr>
            <a:spLocks noGrp="1"/>
          </p:cNvSpPr>
          <p:nvPr>
            <p:ph idx="1"/>
          </p:nvPr>
        </p:nvSpPr>
        <p:spPr/>
        <p:txBody>
          <a:bodyPr/>
          <a:lstStyle/>
          <a:p>
            <a:r>
              <a:rPr dirty="0" err="1"/>
              <a:t>Wartości</a:t>
            </a:r>
            <a:r>
              <a:rPr dirty="0"/>
              <a:t> </a:t>
            </a:r>
            <a:r>
              <a:rPr dirty="0" err="1"/>
              <a:t>wewnętrzne</a:t>
            </a:r>
            <a:r>
              <a:rPr dirty="0"/>
              <a:t> </a:t>
            </a:r>
            <a:r>
              <a:rPr dirty="0" err="1"/>
              <a:t>są</a:t>
            </a:r>
            <a:r>
              <a:rPr dirty="0"/>
              <a:t> </a:t>
            </a:r>
            <a:r>
              <a:rPr dirty="0" err="1"/>
              <a:t>zgodne</a:t>
            </a:r>
            <a:r>
              <a:rPr dirty="0"/>
              <a:t> z </a:t>
            </a:r>
            <a:r>
              <a:rPr dirty="0" err="1"/>
              <a:t>osobistymi</a:t>
            </a:r>
            <a:r>
              <a:rPr dirty="0"/>
              <a:t> </a:t>
            </a:r>
            <a:r>
              <a:rPr dirty="0" err="1"/>
              <a:t>przekonaniami</a:t>
            </a:r>
            <a:r>
              <a:rPr dirty="0"/>
              <a:t> </a:t>
            </a:r>
            <a:r>
              <a:rPr dirty="0" err="1"/>
              <a:t>i</a:t>
            </a:r>
            <a:r>
              <a:rPr dirty="0"/>
              <a:t> </a:t>
            </a:r>
            <a:r>
              <a:rPr dirty="0" err="1"/>
              <a:t>dążeniami</a:t>
            </a:r>
            <a:r>
              <a:rPr dirty="0"/>
              <a:t>, </a:t>
            </a:r>
            <a:r>
              <a:rPr dirty="0" err="1"/>
              <a:t>podczas</a:t>
            </a:r>
            <a:r>
              <a:rPr dirty="0"/>
              <a:t> </a:t>
            </a:r>
            <a:r>
              <a:rPr dirty="0" err="1"/>
              <a:t>gdy</a:t>
            </a:r>
            <a:r>
              <a:rPr dirty="0"/>
              <a:t> </a:t>
            </a:r>
            <a:r>
              <a:rPr dirty="0" err="1"/>
              <a:t>wartości</a:t>
            </a:r>
            <a:r>
              <a:rPr dirty="0"/>
              <a:t> </a:t>
            </a:r>
            <a:r>
              <a:rPr dirty="0" err="1"/>
              <a:t>zewnętrzne</a:t>
            </a:r>
            <a:r>
              <a:rPr dirty="0"/>
              <a:t> </a:t>
            </a:r>
            <a:r>
              <a:rPr dirty="0" err="1"/>
              <a:t>mogą</a:t>
            </a:r>
            <a:r>
              <a:rPr dirty="0"/>
              <a:t> </a:t>
            </a:r>
            <a:r>
              <a:rPr dirty="0" err="1"/>
              <a:t>być</a:t>
            </a:r>
            <a:r>
              <a:rPr dirty="0"/>
              <a:t> </a:t>
            </a:r>
            <a:r>
              <a:rPr dirty="0" err="1"/>
              <a:t>wynikiem</a:t>
            </a:r>
            <a:r>
              <a:rPr dirty="0"/>
              <a:t> </a:t>
            </a:r>
            <a:r>
              <a:rPr dirty="0" err="1"/>
              <a:t>wpływu</a:t>
            </a:r>
            <a:r>
              <a:rPr dirty="0"/>
              <a:t> </a:t>
            </a:r>
            <a:r>
              <a:rPr dirty="0" err="1"/>
              <a:t>innych</a:t>
            </a:r>
            <a:r>
              <a:rPr dirty="0"/>
              <a:t> </a:t>
            </a:r>
            <a:r>
              <a:rPr dirty="0" err="1"/>
              <a:t>osób</a:t>
            </a:r>
            <a:r>
              <a:rPr dirty="0"/>
              <a:t> </a:t>
            </a:r>
            <a:r>
              <a:rPr dirty="0" err="1"/>
              <a:t>lub</a:t>
            </a:r>
            <a:r>
              <a:rPr dirty="0"/>
              <a:t> </a:t>
            </a:r>
            <a:r>
              <a:rPr dirty="0" err="1"/>
              <a:t>środowiska</a:t>
            </a:r>
            <a:r>
              <a:rPr dirty="0"/>
              <a:t>. </a:t>
            </a:r>
            <a:endParaRPr lang="pl-PL" dirty="0"/>
          </a:p>
          <a:p>
            <a:r>
              <a:rPr dirty="0" err="1"/>
              <a:t>Ważne</a:t>
            </a:r>
            <a:r>
              <a:rPr dirty="0"/>
              <a:t> jest, aby </a:t>
            </a:r>
            <a:r>
              <a:rPr dirty="0" err="1"/>
              <a:t>zrozumieć</a:t>
            </a:r>
            <a:r>
              <a:rPr dirty="0"/>
              <a:t>, </a:t>
            </a:r>
            <a:r>
              <a:rPr dirty="0" err="1"/>
              <a:t>które</a:t>
            </a:r>
            <a:r>
              <a:rPr dirty="0"/>
              <a:t> </a:t>
            </a:r>
            <a:r>
              <a:rPr dirty="0" err="1"/>
              <a:t>wartości</a:t>
            </a:r>
            <a:r>
              <a:rPr dirty="0"/>
              <a:t> </a:t>
            </a:r>
            <a:r>
              <a:rPr dirty="0" err="1"/>
              <a:t>napędzają</a:t>
            </a:r>
            <a:r>
              <a:rPr dirty="0"/>
              <a:t> </a:t>
            </a:r>
            <a:r>
              <a:rPr dirty="0" err="1"/>
              <a:t>naszą</a:t>
            </a:r>
            <a:r>
              <a:rPr dirty="0"/>
              <a:t> </a:t>
            </a:r>
            <a:r>
              <a:rPr dirty="0" err="1"/>
              <a:t>wizję</a:t>
            </a:r>
            <a:r>
              <a:rPr dirty="0"/>
              <a:t> </a:t>
            </a:r>
            <a:r>
              <a:rPr dirty="0" err="1"/>
              <a:t>przyszłości</a:t>
            </a:r>
            <a:r>
              <a:rPr dirty="0"/>
              <a:t>, aby </a:t>
            </a:r>
            <a:r>
              <a:rPr dirty="0" err="1"/>
              <a:t>uniknąć</a:t>
            </a:r>
            <a:r>
              <a:rPr dirty="0"/>
              <a:t> </a:t>
            </a:r>
            <a:r>
              <a:rPr dirty="0" err="1"/>
              <a:t>dążenia</a:t>
            </a:r>
            <a:r>
              <a:rPr dirty="0"/>
              <a:t> do </a:t>
            </a:r>
            <a:r>
              <a:rPr dirty="0" err="1"/>
              <a:t>celów</a:t>
            </a:r>
            <a:r>
              <a:rPr dirty="0"/>
              <a:t>, </a:t>
            </a:r>
            <a:r>
              <a:rPr dirty="0" err="1"/>
              <a:t>które</a:t>
            </a:r>
            <a:r>
              <a:rPr dirty="0"/>
              <a:t> </a:t>
            </a:r>
            <a:r>
              <a:rPr dirty="0" err="1"/>
              <a:t>nie</a:t>
            </a:r>
            <a:r>
              <a:rPr dirty="0"/>
              <a:t> </a:t>
            </a:r>
            <a:r>
              <a:rPr dirty="0" err="1"/>
              <a:t>są</a:t>
            </a:r>
            <a:r>
              <a:rPr dirty="0"/>
              <a:t> </a:t>
            </a:r>
            <a:r>
              <a:rPr dirty="0" err="1"/>
              <a:t>zgodne</a:t>
            </a:r>
            <a:r>
              <a:rPr dirty="0"/>
              <a:t> z </a:t>
            </a:r>
            <a:r>
              <a:rPr dirty="0" err="1"/>
              <a:t>naszymi</a:t>
            </a:r>
            <a:r>
              <a:rPr dirty="0"/>
              <a:t> </a:t>
            </a:r>
            <a:r>
              <a:rPr dirty="0" err="1"/>
              <a:t>prawdziwymi</a:t>
            </a:r>
            <a:r>
              <a:rPr dirty="0"/>
              <a:t> </a:t>
            </a:r>
            <a:r>
              <a:rPr dirty="0" err="1"/>
              <a:t>pragnieniami</a:t>
            </a:r>
            <a:r>
              <a:rPr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D3B0A4-1A1A-9A80-6954-3038C09E019D}"/>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7400" kern="1200">
                <a:solidFill>
                  <a:schemeClr val="tx1"/>
                </a:solidFill>
                <a:latin typeface="+mj-lt"/>
                <a:ea typeface="+mj-ea"/>
                <a:cs typeface="+mj-cs"/>
              </a:rPr>
              <a:t>Podstawowe zaspokojenie potrzeb psychologicznych</a:t>
            </a:r>
          </a:p>
        </p:txBody>
      </p:sp>
      <p:sp>
        <p:nvSpPr>
          <p:cNvPr id="3" name="Text Placeholder 2">
            <a:extLst>
              <a:ext uri="{FF2B5EF4-FFF2-40B4-BE49-F238E27FC236}">
                <a16:creationId xmlns:a16="http://schemas.microsoft.com/office/drawing/2014/main" id="{58129B31-BAAF-CEE9-5AA2-824B1CB6FF45}"/>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r>
              <a:rPr lang="en-US" kern="1200">
                <a:solidFill>
                  <a:schemeClr val="tx1"/>
                </a:solidFill>
                <a:latin typeface="+mn-lt"/>
                <a:ea typeface="+mn-ea"/>
                <a:cs typeface="+mn-cs"/>
              </a:rPr>
              <a:t> (Deci i Ryan, 2000; Gagné, 2003)</a:t>
            </a:r>
          </a:p>
        </p:txBody>
      </p:sp>
      <p:sp>
        <p:nvSpPr>
          <p:cNvPr id="11" name="Rectangle 10">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FB7C27F-CBE8-D459-7847-A11EC30D658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DF5758F-4C72-4BF8-97FC-46819E1C8CEB}" type="slidenum">
              <a:rPr lang="en-US">
                <a:solidFill>
                  <a:schemeClr val="tx1">
                    <a:lumMod val="50000"/>
                    <a:lumOff val="50000"/>
                  </a:schemeClr>
                </a:solidFill>
              </a:rPr>
              <a:pPr>
                <a:spcAft>
                  <a:spcPts val="600"/>
                </a:spcAft>
              </a:pPr>
              <a:t>6</a:t>
            </a:fld>
            <a:endParaRPr lang="en-US">
              <a:solidFill>
                <a:schemeClr val="tx1">
                  <a:lumMod val="50000"/>
                  <a:lumOff val="50000"/>
                </a:schemeClr>
              </a:solidFill>
            </a:endParaRPr>
          </a:p>
        </p:txBody>
      </p:sp>
    </p:spTree>
    <p:extLst>
      <p:ext uri="{BB962C8B-B14F-4D97-AF65-F5344CB8AC3E}">
        <p14:creationId xmlns:p14="http://schemas.microsoft.com/office/powerpoint/2010/main" val="28086553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3AE754-AE5F-449A-4B31-31C3166D7B0D}"/>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a:solidFill>
                  <a:schemeClr val="tx1"/>
                </a:solidFill>
                <a:latin typeface="+mj-lt"/>
                <a:ea typeface="+mj-ea"/>
                <a:cs typeface="+mj-cs"/>
              </a:rPr>
              <a:t>Aktywności motywacyjne</a:t>
            </a:r>
          </a:p>
        </p:txBody>
      </p:sp>
      <p:sp>
        <p:nvSpPr>
          <p:cNvPr id="3" name="Text Placeholder 2">
            <a:extLst>
              <a:ext uri="{FF2B5EF4-FFF2-40B4-BE49-F238E27FC236}">
                <a16:creationId xmlns:a16="http://schemas.microsoft.com/office/drawing/2014/main" id="{109A997D-B114-9711-B76B-CF13A4033551}"/>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
        <p:nvSpPr>
          <p:cNvPr id="11" name="Rectangle 10">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F908BE06-C91C-B55C-48D7-AAF7156826C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DF5758F-4C72-4BF8-97FC-46819E1C8CEB}" type="slidenum">
              <a:rPr lang="en-US">
                <a:solidFill>
                  <a:schemeClr val="tx1">
                    <a:lumMod val="50000"/>
                    <a:lumOff val="50000"/>
                  </a:schemeClr>
                </a:solidFill>
              </a:rPr>
              <a:pPr>
                <a:spcAft>
                  <a:spcPts val="600"/>
                </a:spcAft>
              </a:pPr>
              <a:t>60</a:t>
            </a:fld>
            <a:endParaRPr lang="en-US">
              <a:solidFill>
                <a:schemeClr val="tx1">
                  <a:lumMod val="50000"/>
                  <a:lumOff val="50000"/>
                </a:schemeClr>
              </a:solidFill>
            </a:endParaRPr>
          </a:p>
        </p:txBody>
      </p:sp>
    </p:spTree>
    <p:extLst>
      <p:ext uri="{BB962C8B-B14F-4D97-AF65-F5344CB8AC3E}">
        <p14:creationId xmlns:p14="http://schemas.microsoft.com/office/powerpoint/2010/main" val="40916692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Aktywności Motywacyjne</a:t>
            </a:r>
          </a:p>
        </p:txBody>
      </p:sp>
      <p:sp>
        <p:nvSpPr>
          <p:cNvPr id="3" name="Content Placeholder 2"/>
          <p:cNvSpPr>
            <a:spLocks noGrp="1"/>
          </p:cNvSpPr>
          <p:nvPr>
            <p:ph idx="1"/>
          </p:nvPr>
        </p:nvSpPr>
        <p:spPr/>
        <p:txBody>
          <a:bodyPr/>
          <a:lstStyle/>
          <a:p>
            <a:r>
              <a:rPr dirty="0" err="1"/>
              <a:t>Motywacja</a:t>
            </a:r>
            <a:r>
              <a:rPr dirty="0"/>
              <a:t> </a:t>
            </a:r>
            <a:r>
              <a:rPr dirty="0" err="1"/>
              <a:t>poprzez</a:t>
            </a:r>
            <a:r>
              <a:rPr dirty="0"/>
              <a:t> </a:t>
            </a:r>
            <a:r>
              <a:rPr dirty="0" err="1"/>
              <a:t>wyznaczanie</a:t>
            </a:r>
            <a:r>
              <a:rPr dirty="0"/>
              <a:t> </a:t>
            </a:r>
            <a:r>
              <a:rPr dirty="0" err="1"/>
              <a:t>celów</a:t>
            </a:r>
            <a:r>
              <a:rPr dirty="0"/>
              <a:t> jest </a:t>
            </a:r>
            <a:r>
              <a:rPr dirty="0" err="1"/>
              <a:t>często</a:t>
            </a:r>
            <a:r>
              <a:rPr dirty="0"/>
              <a:t> </a:t>
            </a:r>
            <a:r>
              <a:rPr dirty="0" err="1"/>
              <a:t>wspierana</a:t>
            </a:r>
            <a:r>
              <a:rPr dirty="0"/>
              <a:t> </a:t>
            </a:r>
            <a:r>
              <a:rPr dirty="0" err="1"/>
              <a:t>przez</a:t>
            </a:r>
            <a:r>
              <a:rPr dirty="0"/>
              <a:t> coaching. </a:t>
            </a:r>
            <a:endParaRPr lang="pl-PL" dirty="0"/>
          </a:p>
          <a:p>
            <a:r>
              <a:rPr dirty="0"/>
              <a:t>Model </a:t>
            </a:r>
            <a:r>
              <a:rPr dirty="0" err="1"/>
              <a:t>coachingu</a:t>
            </a:r>
            <a:r>
              <a:rPr dirty="0"/>
              <a:t> </a:t>
            </a:r>
            <a:r>
              <a:rPr dirty="0" err="1"/>
              <a:t>Auerbacha</a:t>
            </a:r>
            <a:r>
              <a:rPr dirty="0"/>
              <a:t> GOOD (2015) </a:t>
            </a:r>
            <a:r>
              <a:rPr dirty="0" err="1"/>
              <a:t>pomaga</a:t>
            </a:r>
            <a:r>
              <a:rPr dirty="0"/>
              <a:t> w </a:t>
            </a:r>
            <a:r>
              <a:rPr dirty="0" err="1"/>
              <a:t>prowadzeniu</a:t>
            </a:r>
            <a:r>
              <a:rPr dirty="0"/>
              <a:t> </a:t>
            </a:r>
            <a:r>
              <a:rPr dirty="0" err="1"/>
              <a:t>sesji</a:t>
            </a:r>
            <a:r>
              <a:rPr dirty="0"/>
              <a:t>, </a:t>
            </a:r>
            <a:r>
              <a:rPr dirty="0" err="1"/>
              <a:t>przechodząc</a:t>
            </a:r>
            <a:r>
              <a:rPr dirty="0"/>
              <a:t> od </a:t>
            </a:r>
            <a:r>
              <a:rPr dirty="0" err="1"/>
              <a:t>ustalania</a:t>
            </a:r>
            <a:r>
              <a:rPr dirty="0"/>
              <a:t> </a:t>
            </a:r>
            <a:r>
              <a:rPr dirty="0" err="1"/>
              <a:t>celów</a:t>
            </a:r>
            <a:r>
              <a:rPr dirty="0"/>
              <a:t> do </a:t>
            </a:r>
            <a:r>
              <a:rPr dirty="0" err="1"/>
              <a:t>planowania</a:t>
            </a:r>
            <a:r>
              <a:rPr dirty="0"/>
              <a:t> </a:t>
            </a:r>
            <a:r>
              <a:rPr dirty="0" err="1"/>
              <a:t>działań</a:t>
            </a:r>
            <a:r>
              <a:rPr dirty="0"/>
              <a:t> </a:t>
            </a:r>
            <a:r>
              <a:rPr dirty="0" err="1"/>
              <a:t>i</a:t>
            </a:r>
            <a:r>
              <a:rPr dirty="0"/>
              <a:t> </a:t>
            </a:r>
            <a:r>
              <a:rPr dirty="0" err="1"/>
              <a:t>odpowiedzialności</a:t>
            </a:r>
            <a:r>
              <a:rPr dirty="0"/>
              <a: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Model coachingu GOOD (Auerbach, 2015)</a:t>
            </a:r>
          </a:p>
        </p:txBody>
      </p:sp>
      <p:sp>
        <p:nvSpPr>
          <p:cNvPr id="3" name="Content Placeholder 2"/>
          <p:cNvSpPr>
            <a:spLocks noGrp="1"/>
          </p:cNvSpPr>
          <p:nvPr>
            <p:ph idx="1"/>
          </p:nvPr>
        </p:nvSpPr>
        <p:spPr/>
        <p:txBody>
          <a:bodyPr/>
          <a:lstStyle/>
          <a:p>
            <a:r>
              <a:t>1. Cele – określ najważniejsze cele, nad którymi klient chce pracować.</a:t>
            </a:r>
          </a:p>
          <a:p>
            <a:r>
              <a:t>2. Opcje – zbadanie dostępnych opcji, które mogą pomóc w realizacji celu.</a:t>
            </a:r>
          </a:p>
          <a:p>
            <a:r>
              <a:t>3. Przeszkody – nazwij przeszkody, które mogą stanąć na drodze do postępów.</a:t>
            </a:r>
          </a:p>
          <a:p>
            <a:r>
              <a:t>4. Działanie – określ, co klient zamierza zrobić konkretnie i kiedy.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Faza wyznaczania celów</a:t>
            </a:r>
          </a:p>
        </p:txBody>
      </p:sp>
      <p:sp>
        <p:nvSpPr>
          <p:cNvPr id="3" name="Content Placeholder 2"/>
          <p:cNvSpPr>
            <a:spLocks noGrp="1"/>
          </p:cNvSpPr>
          <p:nvPr>
            <p:ph idx="1"/>
          </p:nvPr>
        </p:nvSpPr>
        <p:spPr/>
        <p:txBody>
          <a:bodyPr/>
          <a:lstStyle/>
          <a:p>
            <a:r>
              <a:t>• Jaki cel chcesz osiągnąć?</a:t>
            </a:r>
          </a:p>
          <a:p>
            <a:r>
              <a:t>• Jak będzie wyglądał sukces w realizacji tego celu?</a:t>
            </a:r>
          </a:p>
          <a:p>
            <a:r>
              <a:t>• Co sprawia, że ten cel jest dla Ciebie ważny?</a:t>
            </a:r>
          </a:p>
          <a:p>
            <a:r>
              <a:t>• Jak ten cel wpisuje się w Twoją wizję?</a:t>
            </a:r>
          </a:p>
          <a:p>
            <a:r>
              <a:t>• Jak chcesz się czuć po osiągnięciu zamierzonego wyniku?</a:t>
            </a:r>
          </a:p>
          <a:p>
            <a:r>
              <a:t>• Jakie zmiany sprawiłyby, że Twoje życie byłoby lepsze?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Faza opcji</a:t>
            </a:r>
          </a:p>
        </p:txBody>
      </p:sp>
      <p:sp>
        <p:nvSpPr>
          <p:cNvPr id="3" name="Content Placeholder 2"/>
          <p:cNvSpPr>
            <a:spLocks noGrp="1"/>
          </p:cNvSpPr>
          <p:nvPr>
            <p:ph idx="1"/>
          </p:nvPr>
        </p:nvSpPr>
        <p:spPr/>
        <p:txBody>
          <a:bodyPr/>
          <a:lstStyle/>
          <a:p>
            <a:r>
              <a:t>• W jaki sposób Twój cel może zostać osiągnięty?</a:t>
            </a:r>
          </a:p>
          <a:p>
            <a:r>
              <a:t>• Opowiedz mi o sytuacji, w której osiągnąłeś coś podobnego.</a:t>
            </a:r>
          </a:p>
          <a:p>
            <a:r>
              <a:t>• W jaki sposób inni realizowali podobne zadania?</a:t>
            </a:r>
          </a:p>
          <a:p>
            <a:r>
              <a:t>• Jakie działania możesz podjąć, aby osiągnąć swój cel?</a:t>
            </a:r>
          </a:p>
          <a:p>
            <a:r>
              <a:t>• Co się stanie, jeśli nie podejmiesz pewnych działań?</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Faza przeszkód</a:t>
            </a:r>
          </a:p>
        </p:txBody>
      </p:sp>
      <p:sp>
        <p:nvSpPr>
          <p:cNvPr id="3" name="Content Placeholder 2"/>
          <p:cNvSpPr>
            <a:spLocks noGrp="1"/>
          </p:cNvSpPr>
          <p:nvPr>
            <p:ph idx="1"/>
          </p:nvPr>
        </p:nvSpPr>
        <p:spPr/>
        <p:txBody>
          <a:bodyPr/>
          <a:lstStyle/>
          <a:p>
            <a:r>
              <a:t>• Co może przeszkodzić Ci w realizacji celu?</a:t>
            </a:r>
          </a:p>
          <a:p>
            <a:r>
              <a:t>• Jakie zewnętrzne wyzwania mogą stanowić problem?</a:t>
            </a:r>
          </a:p>
          <a:p>
            <a:r>
              <a:t>• Jakie wewnętrzne wyzwania mogą stanąć na Twojej drodze?</a:t>
            </a:r>
          </a:p>
          <a:p>
            <a:r>
              <a:t>• Od kogo możesz uzyskać wsparcie?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Faza działania</a:t>
            </a:r>
          </a:p>
        </p:txBody>
      </p:sp>
      <p:sp>
        <p:nvSpPr>
          <p:cNvPr id="3" name="Content Placeholder 2"/>
          <p:cNvSpPr>
            <a:spLocks noGrp="1"/>
          </p:cNvSpPr>
          <p:nvPr>
            <p:ph idx="1"/>
          </p:nvPr>
        </p:nvSpPr>
        <p:spPr/>
        <p:txBody>
          <a:bodyPr/>
          <a:lstStyle/>
          <a:p>
            <a:r>
              <a:t>• Jakie strategie jesteś gotów zastosować, aby osiągnąć swój cel?</a:t>
            </a:r>
          </a:p>
          <a:p>
            <a:r>
              <a:t>• Co konkretnie zrobisz i kiedy?</a:t>
            </a:r>
          </a:p>
          <a:p>
            <a:r>
              <a:t>• Jak będziesz wiedział, że robisz postępy?</a:t>
            </a:r>
          </a:p>
          <a:p>
            <a:r>
              <a:t>• Jaki jest najbliższy krok, który możesz podjąć, i kiedy?</a:t>
            </a:r>
          </a:p>
          <a:p>
            <a:r>
              <a:t>• Ile czasu to zajmie i kiedy zakończysz?</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Znaczenie wyznaczania celów</a:t>
            </a:r>
          </a:p>
        </p:txBody>
      </p:sp>
      <p:sp>
        <p:nvSpPr>
          <p:cNvPr id="3" name="Content Placeholder 2"/>
          <p:cNvSpPr>
            <a:spLocks noGrp="1"/>
          </p:cNvSpPr>
          <p:nvPr>
            <p:ph idx="1"/>
          </p:nvPr>
        </p:nvSpPr>
        <p:spPr/>
        <p:txBody>
          <a:bodyPr/>
          <a:lstStyle/>
          <a:p>
            <a:r>
              <a:t>Wyznaczanie celów jest istotnym elementem motywacji. Pomaga klientowi jasno określić, na czym chce się skupić, co chce osiągnąć oraz jakie kroki są konieczne, aby zbliżyć się do realizacji celów.</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Przezwyciężanie przeszkód</a:t>
            </a:r>
          </a:p>
        </p:txBody>
      </p:sp>
      <p:sp>
        <p:nvSpPr>
          <p:cNvPr id="3" name="Content Placeholder 2"/>
          <p:cNvSpPr>
            <a:spLocks noGrp="1"/>
          </p:cNvSpPr>
          <p:nvPr>
            <p:ph idx="1"/>
          </p:nvPr>
        </p:nvSpPr>
        <p:spPr/>
        <p:txBody>
          <a:bodyPr/>
          <a:lstStyle/>
          <a:p>
            <a:r>
              <a:t>Ważną częścią procesu coachingu jest identyfikacja i przezwyciężanie przeszkód. Pomaga to klientowi zrozumieć, co może stanowić problem w realizacji celu i jak skutecznie radzić sobie z wyzwaniami.</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Odpowiedzialność za realizację celu</a:t>
            </a:r>
          </a:p>
        </p:txBody>
      </p:sp>
      <p:sp>
        <p:nvSpPr>
          <p:cNvPr id="3" name="Content Placeholder 2"/>
          <p:cNvSpPr>
            <a:spLocks noGrp="1"/>
          </p:cNvSpPr>
          <p:nvPr>
            <p:ph idx="1"/>
          </p:nvPr>
        </p:nvSpPr>
        <p:spPr/>
        <p:txBody>
          <a:bodyPr/>
          <a:lstStyle/>
          <a:p>
            <a:r>
              <a:t>Odpowiedzialność jest kluczowym czynnikiem w procesie realizacji celów. Regularne monitorowanie postępów, refleksja nad tym, co zostało zrobione, oraz odpowiedzialność przed coachem lub samym sobą są ważne, aby utrzymać motywację i kontynuować działania.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2FFA2-93DB-B8F8-1320-3321471E82CB}"/>
              </a:ext>
            </a:extLst>
          </p:cNvPr>
          <p:cNvSpPr>
            <a:spLocks noGrp="1"/>
          </p:cNvSpPr>
          <p:nvPr>
            <p:ph type="title"/>
          </p:nvPr>
        </p:nvSpPr>
        <p:spPr/>
        <p:txBody>
          <a:bodyPr>
            <a:normAutofit fontScale="90000"/>
          </a:bodyPr>
          <a:lstStyle/>
          <a:p>
            <a:r>
              <a:rPr lang="pl-PL" sz="4000" dirty="0"/>
              <a:t>Podstawowe zaspokojenie potrzeb psychologicznych w ogóle (</a:t>
            </a:r>
            <a:r>
              <a:rPr lang="pl-PL" sz="4000" dirty="0" err="1"/>
              <a:t>Deci</a:t>
            </a:r>
            <a:r>
              <a:rPr lang="pl-PL" sz="4000" dirty="0"/>
              <a:t> i Ryan, 2000; </a:t>
            </a:r>
            <a:r>
              <a:rPr lang="pl-PL" sz="4000" dirty="0" err="1"/>
              <a:t>Gagné</a:t>
            </a:r>
            <a:r>
              <a:rPr lang="pl-PL" sz="4000" dirty="0"/>
              <a:t>, 2003)</a:t>
            </a:r>
            <a:br>
              <a:rPr lang="pl-PL" sz="4000" dirty="0"/>
            </a:br>
            <a:endParaRPr lang="pl-PL" dirty="0"/>
          </a:p>
        </p:txBody>
      </p:sp>
      <p:sp>
        <p:nvSpPr>
          <p:cNvPr id="3" name="Content Placeholder 2">
            <a:extLst>
              <a:ext uri="{FF2B5EF4-FFF2-40B4-BE49-F238E27FC236}">
                <a16:creationId xmlns:a16="http://schemas.microsoft.com/office/drawing/2014/main" id="{AD2DB5B4-0A78-CE82-6A75-AEE5D4891B3F}"/>
              </a:ext>
            </a:extLst>
          </p:cNvPr>
          <p:cNvSpPr>
            <a:spLocks noGrp="1"/>
          </p:cNvSpPr>
          <p:nvPr>
            <p:ph idx="1"/>
          </p:nvPr>
        </p:nvSpPr>
        <p:spPr>
          <a:xfrm>
            <a:off x="612843" y="1690688"/>
            <a:ext cx="10740957" cy="4486275"/>
          </a:xfrm>
        </p:spPr>
        <p:txBody>
          <a:bodyPr>
            <a:normAutofit fontScale="85000" lnSpcReduction="20000"/>
          </a:bodyPr>
          <a:lstStyle/>
          <a:p>
            <a:r>
              <a:rPr lang="pl-PL" dirty="0"/>
              <a:t>Zgodnie z teorią samostanowienia potrzeby kompetencji, autonomii i pokrewieństwa muszą być stale zaspokajane, aby ludzie mogli rozwijać się i funkcjonować w zdrowy i optymalny sposób (</a:t>
            </a:r>
            <a:r>
              <a:rPr lang="pl-PL" dirty="0" err="1"/>
              <a:t>Deci</a:t>
            </a:r>
            <a:r>
              <a:rPr lang="pl-PL" dirty="0"/>
              <a:t> i Ryan, 2000).</a:t>
            </a:r>
          </a:p>
          <a:p>
            <a:endParaRPr lang="pl-PL" dirty="0"/>
          </a:p>
          <a:p>
            <a:r>
              <a:rPr lang="pl-PL" dirty="0"/>
              <a:t>Przeczytaj uważnie każdy z poniższych punktów, zastanawiając się, jaki ma on związek z Twoim życiem, a następnie wskaż, w jakim stopniu jest on prawdziwy w Twoim przypadku. </a:t>
            </a:r>
          </a:p>
          <a:p>
            <a:r>
              <a:rPr lang="pl-PL" dirty="0"/>
              <a:t>Do udzielania odpowiedzi użyj poniższej 7-punktowej skali, w której wartości to 2 lub 3 oraz 5 lub 6 stopniowane odpowiedzi.</a:t>
            </a:r>
          </a:p>
          <a:p>
            <a:endParaRPr lang="pl-PL" dirty="0"/>
          </a:p>
          <a:p>
            <a:r>
              <a:rPr lang="pl-PL" dirty="0"/>
              <a:t>    1 – Zupełnie nieprawda</a:t>
            </a:r>
          </a:p>
          <a:p>
            <a:r>
              <a:rPr lang="pl-PL" dirty="0"/>
              <a:t>    4 – Trochę prawdy</a:t>
            </a:r>
          </a:p>
          <a:p>
            <a:r>
              <a:rPr lang="pl-PL" dirty="0"/>
              <a:t>    7 – Bardzo prawdziwe</a:t>
            </a:r>
          </a:p>
        </p:txBody>
      </p:sp>
      <p:sp>
        <p:nvSpPr>
          <p:cNvPr id="4" name="Slide Number Placeholder 3">
            <a:extLst>
              <a:ext uri="{FF2B5EF4-FFF2-40B4-BE49-F238E27FC236}">
                <a16:creationId xmlns:a16="http://schemas.microsoft.com/office/drawing/2014/main" id="{DA9CACAE-6B93-4C32-657D-F0A70FA60DF2}"/>
              </a:ext>
            </a:extLst>
          </p:cNvPr>
          <p:cNvSpPr>
            <a:spLocks noGrp="1"/>
          </p:cNvSpPr>
          <p:nvPr>
            <p:ph type="sldNum" sz="quarter" idx="12"/>
          </p:nvPr>
        </p:nvSpPr>
        <p:spPr/>
        <p:txBody>
          <a:bodyPr/>
          <a:lstStyle/>
          <a:p>
            <a:fld id="{2DF5758F-4C72-4BF8-97FC-46819E1C8CEB}" type="slidenum">
              <a:rPr lang="pl-PL" smtClean="0"/>
              <a:t>7</a:t>
            </a:fld>
            <a:endParaRPr lang="pl-PL"/>
          </a:p>
        </p:txBody>
      </p:sp>
    </p:spTree>
    <p:extLst>
      <p:ext uri="{BB962C8B-B14F-4D97-AF65-F5344CB8AC3E}">
        <p14:creationId xmlns:p14="http://schemas.microsoft.com/office/powerpoint/2010/main" val="32409789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EAD810-0E6A-DF7C-D01B-3316ACB9FFD4}"/>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a:solidFill>
                  <a:schemeClr val="tx1"/>
                </a:solidFill>
                <a:latin typeface="+mj-lt"/>
                <a:ea typeface="+mj-ea"/>
                <a:cs typeface="+mj-cs"/>
              </a:rPr>
              <a:t>Kwestionariusz stylu pracy</a:t>
            </a:r>
          </a:p>
        </p:txBody>
      </p:sp>
      <p:sp>
        <p:nvSpPr>
          <p:cNvPr id="3" name="Text Placeholder 2">
            <a:extLst>
              <a:ext uri="{FF2B5EF4-FFF2-40B4-BE49-F238E27FC236}">
                <a16:creationId xmlns:a16="http://schemas.microsoft.com/office/drawing/2014/main" id="{52948C7C-B1E7-B763-872B-5EB2886ED2F0}"/>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r>
              <a:rPr lang="en-US" kern="1200">
                <a:solidFill>
                  <a:schemeClr val="tx1"/>
                </a:solidFill>
                <a:latin typeface="+mn-lt"/>
                <a:ea typeface="+mn-ea"/>
                <a:cs typeface="+mn-cs"/>
              </a:rPr>
              <a:t>(Biswas-Diener, 2010)</a:t>
            </a:r>
          </a:p>
        </p:txBody>
      </p:sp>
      <p:sp>
        <p:nvSpPr>
          <p:cNvPr id="11" name="Rectangle 10">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010068C-9F9E-E72A-6608-CCCB92C0DFE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DF5758F-4C72-4BF8-97FC-46819E1C8CEB}" type="slidenum">
              <a:rPr lang="en-US">
                <a:solidFill>
                  <a:schemeClr val="tx1">
                    <a:lumMod val="50000"/>
                    <a:lumOff val="50000"/>
                  </a:schemeClr>
                </a:solidFill>
              </a:rPr>
              <a:pPr>
                <a:spcAft>
                  <a:spcPts val="600"/>
                </a:spcAft>
              </a:pPr>
              <a:t>70</a:t>
            </a:fld>
            <a:endParaRPr lang="en-US">
              <a:solidFill>
                <a:schemeClr val="tx1">
                  <a:lumMod val="50000"/>
                  <a:lumOff val="50000"/>
                </a:schemeClr>
              </a:solidFill>
            </a:endParaRPr>
          </a:p>
        </p:txBody>
      </p:sp>
    </p:spTree>
    <p:extLst>
      <p:ext uri="{BB962C8B-B14F-4D97-AF65-F5344CB8AC3E}">
        <p14:creationId xmlns:p14="http://schemas.microsoft.com/office/powerpoint/2010/main" val="26004372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Kwestionariusz Stylu Pracy</a:t>
            </a:r>
          </a:p>
        </p:txBody>
      </p:sp>
      <p:sp>
        <p:nvSpPr>
          <p:cNvPr id="3" name="Content Placeholder 2"/>
          <p:cNvSpPr>
            <a:spLocks noGrp="1"/>
          </p:cNvSpPr>
          <p:nvPr>
            <p:ph idx="1"/>
          </p:nvPr>
        </p:nvSpPr>
        <p:spPr/>
        <p:txBody>
          <a:bodyPr/>
          <a:lstStyle/>
          <a:p>
            <a:r>
              <a:rPr dirty="0" err="1"/>
              <a:t>Kwestionariusz</a:t>
            </a:r>
            <a:r>
              <a:rPr dirty="0"/>
              <a:t> ten </a:t>
            </a:r>
            <a:r>
              <a:rPr dirty="0" err="1"/>
              <a:t>rozróżnia</a:t>
            </a:r>
            <a:r>
              <a:rPr dirty="0"/>
              <a:t> </a:t>
            </a:r>
            <a:r>
              <a:rPr dirty="0" err="1"/>
              <a:t>cztery</a:t>
            </a:r>
            <a:r>
              <a:rPr dirty="0"/>
              <a:t> </a:t>
            </a:r>
            <a:r>
              <a:rPr dirty="0" err="1"/>
              <a:t>różne</a:t>
            </a:r>
            <a:r>
              <a:rPr dirty="0"/>
              <a:t> </a:t>
            </a:r>
            <a:r>
              <a:rPr dirty="0" err="1"/>
              <a:t>podejścia</a:t>
            </a:r>
            <a:r>
              <a:rPr dirty="0"/>
              <a:t> </a:t>
            </a:r>
            <a:r>
              <a:rPr dirty="0" err="1"/>
              <a:t>motywacyjne</a:t>
            </a:r>
            <a:r>
              <a:rPr dirty="0"/>
              <a:t> do </a:t>
            </a:r>
            <a:r>
              <a:rPr dirty="0" err="1"/>
              <a:t>pracy</a:t>
            </a:r>
            <a:r>
              <a:rPr dirty="0"/>
              <a:t>: </a:t>
            </a:r>
            <a:r>
              <a:rPr dirty="0" err="1"/>
              <a:t>prokrastynatorzy</a:t>
            </a:r>
            <a:r>
              <a:rPr dirty="0"/>
              <a:t>, </a:t>
            </a:r>
            <a:r>
              <a:rPr dirty="0" err="1"/>
              <a:t>inkubatory</a:t>
            </a:r>
            <a:r>
              <a:rPr dirty="0"/>
              <a:t>, </a:t>
            </a:r>
            <a:r>
              <a:rPr dirty="0" err="1"/>
              <a:t>planiści</a:t>
            </a:r>
            <a:r>
              <a:rPr dirty="0"/>
              <a:t> </a:t>
            </a:r>
            <a:r>
              <a:rPr dirty="0" err="1"/>
              <a:t>i</a:t>
            </a:r>
            <a:r>
              <a:rPr dirty="0"/>
              <a:t> </a:t>
            </a:r>
            <a:r>
              <a:rPr dirty="0" err="1"/>
              <a:t>bawidamki</a:t>
            </a:r>
            <a:r>
              <a:rPr dirty="0"/>
              <a:t> (Biswas-Diener, 2010). </a:t>
            </a:r>
            <a:endParaRPr lang="pl-PL" dirty="0"/>
          </a:p>
          <a:p>
            <a:r>
              <a:rPr dirty="0" err="1"/>
              <a:t>Oceniaj</a:t>
            </a:r>
            <a:r>
              <a:rPr dirty="0"/>
              <a:t> </a:t>
            </a:r>
            <a:r>
              <a:rPr dirty="0" err="1"/>
              <a:t>zgodnie</a:t>
            </a:r>
            <a:r>
              <a:rPr dirty="0"/>
              <a:t> ze </a:t>
            </a:r>
            <a:r>
              <a:rPr dirty="0" err="1"/>
              <a:t>skalą</a:t>
            </a:r>
            <a:r>
              <a:rPr dirty="0"/>
              <a:t> 4-punktową.</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Skala ocen</a:t>
            </a:r>
          </a:p>
        </p:txBody>
      </p:sp>
      <p:sp>
        <p:nvSpPr>
          <p:cNvPr id="3" name="Content Placeholder 2"/>
          <p:cNvSpPr>
            <a:spLocks noGrp="1"/>
          </p:cNvSpPr>
          <p:nvPr>
            <p:ph idx="1"/>
          </p:nvPr>
        </p:nvSpPr>
        <p:spPr/>
        <p:txBody>
          <a:bodyPr/>
          <a:lstStyle/>
          <a:p>
            <a:r>
              <a:t>4 = idealnie mnie opisuje</a:t>
            </a:r>
          </a:p>
          <a:p>
            <a:r>
              <a:t>3 = w pewnym stopniu mnie opisuje</a:t>
            </a:r>
          </a:p>
          <a:p>
            <a:r>
              <a:t>2 = nie opisuje mnie</a:t>
            </a:r>
          </a:p>
          <a:p>
            <a:r>
              <a:t>1 = w ogóle mnie nie opisuje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Stwierdzenia</a:t>
            </a:r>
          </a:p>
        </p:txBody>
      </p:sp>
      <p:sp>
        <p:nvSpPr>
          <p:cNvPr id="3" name="Content Placeholder 2"/>
          <p:cNvSpPr>
            <a:spLocks noGrp="1"/>
          </p:cNvSpPr>
          <p:nvPr>
            <p:ph idx="1"/>
          </p:nvPr>
        </p:nvSpPr>
        <p:spPr/>
        <p:txBody>
          <a:bodyPr/>
          <a:lstStyle/>
          <a:p>
            <a:r>
              <a:t>A = Zawsze kończę swoją pracę na czas</a:t>
            </a:r>
          </a:p>
          <a:p>
            <a:r>
              <a:t>B = Jakość mojej pracy jest doskonała</a:t>
            </a:r>
          </a:p>
          <a:p>
            <a:r>
              <a:t>C = Potrzebuję zbliżającego się terminu, aby się zmotywować</a:t>
            </a:r>
          </a:p>
          <a:p>
            <a:r>
              <a:t>D = Najlepiej pracuję pod presją</a:t>
            </a:r>
          </a:p>
          <a:p>
            <a:r>
              <a:t>E = Lubię zaczynać projekt od razu</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Planiści</a:t>
            </a:r>
          </a:p>
        </p:txBody>
      </p:sp>
      <p:sp>
        <p:nvSpPr>
          <p:cNvPr id="3" name="Content Placeholder 2"/>
          <p:cNvSpPr>
            <a:spLocks noGrp="1"/>
          </p:cNvSpPr>
          <p:nvPr>
            <p:ph idx="1"/>
          </p:nvPr>
        </p:nvSpPr>
        <p:spPr/>
        <p:txBody>
          <a:bodyPr/>
          <a:lstStyle/>
          <a:p>
            <a:r>
              <a:rPr dirty="0" err="1"/>
              <a:t>Planiści</a:t>
            </a:r>
            <a:r>
              <a:rPr dirty="0"/>
              <a:t> </a:t>
            </a:r>
            <a:r>
              <a:rPr dirty="0" err="1"/>
              <a:t>są</a:t>
            </a:r>
            <a:r>
              <a:rPr dirty="0"/>
              <a:t> </a:t>
            </a:r>
            <a:r>
              <a:rPr dirty="0" err="1"/>
              <a:t>samomotywującymi</a:t>
            </a:r>
            <a:r>
              <a:rPr dirty="0"/>
              <a:t> </a:t>
            </a:r>
            <a:r>
              <a:rPr dirty="0" err="1"/>
              <a:t>się</a:t>
            </a:r>
            <a:r>
              <a:rPr dirty="0"/>
              <a:t> </a:t>
            </a:r>
            <a:r>
              <a:rPr dirty="0" err="1"/>
              <a:t>osobami</a:t>
            </a:r>
            <a:r>
              <a:rPr dirty="0"/>
              <a:t>, </a:t>
            </a:r>
            <a:r>
              <a:rPr dirty="0" err="1"/>
              <a:t>które</a:t>
            </a:r>
            <a:r>
              <a:rPr dirty="0"/>
              <a:t> </a:t>
            </a:r>
            <a:r>
              <a:rPr dirty="0" err="1"/>
              <a:t>strategizują</a:t>
            </a:r>
            <a:r>
              <a:rPr dirty="0"/>
              <a:t> </a:t>
            </a:r>
            <a:r>
              <a:rPr dirty="0" err="1"/>
              <a:t>swoją</a:t>
            </a:r>
            <a:r>
              <a:rPr dirty="0"/>
              <a:t> </a:t>
            </a:r>
            <a:r>
              <a:rPr dirty="0" err="1"/>
              <a:t>pracę</a:t>
            </a:r>
            <a:r>
              <a:rPr dirty="0"/>
              <a:t> </a:t>
            </a:r>
            <a:r>
              <a:rPr dirty="0" err="1"/>
              <a:t>i</a:t>
            </a:r>
            <a:r>
              <a:rPr dirty="0"/>
              <a:t> </a:t>
            </a:r>
            <a:r>
              <a:rPr dirty="0" err="1"/>
              <a:t>zazwyczaj</a:t>
            </a:r>
            <a:r>
              <a:rPr dirty="0"/>
              <a:t> </a:t>
            </a:r>
            <a:r>
              <a:rPr dirty="0" err="1"/>
              <a:t>zaczynają</a:t>
            </a:r>
            <a:r>
              <a:rPr dirty="0"/>
              <a:t> </a:t>
            </a:r>
            <a:r>
              <a:rPr dirty="0" err="1"/>
              <a:t>pracę</a:t>
            </a:r>
            <a:r>
              <a:rPr dirty="0"/>
              <a:t> od </a:t>
            </a:r>
            <a:r>
              <a:rPr dirty="0" err="1"/>
              <a:t>razu</a:t>
            </a:r>
            <a:r>
              <a:rPr dirty="0"/>
              <a:t>, </a:t>
            </a:r>
            <a:r>
              <a:rPr dirty="0" err="1"/>
              <a:t>nawet</a:t>
            </a:r>
            <a:r>
              <a:rPr dirty="0"/>
              <a:t> </a:t>
            </a:r>
            <a:r>
              <a:rPr dirty="0" err="1"/>
              <a:t>nad</a:t>
            </a:r>
            <a:r>
              <a:rPr dirty="0"/>
              <a:t> </a:t>
            </a:r>
            <a:r>
              <a:rPr dirty="0" err="1"/>
              <a:t>długoterminowymi</a:t>
            </a:r>
            <a:r>
              <a:rPr dirty="0"/>
              <a:t> </a:t>
            </a:r>
            <a:r>
              <a:rPr dirty="0" err="1"/>
              <a:t>projektami</a:t>
            </a:r>
            <a:r>
              <a:rPr dirty="0"/>
              <a:t>. </a:t>
            </a:r>
            <a:endParaRPr lang="pl-PL" dirty="0"/>
          </a:p>
          <a:p>
            <a:r>
              <a:rPr dirty="0" err="1"/>
              <a:t>Planiści</a:t>
            </a:r>
            <a:r>
              <a:rPr dirty="0"/>
              <a:t> </a:t>
            </a:r>
            <a:r>
              <a:rPr dirty="0" err="1"/>
              <a:t>uzyskują</a:t>
            </a:r>
            <a:r>
              <a:rPr dirty="0"/>
              <a:t> </a:t>
            </a:r>
            <a:r>
              <a:rPr dirty="0" err="1"/>
              <a:t>wysokie</a:t>
            </a:r>
            <a:r>
              <a:rPr dirty="0"/>
              <a:t> </a:t>
            </a:r>
            <a:r>
              <a:rPr dirty="0" err="1"/>
              <a:t>wyniki</a:t>
            </a:r>
            <a:r>
              <a:rPr dirty="0"/>
              <a:t> w </a:t>
            </a:r>
            <a:r>
              <a:rPr dirty="0" err="1"/>
              <a:t>stwierdzeniach</a:t>
            </a:r>
            <a:r>
              <a:rPr dirty="0"/>
              <a:t> A, B </a:t>
            </a:r>
            <a:r>
              <a:rPr dirty="0" err="1"/>
              <a:t>i</a:t>
            </a:r>
            <a:r>
              <a:rPr dirty="0"/>
              <a:t> 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Inkubatory</a:t>
            </a:r>
          </a:p>
        </p:txBody>
      </p:sp>
      <p:sp>
        <p:nvSpPr>
          <p:cNvPr id="3" name="Content Placeholder 2"/>
          <p:cNvSpPr>
            <a:spLocks noGrp="1"/>
          </p:cNvSpPr>
          <p:nvPr>
            <p:ph idx="1"/>
          </p:nvPr>
        </p:nvSpPr>
        <p:spPr/>
        <p:txBody>
          <a:bodyPr/>
          <a:lstStyle/>
          <a:p>
            <a:r>
              <a:rPr dirty="0" err="1"/>
              <a:t>Inkubatory</a:t>
            </a:r>
            <a:r>
              <a:rPr dirty="0"/>
              <a:t> </a:t>
            </a:r>
            <a:r>
              <a:rPr dirty="0" err="1"/>
              <a:t>dobrze</a:t>
            </a:r>
            <a:r>
              <a:rPr dirty="0"/>
              <a:t> </a:t>
            </a:r>
            <a:r>
              <a:rPr dirty="0" err="1"/>
              <a:t>radzą</a:t>
            </a:r>
            <a:r>
              <a:rPr dirty="0"/>
              <a:t> </a:t>
            </a:r>
            <a:r>
              <a:rPr dirty="0" err="1"/>
              <a:t>sobie</a:t>
            </a:r>
            <a:r>
              <a:rPr dirty="0"/>
              <a:t> z </a:t>
            </a:r>
            <a:r>
              <a:rPr dirty="0" err="1"/>
              <a:t>presją</a:t>
            </a:r>
            <a:r>
              <a:rPr dirty="0"/>
              <a:t> </a:t>
            </a:r>
            <a:r>
              <a:rPr dirty="0" err="1"/>
              <a:t>terminów</a:t>
            </a:r>
            <a:r>
              <a:rPr dirty="0"/>
              <a:t>, </a:t>
            </a:r>
            <a:r>
              <a:rPr dirty="0" err="1"/>
              <a:t>odkładają</a:t>
            </a:r>
            <a:r>
              <a:rPr dirty="0"/>
              <a:t> </a:t>
            </a:r>
            <a:r>
              <a:rPr dirty="0" err="1"/>
              <a:t>pracę</a:t>
            </a:r>
            <a:r>
              <a:rPr dirty="0"/>
              <a:t> </a:t>
            </a:r>
            <a:r>
              <a:rPr dirty="0" err="1"/>
              <a:t>na</a:t>
            </a:r>
            <a:r>
              <a:rPr dirty="0"/>
              <a:t> </a:t>
            </a:r>
            <a:r>
              <a:rPr dirty="0" err="1"/>
              <a:t>ostatnią</a:t>
            </a:r>
            <a:r>
              <a:rPr dirty="0"/>
              <a:t> </a:t>
            </a:r>
            <a:r>
              <a:rPr dirty="0" err="1"/>
              <a:t>chwilę</a:t>
            </a:r>
            <a:r>
              <a:rPr dirty="0"/>
              <a:t>, ale </a:t>
            </a:r>
            <a:r>
              <a:rPr dirty="0" err="1"/>
              <a:t>zawsze</a:t>
            </a:r>
            <a:r>
              <a:rPr dirty="0"/>
              <a:t> </a:t>
            </a:r>
            <a:r>
              <a:rPr dirty="0" err="1"/>
              <a:t>kończą</a:t>
            </a:r>
            <a:r>
              <a:rPr dirty="0"/>
              <a:t> </a:t>
            </a:r>
            <a:r>
              <a:rPr dirty="0" err="1"/>
              <a:t>zadania</a:t>
            </a:r>
            <a:r>
              <a:rPr dirty="0"/>
              <a:t> </a:t>
            </a:r>
            <a:r>
              <a:rPr dirty="0" err="1"/>
              <a:t>na</a:t>
            </a:r>
            <a:r>
              <a:rPr dirty="0"/>
              <a:t> </a:t>
            </a:r>
            <a:r>
              <a:rPr dirty="0" err="1"/>
              <a:t>czas</a:t>
            </a:r>
            <a:r>
              <a:rPr dirty="0"/>
              <a:t> </a:t>
            </a:r>
            <a:r>
              <a:rPr dirty="0" err="1"/>
              <a:t>i</a:t>
            </a:r>
            <a:r>
              <a:rPr dirty="0"/>
              <a:t> </a:t>
            </a:r>
            <a:r>
              <a:rPr dirty="0" err="1"/>
              <a:t>produkują</a:t>
            </a:r>
            <a:r>
              <a:rPr dirty="0"/>
              <a:t> </a:t>
            </a:r>
            <a:r>
              <a:rPr dirty="0" err="1"/>
              <a:t>wysoką</a:t>
            </a:r>
            <a:r>
              <a:rPr dirty="0"/>
              <a:t> </a:t>
            </a:r>
            <a:r>
              <a:rPr dirty="0" err="1"/>
              <a:t>jakość</a:t>
            </a:r>
            <a:r>
              <a:rPr dirty="0"/>
              <a:t> </a:t>
            </a:r>
            <a:r>
              <a:rPr dirty="0" err="1"/>
              <a:t>pracy</a:t>
            </a:r>
            <a:r>
              <a:rPr dirty="0"/>
              <a:t>. </a:t>
            </a:r>
            <a:endParaRPr lang="pl-PL" dirty="0"/>
          </a:p>
          <a:p>
            <a:r>
              <a:rPr dirty="0" err="1"/>
              <a:t>Uzyskują</a:t>
            </a:r>
            <a:r>
              <a:rPr dirty="0"/>
              <a:t> </a:t>
            </a:r>
            <a:r>
              <a:rPr dirty="0" err="1"/>
              <a:t>wysokie</a:t>
            </a:r>
            <a:r>
              <a:rPr dirty="0"/>
              <a:t> </a:t>
            </a:r>
            <a:r>
              <a:rPr dirty="0" err="1"/>
              <a:t>wyniki</a:t>
            </a:r>
            <a:r>
              <a:rPr dirty="0"/>
              <a:t> w </a:t>
            </a:r>
            <a:r>
              <a:rPr dirty="0" err="1"/>
              <a:t>stwierdzeniach</a:t>
            </a:r>
            <a:r>
              <a:rPr dirty="0"/>
              <a:t> A, B, C </a:t>
            </a:r>
            <a:r>
              <a:rPr dirty="0" err="1"/>
              <a:t>i</a:t>
            </a:r>
            <a:r>
              <a:rPr dirty="0"/>
              <a:t> D.</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Bawidamki</a:t>
            </a:r>
          </a:p>
        </p:txBody>
      </p:sp>
      <p:sp>
        <p:nvSpPr>
          <p:cNvPr id="3" name="Content Placeholder 2"/>
          <p:cNvSpPr>
            <a:spLocks noGrp="1"/>
          </p:cNvSpPr>
          <p:nvPr>
            <p:ph idx="1"/>
          </p:nvPr>
        </p:nvSpPr>
        <p:spPr/>
        <p:txBody>
          <a:bodyPr/>
          <a:lstStyle/>
          <a:p>
            <a:r>
              <a:rPr dirty="0" err="1"/>
              <a:t>Bawidamki</a:t>
            </a:r>
            <a:r>
              <a:rPr dirty="0"/>
              <a:t> </a:t>
            </a:r>
            <a:r>
              <a:rPr dirty="0" err="1"/>
              <a:t>zaczynają</a:t>
            </a:r>
            <a:r>
              <a:rPr dirty="0"/>
              <a:t> </a:t>
            </a:r>
            <a:r>
              <a:rPr dirty="0" err="1"/>
              <a:t>pracę</a:t>
            </a:r>
            <a:r>
              <a:rPr dirty="0"/>
              <a:t> </a:t>
            </a:r>
            <a:r>
              <a:rPr dirty="0" err="1"/>
              <a:t>wcześnie</a:t>
            </a:r>
            <a:r>
              <a:rPr dirty="0"/>
              <a:t>, ale </a:t>
            </a:r>
            <a:r>
              <a:rPr dirty="0" err="1"/>
              <a:t>łatwo</a:t>
            </a:r>
            <a:r>
              <a:rPr dirty="0"/>
              <a:t> </a:t>
            </a:r>
            <a:r>
              <a:rPr dirty="0" err="1"/>
              <a:t>tracą</a:t>
            </a:r>
            <a:r>
              <a:rPr dirty="0"/>
              <a:t> </a:t>
            </a:r>
            <a:r>
              <a:rPr dirty="0" err="1"/>
              <a:t>zainteresowanie</a:t>
            </a:r>
            <a:r>
              <a:rPr dirty="0"/>
              <a:t> </a:t>
            </a:r>
            <a:r>
              <a:rPr dirty="0" err="1"/>
              <a:t>i</a:t>
            </a:r>
            <a:r>
              <a:rPr dirty="0"/>
              <a:t> </a:t>
            </a:r>
            <a:r>
              <a:rPr dirty="0" err="1"/>
              <a:t>rozpraszają</a:t>
            </a:r>
            <a:r>
              <a:rPr dirty="0"/>
              <a:t> </a:t>
            </a:r>
            <a:r>
              <a:rPr dirty="0" err="1"/>
              <a:t>się</a:t>
            </a:r>
            <a:r>
              <a:rPr dirty="0"/>
              <a:t>. </a:t>
            </a:r>
            <a:endParaRPr lang="pl-PL" dirty="0"/>
          </a:p>
          <a:p>
            <a:r>
              <a:rPr dirty="0" err="1"/>
              <a:t>Uzyskują</a:t>
            </a:r>
            <a:r>
              <a:rPr dirty="0"/>
              <a:t> </a:t>
            </a:r>
            <a:r>
              <a:rPr dirty="0" err="1"/>
              <a:t>wysokie</a:t>
            </a:r>
            <a:r>
              <a:rPr dirty="0"/>
              <a:t> </a:t>
            </a:r>
            <a:r>
              <a:rPr dirty="0" err="1"/>
              <a:t>wyniki</a:t>
            </a:r>
            <a:r>
              <a:rPr dirty="0"/>
              <a:t> w </a:t>
            </a:r>
            <a:r>
              <a:rPr dirty="0" err="1"/>
              <a:t>stwierdzeniu</a:t>
            </a:r>
            <a:r>
              <a:rPr dirty="0"/>
              <a:t> E </a:t>
            </a:r>
            <a:r>
              <a:rPr dirty="0" err="1"/>
              <a:t>oraz</a:t>
            </a:r>
            <a:r>
              <a:rPr dirty="0"/>
              <a:t> </a:t>
            </a:r>
            <a:r>
              <a:rPr dirty="0" err="1"/>
              <a:t>niskie</a:t>
            </a:r>
            <a:r>
              <a:rPr dirty="0"/>
              <a:t> w </a:t>
            </a:r>
            <a:r>
              <a:rPr dirty="0" err="1"/>
              <a:t>stwierdzeniach</a:t>
            </a:r>
            <a:r>
              <a:rPr dirty="0"/>
              <a:t> A </a:t>
            </a:r>
            <a:r>
              <a:rPr dirty="0" err="1"/>
              <a:t>i</a:t>
            </a:r>
            <a:r>
              <a:rPr dirty="0"/>
              <a:t> B.</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Prokrastynatorzy</a:t>
            </a:r>
          </a:p>
        </p:txBody>
      </p:sp>
      <p:sp>
        <p:nvSpPr>
          <p:cNvPr id="3" name="Content Placeholder 2"/>
          <p:cNvSpPr>
            <a:spLocks noGrp="1"/>
          </p:cNvSpPr>
          <p:nvPr>
            <p:ph idx="1"/>
          </p:nvPr>
        </p:nvSpPr>
        <p:spPr/>
        <p:txBody>
          <a:bodyPr/>
          <a:lstStyle/>
          <a:p>
            <a:r>
              <a:t>Prokrastynatorzy odkładają pracę na ostatnią chwilę i często oddają przeciętną jakość pracy. Uzyskują wysokie wyniki w stwierdzeniach C i D oraz niskie w stwierdzeniach A i B.</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Identyfikacja stylu pracy</a:t>
            </a:r>
          </a:p>
        </p:txBody>
      </p:sp>
      <p:sp>
        <p:nvSpPr>
          <p:cNvPr id="3" name="Content Placeholder 2"/>
          <p:cNvSpPr>
            <a:spLocks noGrp="1"/>
          </p:cNvSpPr>
          <p:nvPr>
            <p:ph idx="1"/>
          </p:nvPr>
        </p:nvSpPr>
        <p:spPr/>
        <p:txBody>
          <a:bodyPr/>
          <a:lstStyle/>
          <a:p>
            <a:r>
              <a:rPr dirty="0" err="1"/>
              <a:t>Zrozumienie</a:t>
            </a:r>
            <a:r>
              <a:rPr dirty="0"/>
              <a:t> </a:t>
            </a:r>
            <a:r>
              <a:rPr dirty="0" err="1"/>
              <a:t>swojego</a:t>
            </a:r>
            <a:r>
              <a:rPr dirty="0"/>
              <a:t> </a:t>
            </a:r>
            <a:r>
              <a:rPr dirty="0" err="1"/>
              <a:t>stylu</a:t>
            </a:r>
            <a:r>
              <a:rPr dirty="0"/>
              <a:t> </a:t>
            </a:r>
            <a:r>
              <a:rPr dirty="0" err="1"/>
              <a:t>pracy</a:t>
            </a:r>
            <a:r>
              <a:rPr dirty="0"/>
              <a:t> </a:t>
            </a:r>
            <a:r>
              <a:rPr dirty="0" err="1"/>
              <a:t>pomaga</a:t>
            </a:r>
            <a:r>
              <a:rPr dirty="0"/>
              <a:t> w </a:t>
            </a:r>
            <a:r>
              <a:rPr dirty="0" err="1"/>
              <a:t>dostosowaniu</a:t>
            </a:r>
            <a:r>
              <a:rPr dirty="0"/>
              <a:t> </a:t>
            </a:r>
            <a:r>
              <a:rPr dirty="0" err="1"/>
              <a:t>podejścia</a:t>
            </a:r>
            <a:r>
              <a:rPr dirty="0"/>
              <a:t> do </a:t>
            </a:r>
            <a:r>
              <a:rPr dirty="0" err="1"/>
              <a:t>zadań</a:t>
            </a:r>
            <a:r>
              <a:rPr dirty="0"/>
              <a:t> </a:t>
            </a:r>
            <a:r>
              <a:rPr dirty="0" err="1"/>
              <a:t>i</a:t>
            </a:r>
            <a:r>
              <a:rPr dirty="0"/>
              <a:t> </a:t>
            </a:r>
            <a:r>
              <a:rPr dirty="0" err="1"/>
              <a:t>lepszym</a:t>
            </a:r>
            <a:r>
              <a:rPr dirty="0"/>
              <a:t> </a:t>
            </a:r>
            <a:r>
              <a:rPr dirty="0" err="1"/>
              <a:t>zarządzaniu</a:t>
            </a:r>
            <a:r>
              <a:rPr dirty="0"/>
              <a:t> </a:t>
            </a:r>
            <a:r>
              <a:rPr dirty="0" err="1"/>
              <a:t>czasem</a:t>
            </a:r>
            <a:r>
              <a:rPr dirty="0"/>
              <a:t>. </a:t>
            </a:r>
            <a:endParaRPr lang="pl-PL" dirty="0"/>
          </a:p>
          <a:p>
            <a:r>
              <a:rPr dirty="0" err="1"/>
              <a:t>Planiści</a:t>
            </a:r>
            <a:r>
              <a:rPr dirty="0"/>
              <a:t>, </a:t>
            </a:r>
            <a:r>
              <a:rPr dirty="0" err="1"/>
              <a:t>inkubatory</a:t>
            </a:r>
            <a:r>
              <a:rPr dirty="0"/>
              <a:t>, </a:t>
            </a:r>
            <a:r>
              <a:rPr dirty="0" err="1"/>
              <a:t>bawidamki</a:t>
            </a:r>
            <a:r>
              <a:rPr dirty="0"/>
              <a:t> </a:t>
            </a:r>
            <a:r>
              <a:rPr dirty="0" err="1"/>
              <a:t>i</a:t>
            </a:r>
            <a:r>
              <a:rPr dirty="0"/>
              <a:t> </a:t>
            </a:r>
            <a:r>
              <a:rPr dirty="0" err="1"/>
              <a:t>prokrastynatorzy</a:t>
            </a:r>
            <a:r>
              <a:rPr dirty="0"/>
              <a:t> </a:t>
            </a:r>
            <a:r>
              <a:rPr dirty="0" err="1"/>
              <a:t>mają</a:t>
            </a:r>
            <a:r>
              <a:rPr dirty="0"/>
              <a:t> </a:t>
            </a:r>
            <a:r>
              <a:rPr dirty="0" err="1"/>
              <a:t>różne</a:t>
            </a:r>
            <a:r>
              <a:rPr dirty="0"/>
              <a:t> </a:t>
            </a:r>
            <a:r>
              <a:rPr dirty="0" err="1"/>
              <a:t>podejścia</a:t>
            </a:r>
            <a:r>
              <a:rPr dirty="0"/>
              <a:t> do </a:t>
            </a:r>
            <a:r>
              <a:rPr dirty="0" err="1"/>
              <a:t>pracy</a:t>
            </a:r>
            <a:r>
              <a:rPr dirty="0"/>
              <a:t>, </a:t>
            </a:r>
            <a:r>
              <a:rPr dirty="0" err="1"/>
              <a:t>które</a:t>
            </a:r>
            <a:r>
              <a:rPr dirty="0"/>
              <a:t> </a:t>
            </a:r>
            <a:r>
              <a:rPr dirty="0" err="1"/>
              <a:t>można</a:t>
            </a:r>
            <a:r>
              <a:rPr dirty="0"/>
              <a:t> </a:t>
            </a:r>
            <a:r>
              <a:rPr dirty="0" err="1"/>
              <a:t>wykorzystać</a:t>
            </a:r>
            <a:r>
              <a:rPr dirty="0"/>
              <a:t> do </a:t>
            </a:r>
            <a:r>
              <a:rPr dirty="0" err="1"/>
              <a:t>opracowania</a:t>
            </a:r>
            <a:r>
              <a:rPr dirty="0"/>
              <a:t> </a:t>
            </a:r>
            <a:r>
              <a:rPr dirty="0" err="1"/>
              <a:t>strategii</a:t>
            </a:r>
            <a:r>
              <a:rPr dirty="0"/>
              <a:t> </a:t>
            </a:r>
            <a:r>
              <a:rPr dirty="0" err="1"/>
              <a:t>poprawy</a:t>
            </a:r>
            <a:r>
              <a:rPr dirty="0"/>
              <a:t> </a:t>
            </a:r>
            <a:r>
              <a:rPr dirty="0" err="1"/>
              <a:t>efektywności</a:t>
            </a:r>
            <a:r>
              <a:rPr dirty="0"/>
              <a: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Poprawa nawyków pracy</a:t>
            </a:r>
          </a:p>
        </p:txBody>
      </p:sp>
      <p:sp>
        <p:nvSpPr>
          <p:cNvPr id="3" name="Content Placeholder 2"/>
          <p:cNvSpPr>
            <a:spLocks noGrp="1"/>
          </p:cNvSpPr>
          <p:nvPr>
            <p:ph idx="1"/>
          </p:nvPr>
        </p:nvSpPr>
        <p:spPr/>
        <p:txBody>
          <a:bodyPr/>
          <a:lstStyle/>
          <a:p>
            <a:r>
              <a:rPr dirty="0"/>
              <a:t>Aby </a:t>
            </a:r>
            <a:r>
              <a:rPr dirty="0" err="1"/>
              <a:t>poprawić</a:t>
            </a:r>
            <a:r>
              <a:rPr dirty="0"/>
              <a:t> </a:t>
            </a:r>
            <a:r>
              <a:rPr dirty="0" err="1"/>
              <a:t>swoje</a:t>
            </a:r>
            <a:r>
              <a:rPr dirty="0"/>
              <a:t> </a:t>
            </a:r>
            <a:r>
              <a:rPr dirty="0" err="1"/>
              <a:t>nawyki</a:t>
            </a:r>
            <a:r>
              <a:rPr dirty="0"/>
              <a:t> </a:t>
            </a:r>
            <a:r>
              <a:rPr dirty="0" err="1"/>
              <a:t>pracy</a:t>
            </a:r>
            <a:r>
              <a:rPr dirty="0"/>
              <a:t>, </a:t>
            </a:r>
            <a:r>
              <a:rPr dirty="0" err="1"/>
              <a:t>warto</a:t>
            </a:r>
            <a:r>
              <a:rPr dirty="0"/>
              <a:t> </a:t>
            </a:r>
            <a:r>
              <a:rPr dirty="0" err="1"/>
              <a:t>rozpoznać</a:t>
            </a:r>
            <a:r>
              <a:rPr dirty="0"/>
              <a:t> </a:t>
            </a:r>
            <a:r>
              <a:rPr dirty="0" err="1"/>
              <a:t>swoje</a:t>
            </a:r>
            <a:r>
              <a:rPr dirty="0"/>
              <a:t> </a:t>
            </a:r>
            <a:r>
              <a:rPr dirty="0" err="1"/>
              <a:t>mocne</a:t>
            </a:r>
            <a:r>
              <a:rPr dirty="0"/>
              <a:t> </a:t>
            </a:r>
            <a:r>
              <a:rPr dirty="0" err="1"/>
              <a:t>i</a:t>
            </a:r>
            <a:r>
              <a:rPr dirty="0"/>
              <a:t> </a:t>
            </a:r>
            <a:r>
              <a:rPr dirty="0" err="1"/>
              <a:t>słabe</a:t>
            </a:r>
            <a:r>
              <a:rPr dirty="0"/>
              <a:t> </a:t>
            </a:r>
            <a:r>
              <a:rPr dirty="0" err="1"/>
              <a:t>strony</a:t>
            </a:r>
            <a:r>
              <a:rPr dirty="0"/>
              <a:t> w </a:t>
            </a:r>
            <a:r>
              <a:rPr dirty="0" err="1"/>
              <a:t>podejściu</a:t>
            </a:r>
            <a:r>
              <a:rPr dirty="0"/>
              <a:t> do </a:t>
            </a:r>
            <a:r>
              <a:rPr dirty="0" err="1"/>
              <a:t>zadań</a:t>
            </a:r>
            <a:r>
              <a:rPr dirty="0"/>
              <a:t>. </a:t>
            </a:r>
            <a:endParaRPr lang="pl-PL" dirty="0"/>
          </a:p>
          <a:p>
            <a:r>
              <a:rPr dirty="0" err="1"/>
              <a:t>Planiści</a:t>
            </a:r>
            <a:r>
              <a:rPr dirty="0"/>
              <a:t> </a:t>
            </a:r>
            <a:r>
              <a:rPr dirty="0" err="1"/>
              <a:t>mogą</a:t>
            </a:r>
            <a:r>
              <a:rPr dirty="0"/>
              <a:t> </a:t>
            </a:r>
            <a:r>
              <a:rPr dirty="0" err="1"/>
              <a:t>skupić</a:t>
            </a:r>
            <a:r>
              <a:rPr dirty="0"/>
              <a:t> </a:t>
            </a:r>
            <a:r>
              <a:rPr dirty="0" err="1"/>
              <a:t>się</a:t>
            </a:r>
            <a:r>
              <a:rPr dirty="0"/>
              <a:t> </a:t>
            </a:r>
            <a:r>
              <a:rPr dirty="0" err="1"/>
              <a:t>na</a:t>
            </a:r>
            <a:r>
              <a:rPr dirty="0"/>
              <a:t> </a:t>
            </a:r>
            <a:r>
              <a:rPr dirty="0" err="1"/>
              <a:t>utrzymaniu</a:t>
            </a:r>
            <a:r>
              <a:rPr dirty="0"/>
              <a:t> </a:t>
            </a:r>
            <a:r>
              <a:rPr dirty="0" err="1"/>
              <a:t>organizacji</a:t>
            </a:r>
            <a:r>
              <a:rPr dirty="0"/>
              <a:t>, </a:t>
            </a:r>
            <a:r>
              <a:rPr dirty="0" err="1"/>
              <a:t>inkubatory</a:t>
            </a:r>
            <a:r>
              <a:rPr dirty="0"/>
              <a:t> </a:t>
            </a:r>
            <a:r>
              <a:rPr dirty="0" err="1"/>
              <a:t>na</a:t>
            </a:r>
            <a:r>
              <a:rPr dirty="0"/>
              <a:t> </a:t>
            </a:r>
            <a:r>
              <a:rPr dirty="0" err="1"/>
              <a:t>planowaniu</a:t>
            </a:r>
            <a:r>
              <a:rPr dirty="0"/>
              <a:t> </a:t>
            </a:r>
            <a:r>
              <a:rPr dirty="0" err="1"/>
              <a:t>przed</a:t>
            </a:r>
            <a:r>
              <a:rPr dirty="0"/>
              <a:t> </a:t>
            </a:r>
            <a:r>
              <a:rPr dirty="0" err="1"/>
              <a:t>terminem</a:t>
            </a:r>
            <a:r>
              <a:rPr dirty="0"/>
              <a:t>, </a:t>
            </a:r>
            <a:r>
              <a:rPr dirty="0" err="1"/>
              <a:t>bawidamki</a:t>
            </a:r>
            <a:r>
              <a:rPr dirty="0"/>
              <a:t> </a:t>
            </a:r>
            <a:r>
              <a:rPr dirty="0" err="1"/>
              <a:t>na</a:t>
            </a:r>
            <a:r>
              <a:rPr dirty="0"/>
              <a:t> </a:t>
            </a:r>
            <a:r>
              <a:rPr dirty="0" err="1"/>
              <a:t>koncentracji</a:t>
            </a:r>
            <a:r>
              <a:rPr dirty="0"/>
              <a:t>, a </a:t>
            </a:r>
            <a:r>
              <a:rPr dirty="0" err="1"/>
              <a:t>prokrastynatorzy</a:t>
            </a:r>
            <a:r>
              <a:rPr dirty="0"/>
              <a:t> </a:t>
            </a:r>
            <a:r>
              <a:rPr dirty="0" err="1"/>
              <a:t>na</a:t>
            </a:r>
            <a:r>
              <a:rPr dirty="0"/>
              <a:t> </a:t>
            </a:r>
            <a:r>
              <a:rPr dirty="0" err="1"/>
              <a:t>wcześniejszym</a:t>
            </a:r>
            <a:r>
              <a:rPr dirty="0"/>
              <a:t> </a:t>
            </a:r>
            <a:r>
              <a:rPr dirty="0" err="1"/>
              <a:t>rozpoczęciu</a:t>
            </a:r>
            <a:r>
              <a:rPr dirty="0"/>
              <a:t> </a:t>
            </a:r>
            <a:r>
              <a:rPr dirty="0" err="1"/>
              <a:t>pracy</a:t>
            </a:r>
            <a:r>
              <a:rPr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2FFA2-93DB-B8F8-1320-3321471E82CB}"/>
              </a:ext>
            </a:extLst>
          </p:cNvPr>
          <p:cNvSpPr>
            <a:spLocks noGrp="1"/>
          </p:cNvSpPr>
          <p:nvPr>
            <p:ph type="title"/>
          </p:nvPr>
        </p:nvSpPr>
        <p:spPr/>
        <p:txBody>
          <a:bodyPr>
            <a:normAutofit fontScale="90000"/>
          </a:bodyPr>
          <a:lstStyle/>
          <a:p>
            <a:r>
              <a:rPr lang="pl-PL" sz="4000" dirty="0"/>
              <a:t>Podstawowe zaspokojenie potrzeb psychologicznych w ogóle (</a:t>
            </a:r>
            <a:r>
              <a:rPr lang="pl-PL" sz="4000" dirty="0" err="1"/>
              <a:t>Deci</a:t>
            </a:r>
            <a:r>
              <a:rPr lang="pl-PL" sz="4000" dirty="0"/>
              <a:t> i Ryan, 2000; </a:t>
            </a:r>
            <a:r>
              <a:rPr lang="pl-PL" sz="4000" dirty="0" err="1"/>
              <a:t>Gagné</a:t>
            </a:r>
            <a:r>
              <a:rPr lang="pl-PL" sz="4000" dirty="0"/>
              <a:t>, 2003)</a:t>
            </a:r>
            <a:br>
              <a:rPr lang="pl-PL" sz="4000" dirty="0"/>
            </a:br>
            <a:endParaRPr lang="pl-PL" dirty="0"/>
          </a:p>
        </p:txBody>
      </p:sp>
      <p:sp>
        <p:nvSpPr>
          <p:cNvPr id="3" name="Content Placeholder 2">
            <a:extLst>
              <a:ext uri="{FF2B5EF4-FFF2-40B4-BE49-F238E27FC236}">
                <a16:creationId xmlns:a16="http://schemas.microsoft.com/office/drawing/2014/main" id="{AD2DB5B4-0A78-CE82-6A75-AEE5D4891B3F}"/>
              </a:ext>
            </a:extLst>
          </p:cNvPr>
          <p:cNvSpPr>
            <a:spLocks noGrp="1"/>
          </p:cNvSpPr>
          <p:nvPr>
            <p:ph idx="1"/>
          </p:nvPr>
        </p:nvSpPr>
        <p:spPr>
          <a:xfrm>
            <a:off x="612843" y="1690688"/>
            <a:ext cx="10740957" cy="4486275"/>
          </a:xfrm>
        </p:spPr>
        <p:txBody>
          <a:bodyPr>
            <a:normAutofit fontScale="85000" lnSpcReduction="20000"/>
          </a:bodyPr>
          <a:lstStyle/>
          <a:p>
            <a:r>
              <a:rPr lang="pl-PL" dirty="0"/>
              <a:t>Odpowiedź na poniższe zdania</a:t>
            </a:r>
          </a:p>
          <a:p>
            <a:r>
              <a:rPr lang="pl-PL" dirty="0"/>
              <a:t>1. Czuję, że mam swobodę decydowania o tym, jak mam żyć. 	</a:t>
            </a:r>
          </a:p>
          <a:p>
            <a:r>
              <a:rPr lang="pl-PL" dirty="0"/>
              <a:t>2. Bardzo lubię ludzi, z którymi mam kontakt. 	</a:t>
            </a:r>
          </a:p>
          <a:p>
            <a:r>
              <a:rPr lang="pl-PL" dirty="0"/>
              <a:t>3. Często nie czuję się zbyt kompetentny. 	</a:t>
            </a:r>
          </a:p>
          <a:p>
            <a:r>
              <a:rPr lang="pl-PL" dirty="0"/>
              <a:t>4. Czuję presję w swoim życiu. 	</a:t>
            </a:r>
          </a:p>
          <a:p>
            <a:r>
              <a:rPr lang="pl-PL" dirty="0"/>
              <a:t>5. Ludzie, których znam, mówią mi, że jestem dobry w tym, co robię. 	</a:t>
            </a:r>
          </a:p>
          <a:p>
            <a:r>
              <a:rPr lang="pl-PL" dirty="0"/>
              <a:t>6. Dogaduję się z ludźmi, z którymi mam kontakt. </a:t>
            </a:r>
          </a:p>
          <a:p>
            <a:r>
              <a:rPr lang="pl-PL" dirty="0"/>
              <a:t>7. Raczej trzymam się z daleka i nie mam zbyt wielu kontaktów towarzyskich. </a:t>
            </a:r>
          </a:p>
          <a:p>
            <a:r>
              <a:rPr lang="pl-PL" dirty="0"/>
              <a:t>8. Generalnie mam swobodę wyrażania swoich pomysłów i opinii. 	</a:t>
            </a:r>
          </a:p>
          <a:p>
            <a:r>
              <a:rPr lang="pl-PL" dirty="0"/>
              <a:t>9. Osoby, z którymi regularnie współpracuję, uważam za moich przyjaciół. 	</a:t>
            </a:r>
          </a:p>
          <a:p>
            <a:r>
              <a:rPr lang="pl-PL" dirty="0"/>
              <a:t>10. Ostatnio udało mi się nauczyć nowych, ciekawych umiejętności. </a:t>
            </a:r>
          </a:p>
        </p:txBody>
      </p:sp>
      <p:sp>
        <p:nvSpPr>
          <p:cNvPr id="4" name="Slide Number Placeholder 3">
            <a:extLst>
              <a:ext uri="{FF2B5EF4-FFF2-40B4-BE49-F238E27FC236}">
                <a16:creationId xmlns:a16="http://schemas.microsoft.com/office/drawing/2014/main" id="{DA9CACAE-6B93-4C32-657D-F0A70FA60DF2}"/>
              </a:ext>
            </a:extLst>
          </p:cNvPr>
          <p:cNvSpPr>
            <a:spLocks noGrp="1"/>
          </p:cNvSpPr>
          <p:nvPr>
            <p:ph type="sldNum" sz="quarter" idx="12"/>
          </p:nvPr>
        </p:nvSpPr>
        <p:spPr/>
        <p:txBody>
          <a:bodyPr/>
          <a:lstStyle/>
          <a:p>
            <a:fld id="{2DF5758F-4C72-4BF8-97FC-46819E1C8CEB}" type="slidenum">
              <a:rPr lang="pl-PL" smtClean="0"/>
              <a:t>8</a:t>
            </a:fld>
            <a:endParaRPr lang="pl-PL"/>
          </a:p>
        </p:txBody>
      </p:sp>
    </p:spTree>
    <p:extLst>
      <p:ext uri="{BB962C8B-B14F-4D97-AF65-F5344CB8AC3E}">
        <p14:creationId xmlns:p14="http://schemas.microsoft.com/office/powerpoint/2010/main" val="40774309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7DF80-E25A-7E7D-D01F-E4BB6757F9CA}"/>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a:solidFill>
                  <a:schemeClr val="tx1"/>
                </a:solidFill>
                <a:latin typeface="+mj-lt"/>
                <a:ea typeface="+mj-ea"/>
                <a:cs typeface="+mj-cs"/>
              </a:rPr>
              <a:t>Kwestionariusz FLOW</a:t>
            </a:r>
          </a:p>
        </p:txBody>
      </p:sp>
      <p:sp>
        <p:nvSpPr>
          <p:cNvPr id="3" name="Text Placeholder 2">
            <a:extLst>
              <a:ext uri="{FF2B5EF4-FFF2-40B4-BE49-F238E27FC236}">
                <a16:creationId xmlns:a16="http://schemas.microsoft.com/office/drawing/2014/main" id="{35F78BCE-2443-C13D-E91F-C7222B5A35C8}"/>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r>
              <a:rPr lang="en-US" kern="1200">
                <a:solidFill>
                  <a:schemeClr val="tx1"/>
                </a:solidFill>
                <a:latin typeface="+mn-lt"/>
                <a:ea typeface="+mn-ea"/>
                <a:cs typeface="+mn-cs"/>
              </a:rPr>
              <a:t>(Csikszentmihalyi, 1990)</a:t>
            </a:r>
          </a:p>
        </p:txBody>
      </p:sp>
      <p:sp>
        <p:nvSpPr>
          <p:cNvPr id="11" name="Rectangle 10">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5E20FE72-A51F-8E27-0643-8C29D10DD8B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DF5758F-4C72-4BF8-97FC-46819E1C8CEB}" type="slidenum">
              <a:rPr lang="en-US">
                <a:solidFill>
                  <a:schemeClr val="tx1">
                    <a:lumMod val="50000"/>
                    <a:lumOff val="50000"/>
                  </a:schemeClr>
                </a:solidFill>
              </a:rPr>
              <a:pPr>
                <a:spcAft>
                  <a:spcPts val="600"/>
                </a:spcAft>
              </a:pPr>
              <a:t>80</a:t>
            </a:fld>
            <a:endParaRPr lang="en-US">
              <a:solidFill>
                <a:schemeClr val="tx1">
                  <a:lumMod val="50000"/>
                  <a:lumOff val="50000"/>
                </a:schemeClr>
              </a:solidFill>
            </a:endParaRPr>
          </a:p>
        </p:txBody>
      </p:sp>
    </p:spTree>
    <p:extLst>
      <p:ext uri="{BB962C8B-B14F-4D97-AF65-F5344CB8AC3E}">
        <p14:creationId xmlns:p14="http://schemas.microsoft.com/office/powerpoint/2010/main" val="28255458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Kwestionariusz FLOW</a:t>
            </a:r>
          </a:p>
        </p:txBody>
      </p:sp>
      <p:sp>
        <p:nvSpPr>
          <p:cNvPr id="3" name="Content Placeholder 2"/>
          <p:cNvSpPr>
            <a:spLocks noGrp="1"/>
          </p:cNvSpPr>
          <p:nvPr>
            <p:ph idx="1"/>
          </p:nvPr>
        </p:nvSpPr>
        <p:spPr/>
        <p:txBody>
          <a:bodyPr/>
          <a:lstStyle/>
          <a:p>
            <a:r>
              <a:rPr dirty="0" err="1"/>
              <a:t>Działania</a:t>
            </a:r>
            <a:r>
              <a:rPr dirty="0"/>
              <a:t> </a:t>
            </a:r>
            <a:r>
              <a:rPr dirty="0" err="1"/>
              <a:t>wewnętrznie</a:t>
            </a:r>
            <a:r>
              <a:rPr dirty="0"/>
              <a:t> </a:t>
            </a:r>
            <a:r>
              <a:rPr dirty="0" err="1"/>
              <a:t>motywujące</a:t>
            </a:r>
            <a:r>
              <a:rPr dirty="0"/>
              <a:t> </a:t>
            </a:r>
            <a:r>
              <a:rPr dirty="0" err="1"/>
              <a:t>można</a:t>
            </a:r>
            <a:r>
              <a:rPr dirty="0"/>
              <a:t> </a:t>
            </a:r>
            <a:r>
              <a:rPr dirty="0" err="1"/>
              <a:t>zidentyfikować</a:t>
            </a:r>
            <a:r>
              <a:rPr dirty="0"/>
              <a:t> za </a:t>
            </a:r>
            <a:r>
              <a:rPr dirty="0" err="1"/>
              <a:t>pomocą</a:t>
            </a:r>
            <a:r>
              <a:rPr dirty="0"/>
              <a:t> </a:t>
            </a:r>
            <a:r>
              <a:rPr dirty="0" err="1"/>
              <a:t>metody</a:t>
            </a:r>
            <a:r>
              <a:rPr dirty="0"/>
              <a:t> </a:t>
            </a:r>
            <a:r>
              <a:rPr dirty="0" err="1"/>
              <a:t>doświadczenia</a:t>
            </a:r>
            <a:r>
              <a:rPr dirty="0"/>
              <a:t> </a:t>
            </a:r>
            <a:r>
              <a:rPr dirty="0" err="1"/>
              <a:t>próbkowania</a:t>
            </a:r>
            <a:r>
              <a:rPr dirty="0"/>
              <a:t>, </a:t>
            </a:r>
            <a:r>
              <a:rPr dirty="0" err="1"/>
              <a:t>pierwotnie</a:t>
            </a:r>
            <a:r>
              <a:rPr dirty="0"/>
              <a:t> </a:t>
            </a:r>
            <a:r>
              <a:rPr dirty="0" err="1"/>
              <a:t>stosowanej</a:t>
            </a:r>
            <a:r>
              <a:rPr dirty="0"/>
              <a:t> </a:t>
            </a:r>
            <a:r>
              <a:rPr dirty="0" err="1"/>
              <a:t>przez</a:t>
            </a:r>
            <a:r>
              <a:rPr dirty="0"/>
              <a:t> Csikszentmihalyi do </a:t>
            </a:r>
            <a:r>
              <a:rPr dirty="0" err="1"/>
              <a:t>identyfikacji</a:t>
            </a:r>
            <a:r>
              <a:rPr dirty="0"/>
              <a:t> </a:t>
            </a:r>
            <a:r>
              <a:rPr dirty="0" err="1"/>
              <a:t>stanów</a:t>
            </a:r>
            <a:r>
              <a:rPr dirty="0"/>
              <a:t> flow (1990). </a:t>
            </a:r>
            <a:endParaRPr lang="pl-PL" dirty="0"/>
          </a:p>
          <a:p>
            <a:r>
              <a:rPr dirty="0" err="1"/>
              <a:t>Poniższy</a:t>
            </a:r>
            <a:r>
              <a:rPr dirty="0"/>
              <a:t> </a:t>
            </a:r>
            <a:r>
              <a:rPr dirty="0" err="1"/>
              <a:t>kwestionariusz</a:t>
            </a:r>
            <a:r>
              <a:rPr dirty="0"/>
              <a:t> </a:t>
            </a:r>
            <a:r>
              <a:rPr dirty="0" err="1"/>
              <a:t>pomaga</a:t>
            </a:r>
            <a:r>
              <a:rPr dirty="0"/>
              <a:t> </a:t>
            </a:r>
            <a:r>
              <a:rPr dirty="0" err="1"/>
              <a:t>zrozumieć</a:t>
            </a:r>
            <a:r>
              <a:rPr dirty="0"/>
              <a:t>, jak </a:t>
            </a:r>
            <a:r>
              <a:rPr dirty="0" err="1"/>
              <a:t>rozdziela</a:t>
            </a:r>
            <a:r>
              <a:rPr lang="pl-PL" dirty="0" err="1"/>
              <a:t>sz</a:t>
            </a:r>
            <a:r>
              <a:rPr dirty="0"/>
              <a:t> </a:t>
            </a:r>
            <a:r>
              <a:rPr dirty="0" err="1"/>
              <a:t>uwagę</a:t>
            </a:r>
            <a:r>
              <a:rPr dirty="0"/>
              <a:t> w </a:t>
            </a:r>
            <a:r>
              <a:rPr dirty="0" err="1"/>
              <a:t>ciągu</a:t>
            </a:r>
            <a:r>
              <a:rPr dirty="0"/>
              <a:t> </a:t>
            </a:r>
            <a:r>
              <a:rPr dirty="0" err="1"/>
              <a:t>dnia</a:t>
            </a:r>
            <a:r>
              <a:rPr dirty="0"/>
              <a: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Instrukcje</a:t>
            </a:r>
          </a:p>
        </p:txBody>
      </p:sp>
      <p:sp>
        <p:nvSpPr>
          <p:cNvPr id="3" name="Content Placeholder 2"/>
          <p:cNvSpPr>
            <a:spLocks noGrp="1"/>
          </p:cNvSpPr>
          <p:nvPr>
            <p:ph idx="1"/>
          </p:nvPr>
        </p:nvSpPr>
        <p:spPr/>
        <p:txBody>
          <a:bodyPr/>
          <a:lstStyle/>
          <a:p>
            <a:r>
              <a:rPr dirty="0" err="1"/>
              <a:t>Kwestionariusz</a:t>
            </a:r>
            <a:r>
              <a:rPr dirty="0"/>
              <a:t> </a:t>
            </a:r>
            <a:r>
              <a:rPr dirty="0" err="1"/>
              <a:t>powinien</a:t>
            </a:r>
            <a:r>
              <a:rPr dirty="0"/>
              <a:t> </a:t>
            </a:r>
            <a:r>
              <a:rPr dirty="0" err="1"/>
              <a:t>być</a:t>
            </a:r>
            <a:r>
              <a:rPr dirty="0"/>
              <a:t> </a:t>
            </a:r>
            <a:r>
              <a:rPr dirty="0" err="1"/>
              <a:t>realizowany</a:t>
            </a:r>
            <a:r>
              <a:rPr dirty="0"/>
              <a:t> </a:t>
            </a:r>
            <a:r>
              <a:rPr dirty="0" err="1"/>
              <a:t>przez</a:t>
            </a:r>
            <a:r>
              <a:rPr dirty="0"/>
              <a:t> co </a:t>
            </a:r>
            <a:r>
              <a:rPr dirty="0" err="1"/>
              <a:t>najmniej</a:t>
            </a:r>
            <a:r>
              <a:rPr dirty="0"/>
              <a:t> </a:t>
            </a:r>
            <a:r>
              <a:rPr dirty="0" err="1"/>
              <a:t>tydzień</a:t>
            </a:r>
            <a:r>
              <a:rPr dirty="0"/>
              <a:t>, </a:t>
            </a:r>
            <a:r>
              <a:rPr dirty="0" err="1"/>
              <a:t>najlepiej</a:t>
            </a:r>
            <a:r>
              <a:rPr dirty="0"/>
              <a:t> </a:t>
            </a:r>
            <a:r>
              <a:rPr dirty="0" err="1"/>
              <a:t>dwa</a:t>
            </a:r>
            <a:r>
              <a:rPr dirty="0"/>
              <a:t>. </a:t>
            </a:r>
            <a:endParaRPr lang="pl-PL" dirty="0"/>
          </a:p>
          <a:p>
            <a:r>
              <a:rPr lang="pl-PL" dirty="0"/>
              <a:t>Ustaw sobie </a:t>
            </a:r>
            <a:r>
              <a:rPr dirty="0" err="1"/>
              <a:t>przypomnienia</a:t>
            </a:r>
            <a:r>
              <a:rPr dirty="0"/>
              <a:t> </a:t>
            </a:r>
            <a:r>
              <a:rPr dirty="0" err="1"/>
              <a:t>na</a:t>
            </a:r>
            <a:r>
              <a:rPr dirty="0"/>
              <a:t> </a:t>
            </a:r>
            <a:r>
              <a:rPr dirty="0" err="1"/>
              <a:t>telefonie</a:t>
            </a:r>
            <a:r>
              <a:rPr dirty="0"/>
              <a:t> w </a:t>
            </a:r>
            <a:r>
              <a:rPr dirty="0" err="1"/>
              <a:t>losowych</a:t>
            </a:r>
            <a:r>
              <a:rPr dirty="0"/>
              <a:t> </a:t>
            </a:r>
            <a:r>
              <a:rPr dirty="0" err="1"/>
              <a:t>momentach</a:t>
            </a:r>
            <a:r>
              <a:rPr dirty="0"/>
              <a:t> </a:t>
            </a:r>
            <a:r>
              <a:rPr dirty="0" err="1"/>
              <a:t>dnia</a:t>
            </a:r>
            <a:r>
              <a:rPr dirty="0"/>
              <a:t> </a:t>
            </a:r>
            <a:r>
              <a:rPr dirty="0" err="1"/>
              <a:t>i</a:t>
            </a:r>
            <a:r>
              <a:rPr dirty="0"/>
              <a:t> </a:t>
            </a:r>
            <a:r>
              <a:rPr dirty="0" err="1"/>
              <a:t>zanot</a:t>
            </a:r>
            <a:r>
              <a:rPr lang="pl-PL" dirty="0" err="1"/>
              <a:t>uj</a:t>
            </a:r>
            <a:r>
              <a:rPr dirty="0"/>
              <a:t> </a:t>
            </a:r>
            <a:r>
              <a:rPr dirty="0" err="1"/>
              <a:t>odpowiedzi</a:t>
            </a:r>
            <a:r>
              <a:rPr dirty="0"/>
              <a:t> </a:t>
            </a:r>
            <a:r>
              <a:rPr dirty="0" err="1"/>
              <a:t>na</a:t>
            </a:r>
            <a:r>
              <a:rPr dirty="0"/>
              <a:t> </a:t>
            </a:r>
            <a:r>
              <a:rPr dirty="0" err="1"/>
              <a:t>poniższe</a:t>
            </a:r>
            <a:r>
              <a:rPr dirty="0"/>
              <a:t> </a:t>
            </a:r>
            <a:r>
              <a:rPr dirty="0" err="1"/>
              <a:t>pytania</a:t>
            </a:r>
            <a:r>
              <a:rPr dirty="0"/>
              <a: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Pytania (Część 1)</a:t>
            </a:r>
          </a:p>
        </p:txBody>
      </p:sp>
      <p:sp>
        <p:nvSpPr>
          <p:cNvPr id="3" name="Content Placeholder 2"/>
          <p:cNvSpPr>
            <a:spLocks noGrp="1"/>
          </p:cNvSpPr>
          <p:nvPr>
            <p:ph idx="1"/>
          </p:nvPr>
        </p:nvSpPr>
        <p:spPr/>
        <p:txBody>
          <a:bodyPr/>
          <a:lstStyle/>
          <a:p>
            <a:r>
              <a:t>• Co w tej chwili robisz i z kim jesteś?</a:t>
            </a:r>
          </a:p>
          <a:p>
            <a:r>
              <a:t>• Na ile jesteś zadowolony na skali od 1 do 10?</a:t>
            </a:r>
          </a:p>
          <a:p>
            <a:r>
              <a:t>• Jakie umiejętności są potrzebne do tej aktywności?</a:t>
            </a:r>
          </a:p>
          <a:p>
            <a:r>
              <a:t>   - Brak umiejętności</a:t>
            </a:r>
          </a:p>
          <a:p>
            <a:r>
              <a:t>   - Wymaga trochę umiejętności</a:t>
            </a:r>
          </a:p>
          <a:p>
            <a:r>
              <a:t>   - Używasz umiarkowanych umiejętności</a:t>
            </a:r>
          </a:p>
          <a:p>
            <a:r>
              <a:t>   - Musiałeś się wysilić, aby wykonać to zadanie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Pytania (Część 2)</a:t>
            </a:r>
          </a:p>
        </p:txBody>
      </p:sp>
      <p:sp>
        <p:nvSpPr>
          <p:cNvPr id="3" name="Content Placeholder 2"/>
          <p:cNvSpPr>
            <a:spLocks noGrp="1"/>
          </p:cNvSpPr>
          <p:nvPr>
            <p:ph idx="1"/>
          </p:nvPr>
        </p:nvSpPr>
        <p:spPr/>
        <p:txBody>
          <a:bodyPr/>
          <a:lstStyle/>
          <a:p>
            <a:r>
              <a:t>• Opisz swój poziom motywacji:</a:t>
            </a:r>
          </a:p>
          <a:p>
            <a:r>
              <a:t>   - Robię to, bo nie mam nic innego do zrobienia</a:t>
            </a:r>
          </a:p>
          <a:p>
            <a:r>
              <a:t>   - Robię to, bo mi powiedziano</a:t>
            </a:r>
          </a:p>
          <a:p>
            <a:r>
              <a:t>   - Robię to, bo muszę</a:t>
            </a:r>
          </a:p>
          <a:p>
            <a:r>
              <a:t>   - Robię to, bo chcę</a:t>
            </a:r>
          </a:p>
          <a:p>
            <a:r>
              <a:t>• Jak duże wyzwanie stanowi ta aktywność (skala 1-10)?</a:t>
            </a:r>
          </a:p>
          <a:p>
            <a:r>
              <a:t>• Jak bardzo się koncentrujesz (skala 1-10)?</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Flow i dobrostan</a:t>
            </a:r>
          </a:p>
        </p:txBody>
      </p:sp>
      <p:sp>
        <p:nvSpPr>
          <p:cNvPr id="3" name="Content Placeholder 2"/>
          <p:cNvSpPr>
            <a:spLocks noGrp="1"/>
          </p:cNvSpPr>
          <p:nvPr>
            <p:ph idx="1"/>
          </p:nvPr>
        </p:nvSpPr>
        <p:spPr/>
        <p:txBody>
          <a:bodyPr/>
          <a:lstStyle/>
          <a:p>
            <a:r>
              <a:rPr dirty="0"/>
              <a:t>Flow to stan, w </a:t>
            </a:r>
            <a:r>
              <a:rPr dirty="0" err="1"/>
              <a:t>którym</a:t>
            </a:r>
            <a:r>
              <a:rPr dirty="0"/>
              <a:t> </a:t>
            </a:r>
            <a:r>
              <a:rPr dirty="0" err="1"/>
              <a:t>jednostka</a:t>
            </a:r>
            <a:r>
              <a:rPr dirty="0"/>
              <a:t> jest </a:t>
            </a:r>
            <a:r>
              <a:rPr dirty="0" err="1"/>
              <a:t>całkowicie</a:t>
            </a:r>
            <a:r>
              <a:rPr dirty="0"/>
              <a:t> </a:t>
            </a:r>
            <a:r>
              <a:rPr dirty="0" err="1"/>
              <a:t>zaangażowana</a:t>
            </a:r>
            <a:r>
              <a:rPr dirty="0"/>
              <a:t> w </a:t>
            </a:r>
            <a:r>
              <a:rPr dirty="0" err="1"/>
              <a:t>wykonywane</a:t>
            </a:r>
            <a:r>
              <a:rPr dirty="0"/>
              <a:t> </a:t>
            </a:r>
            <a:r>
              <a:rPr dirty="0" err="1"/>
              <a:t>zadanie</a:t>
            </a:r>
            <a:r>
              <a:rPr dirty="0"/>
              <a:t>, co </a:t>
            </a:r>
            <a:r>
              <a:rPr dirty="0" err="1"/>
              <a:t>prowadzi</a:t>
            </a:r>
            <a:r>
              <a:rPr dirty="0"/>
              <a:t> do </a:t>
            </a:r>
            <a:r>
              <a:rPr dirty="0" err="1"/>
              <a:t>poczucia</a:t>
            </a:r>
            <a:r>
              <a:rPr dirty="0"/>
              <a:t> </a:t>
            </a:r>
            <a:r>
              <a:rPr dirty="0" err="1"/>
              <a:t>spełnienia</a:t>
            </a:r>
            <a:r>
              <a:rPr dirty="0"/>
              <a:t> </a:t>
            </a:r>
            <a:r>
              <a:rPr dirty="0" err="1"/>
              <a:t>i</a:t>
            </a:r>
            <a:r>
              <a:rPr dirty="0"/>
              <a:t> </a:t>
            </a:r>
            <a:r>
              <a:rPr dirty="0" err="1"/>
              <a:t>wzrostu</a:t>
            </a:r>
            <a:r>
              <a:rPr dirty="0"/>
              <a:t> </a:t>
            </a:r>
            <a:r>
              <a:rPr dirty="0" err="1"/>
              <a:t>dobrostanu</a:t>
            </a:r>
            <a:r>
              <a:rPr dirty="0"/>
              <a:t>. </a:t>
            </a:r>
            <a:endParaRPr lang="pl-PL" dirty="0"/>
          </a:p>
          <a:p>
            <a:r>
              <a:rPr dirty="0" err="1"/>
              <a:t>Badania</a:t>
            </a:r>
            <a:r>
              <a:rPr dirty="0"/>
              <a:t> </a:t>
            </a:r>
            <a:r>
              <a:rPr dirty="0" err="1"/>
              <a:t>pokazują</a:t>
            </a:r>
            <a:r>
              <a:rPr dirty="0"/>
              <a:t>, </a:t>
            </a:r>
            <a:r>
              <a:rPr dirty="0" err="1"/>
              <a:t>że</a:t>
            </a:r>
            <a:r>
              <a:rPr dirty="0"/>
              <a:t> </a:t>
            </a:r>
            <a:r>
              <a:rPr dirty="0" err="1"/>
              <a:t>angażowanie</a:t>
            </a:r>
            <a:r>
              <a:rPr dirty="0"/>
              <a:t> </a:t>
            </a:r>
            <a:r>
              <a:rPr dirty="0" err="1"/>
              <a:t>się</a:t>
            </a:r>
            <a:r>
              <a:rPr dirty="0"/>
              <a:t> w </a:t>
            </a:r>
            <a:r>
              <a:rPr dirty="0" err="1"/>
              <a:t>takie</a:t>
            </a:r>
            <a:r>
              <a:rPr dirty="0"/>
              <a:t> </a:t>
            </a:r>
            <a:r>
              <a:rPr dirty="0" err="1"/>
              <a:t>działania</a:t>
            </a:r>
            <a:r>
              <a:rPr dirty="0"/>
              <a:t> </a:t>
            </a:r>
            <a:r>
              <a:rPr dirty="0" err="1"/>
              <a:t>poprawia</a:t>
            </a:r>
            <a:r>
              <a:rPr dirty="0"/>
              <a:t> </a:t>
            </a:r>
            <a:r>
              <a:rPr dirty="0" err="1"/>
              <a:t>jakość</a:t>
            </a:r>
            <a:r>
              <a:rPr dirty="0"/>
              <a:t> </a:t>
            </a:r>
            <a:r>
              <a:rPr dirty="0" err="1"/>
              <a:t>życia</a:t>
            </a:r>
            <a:r>
              <a:rPr dirty="0"/>
              <a:t> </a:t>
            </a:r>
            <a:r>
              <a:rPr dirty="0" err="1"/>
              <a:t>i</a:t>
            </a:r>
            <a:r>
              <a:rPr dirty="0"/>
              <a:t> </a:t>
            </a:r>
            <a:r>
              <a:rPr dirty="0" err="1"/>
              <a:t>ogólne</a:t>
            </a:r>
            <a:r>
              <a:rPr dirty="0"/>
              <a:t> </a:t>
            </a:r>
            <a:r>
              <a:rPr dirty="0" err="1"/>
              <a:t>poczucie</a:t>
            </a:r>
            <a:r>
              <a:rPr dirty="0"/>
              <a:t> </a:t>
            </a:r>
            <a:r>
              <a:rPr dirty="0" err="1"/>
              <a:t>szczęścia</a:t>
            </a:r>
            <a:r>
              <a:rPr dirty="0"/>
              <a:t>.</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Wpływ unikania flow</a:t>
            </a:r>
          </a:p>
        </p:txBody>
      </p:sp>
      <p:sp>
        <p:nvSpPr>
          <p:cNvPr id="3" name="Content Placeholder 2"/>
          <p:cNvSpPr>
            <a:spLocks noGrp="1"/>
          </p:cNvSpPr>
          <p:nvPr>
            <p:ph idx="1"/>
          </p:nvPr>
        </p:nvSpPr>
        <p:spPr/>
        <p:txBody>
          <a:bodyPr/>
          <a:lstStyle/>
          <a:p>
            <a:r>
              <a:rPr dirty="0" err="1"/>
              <a:t>Badania</a:t>
            </a:r>
            <a:r>
              <a:rPr dirty="0"/>
              <a:t> </a:t>
            </a:r>
            <a:r>
              <a:rPr dirty="0" err="1"/>
              <a:t>wykazały</a:t>
            </a:r>
            <a:r>
              <a:rPr dirty="0"/>
              <a:t>, </a:t>
            </a:r>
            <a:r>
              <a:rPr dirty="0" err="1"/>
              <a:t>że</a:t>
            </a:r>
            <a:r>
              <a:rPr dirty="0"/>
              <a:t> </a:t>
            </a:r>
            <a:r>
              <a:rPr dirty="0" err="1"/>
              <a:t>unikanie</a:t>
            </a:r>
            <a:r>
              <a:rPr dirty="0"/>
              <a:t> </a:t>
            </a:r>
            <a:r>
              <a:rPr dirty="0" err="1"/>
              <a:t>działań</a:t>
            </a:r>
            <a:r>
              <a:rPr dirty="0"/>
              <a:t>, </a:t>
            </a:r>
            <a:r>
              <a:rPr dirty="0" err="1"/>
              <a:t>które</a:t>
            </a:r>
            <a:r>
              <a:rPr dirty="0"/>
              <a:t> </a:t>
            </a:r>
            <a:r>
              <a:rPr dirty="0" err="1"/>
              <a:t>prowadzą</a:t>
            </a:r>
            <a:r>
              <a:rPr dirty="0"/>
              <a:t> do </a:t>
            </a:r>
            <a:r>
              <a:rPr dirty="0" err="1"/>
              <a:t>stanu</a:t>
            </a:r>
            <a:r>
              <a:rPr dirty="0"/>
              <a:t> flow, ma </a:t>
            </a:r>
            <a:r>
              <a:rPr dirty="0" err="1"/>
              <a:t>negatywny</a:t>
            </a:r>
            <a:r>
              <a:rPr dirty="0"/>
              <a:t> </a:t>
            </a:r>
            <a:r>
              <a:rPr dirty="0" err="1"/>
              <a:t>wpływ</a:t>
            </a:r>
            <a:r>
              <a:rPr dirty="0"/>
              <a:t> </a:t>
            </a:r>
            <a:r>
              <a:rPr dirty="0" err="1"/>
              <a:t>na</a:t>
            </a:r>
            <a:r>
              <a:rPr dirty="0"/>
              <a:t> </a:t>
            </a:r>
            <a:r>
              <a:rPr dirty="0" err="1"/>
              <a:t>poczucie</a:t>
            </a:r>
            <a:r>
              <a:rPr dirty="0"/>
              <a:t> </a:t>
            </a:r>
            <a:r>
              <a:rPr dirty="0" err="1"/>
              <a:t>dobrostanu</a:t>
            </a:r>
            <a:r>
              <a:rPr dirty="0"/>
              <a:t>. </a:t>
            </a:r>
            <a:endParaRPr lang="pl-PL" dirty="0"/>
          </a:p>
          <a:p>
            <a:r>
              <a:rPr dirty="0"/>
              <a:t>W </a:t>
            </a:r>
            <a:r>
              <a:rPr dirty="0" err="1"/>
              <a:t>ciągu</a:t>
            </a:r>
            <a:r>
              <a:rPr dirty="0"/>
              <a:t> </a:t>
            </a:r>
            <a:r>
              <a:rPr dirty="0" err="1"/>
              <a:t>zaledwie</a:t>
            </a:r>
            <a:r>
              <a:rPr dirty="0"/>
              <a:t> </a:t>
            </a:r>
            <a:r>
              <a:rPr dirty="0" err="1"/>
              <a:t>dwóch</a:t>
            </a:r>
            <a:r>
              <a:rPr dirty="0"/>
              <a:t> </a:t>
            </a:r>
            <a:r>
              <a:rPr dirty="0" err="1"/>
              <a:t>dni</a:t>
            </a:r>
            <a:r>
              <a:rPr dirty="0"/>
              <a:t> od </a:t>
            </a:r>
            <a:r>
              <a:rPr dirty="0" err="1"/>
              <a:t>rezygnacji</a:t>
            </a:r>
            <a:r>
              <a:rPr dirty="0"/>
              <a:t> z </a:t>
            </a:r>
            <a:r>
              <a:rPr dirty="0" err="1"/>
              <a:t>wewnętrznie</a:t>
            </a:r>
            <a:r>
              <a:rPr dirty="0"/>
              <a:t> </a:t>
            </a:r>
            <a:r>
              <a:rPr dirty="0" err="1"/>
              <a:t>motywujących</a:t>
            </a:r>
            <a:r>
              <a:rPr dirty="0"/>
              <a:t> </a:t>
            </a:r>
            <a:r>
              <a:rPr dirty="0" err="1"/>
              <a:t>aktywności</a:t>
            </a:r>
            <a:r>
              <a:rPr dirty="0"/>
              <a:t>, </a:t>
            </a:r>
            <a:r>
              <a:rPr dirty="0" err="1"/>
              <a:t>uczestnicy</a:t>
            </a:r>
            <a:r>
              <a:rPr dirty="0"/>
              <a:t> </a:t>
            </a:r>
            <a:r>
              <a:rPr dirty="0" err="1"/>
              <a:t>badania</a:t>
            </a:r>
            <a:r>
              <a:rPr dirty="0"/>
              <a:t> </a:t>
            </a:r>
            <a:r>
              <a:rPr dirty="0" err="1"/>
              <a:t>odczuwali</a:t>
            </a:r>
            <a:r>
              <a:rPr dirty="0"/>
              <a:t> </a:t>
            </a:r>
            <a:r>
              <a:rPr dirty="0" err="1"/>
              <a:t>spadek</a:t>
            </a:r>
            <a:r>
              <a:rPr dirty="0"/>
              <a:t> </a:t>
            </a:r>
            <a:r>
              <a:rPr dirty="0" err="1"/>
              <a:t>satysfakcji</a:t>
            </a:r>
            <a:r>
              <a:rPr dirty="0"/>
              <a:t> (Pink, 2009).</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Jak rozwijać stan flow?</a:t>
            </a:r>
          </a:p>
        </p:txBody>
      </p:sp>
      <p:sp>
        <p:nvSpPr>
          <p:cNvPr id="3" name="Content Placeholder 2"/>
          <p:cNvSpPr>
            <a:spLocks noGrp="1"/>
          </p:cNvSpPr>
          <p:nvPr>
            <p:ph idx="1"/>
          </p:nvPr>
        </p:nvSpPr>
        <p:spPr/>
        <p:txBody>
          <a:bodyPr/>
          <a:lstStyle/>
          <a:p>
            <a:r>
              <a:rPr dirty="0"/>
              <a:t>Aby </a:t>
            </a:r>
            <a:r>
              <a:rPr dirty="0" err="1"/>
              <a:t>częściej</a:t>
            </a:r>
            <a:r>
              <a:rPr dirty="0"/>
              <a:t> </a:t>
            </a:r>
            <a:r>
              <a:rPr dirty="0" err="1"/>
              <a:t>doświadczać</a:t>
            </a:r>
            <a:r>
              <a:rPr dirty="0"/>
              <a:t> </a:t>
            </a:r>
            <a:r>
              <a:rPr dirty="0" err="1"/>
              <a:t>stanu</a:t>
            </a:r>
            <a:r>
              <a:rPr dirty="0"/>
              <a:t> flow, </a:t>
            </a:r>
            <a:r>
              <a:rPr dirty="0" err="1"/>
              <a:t>ważne</a:t>
            </a:r>
            <a:r>
              <a:rPr dirty="0"/>
              <a:t> jest </a:t>
            </a:r>
            <a:r>
              <a:rPr dirty="0" err="1"/>
              <a:t>wykonywanie</a:t>
            </a:r>
            <a:r>
              <a:rPr dirty="0"/>
              <a:t> </a:t>
            </a:r>
            <a:r>
              <a:rPr dirty="0" err="1"/>
              <a:t>zadań</a:t>
            </a:r>
            <a:r>
              <a:rPr dirty="0"/>
              <a:t>, </a:t>
            </a:r>
            <a:r>
              <a:rPr dirty="0" err="1"/>
              <a:t>które</a:t>
            </a:r>
            <a:r>
              <a:rPr dirty="0"/>
              <a:t> </a:t>
            </a:r>
            <a:r>
              <a:rPr dirty="0" err="1"/>
              <a:t>są</a:t>
            </a:r>
            <a:r>
              <a:rPr dirty="0"/>
              <a:t> </a:t>
            </a:r>
            <a:r>
              <a:rPr dirty="0" err="1"/>
              <a:t>wymagające</a:t>
            </a:r>
            <a:r>
              <a:rPr dirty="0"/>
              <a:t>, ale </a:t>
            </a:r>
            <a:r>
              <a:rPr dirty="0" err="1"/>
              <a:t>jednocześnie</a:t>
            </a:r>
            <a:r>
              <a:rPr dirty="0"/>
              <a:t> </a:t>
            </a:r>
            <a:r>
              <a:rPr dirty="0" err="1"/>
              <a:t>zgodne</a:t>
            </a:r>
            <a:r>
              <a:rPr dirty="0"/>
              <a:t> z </a:t>
            </a:r>
            <a:r>
              <a:rPr dirty="0" err="1"/>
              <a:t>naszymi</a:t>
            </a:r>
            <a:r>
              <a:rPr dirty="0"/>
              <a:t> </a:t>
            </a:r>
            <a:r>
              <a:rPr dirty="0" err="1"/>
              <a:t>umiejętnościami</a:t>
            </a:r>
            <a:r>
              <a:rPr dirty="0"/>
              <a:t>. </a:t>
            </a:r>
            <a:endParaRPr lang="pl-PL" dirty="0"/>
          </a:p>
          <a:p>
            <a:r>
              <a:rPr dirty="0" err="1"/>
              <a:t>Regularne</a:t>
            </a:r>
            <a:r>
              <a:rPr dirty="0"/>
              <a:t> </a:t>
            </a:r>
            <a:r>
              <a:rPr dirty="0" err="1"/>
              <a:t>angażowanie</a:t>
            </a:r>
            <a:r>
              <a:rPr dirty="0"/>
              <a:t> </a:t>
            </a:r>
            <a:r>
              <a:rPr dirty="0" err="1"/>
              <a:t>się</a:t>
            </a:r>
            <a:r>
              <a:rPr dirty="0"/>
              <a:t> w </a:t>
            </a:r>
            <a:r>
              <a:rPr dirty="0" err="1"/>
              <a:t>takie</a:t>
            </a:r>
            <a:r>
              <a:rPr dirty="0"/>
              <a:t> </a:t>
            </a:r>
            <a:r>
              <a:rPr dirty="0" err="1"/>
              <a:t>działania</a:t>
            </a:r>
            <a:r>
              <a:rPr dirty="0"/>
              <a:t> </a:t>
            </a:r>
            <a:r>
              <a:rPr dirty="0" err="1"/>
              <a:t>zwiększa</a:t>
            </a:r>
            <a:r>
              <a:rPr dirty="0"/>
              <a:t> </a:t>
            </a:r>
            <a:r>
              <a:rPr dirty="0" err="1"/>
              <a:t>produktywność</a:t>
            </a:r>
            <a:r>
              <a:rPr dirty="0"/>
              <a:t> </a:t>
            </a:r>
            <a:r>
              <a:rPr dirty="0" err="1"/>
              <a:t>i</a:t>
            </a:r>
            <a:r>
              <a:rPr dirty="0"/>
              <a:t> </a:t>
            </a:r>
            <a:r>
              <a:rPr dirty="0" err="1"/>
              <a:t>poczucie</a:t>
            </a:r>
            <a:r>
              <a:rPr dirty="0"/>
              <a:t> </a:t>
            </a:r>
            <a:r>
              <a:rPr dirty="0" err="1"/>
              <a:t>zadowolenia</a:t>
            </a:r>
            <a:r>
              <a:rPr dirty="0"/>
              <a:t> z </a:t>
            </a:r>
            <a:r>
              <a:rPr dirty="0" err="1"/>
              <a:t>pracy</a:t>
            </a:r>
            <a:r>
              <a:rPr dirty="0"/>
              <a: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409573-884F-C56A-60E3-2C5E51259817}"/>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a:solidFill>
                  <a:schemeClr val="tx1"/>
                </a:solidFill>
                <a:latin typeface="+mj-lt"/>
                <a:ea typeface="+mj-ea"/>
                <a:cs typeface="+mj-cs"/>
              </a:rPr>
              <a:t>Korzystanie z mocnych stron</a:t>
            </a:r>
          </a:p>
        </p:txBody>
      </p:sp>
      <p:sp>
        <p:nvSpPr>
          <p:cNvPr id="3" name="Text Placeholder 2">
            <a:extLst>
              <a:ext uri="{FF2B5EF4-FFF2-40B4-BE49-F238E27FC236}">
                <a16:creationId xmlns:a16="http://schemas.microsoft.com/office/drawing/2014/main" id="{23F2A1A2-0C5B-5130-77C1-FC8357A4E306}"/>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r>
              <a:rPr lang="en-US" kern="1200">
                <a:solidFill>
                  <a:schemeClr val="tx1"/>
                </a:solidFill>
                <a:latin typeface="+mn-lt"/>
                <a:ea typeface="+mn-ea"/>
                <a:cs typeface="+mn-cs"/>
              </a:rPr>
              <a:t>(Govinji, Linley, 2007)</a:t>
            </a:r>
          </a:p>
        </p:txBody>
      </p:sp>
      <p:sp>
        <p:nvSpPr>
          <p:cNvPr id="11" name="Rectangle 10">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A6F8929-B1CD-5B89-3D4E-7D1EC4C2FF6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DF5758F-4C72-4BF8-97FC-46819E1C8CEB}" type="slidenum">
              <a:rPr lang="en-US">
                <a:solidFill>
                  <a:schemeClr val="tx1">
                    <a:lumMod val="50000"/>
                    <a:lumOff val="50000"/>
                  </a:schemeClr>
                </a:solidFill>
              </a:rPr>
              <a:pPr>
                <a:spcAft>
                  <a:spcPts val="600"/>
                </a:spcAft>
              </a:pPr>
              <a:t>88</a:t>
            </a:fld>
            <a:endParaRPr lang="en-US">
              <a:solidFill>
                <a:schemeClr val="tx1">
                  <a:lumMod val="50000"/>
                  <a:lumOff val="50000"/>
                </a:schemeClr>
              </a:solidFill>
            </a:endParaRPr>
          </a:p>
        </p:txBody>
      </p:sp>
    </p:spTree>
    <p:extLst>
      <p:ext uri="{BB962C8B-B14F-4D97-AF65-F5344CB8AC3E}">
        <p14:creationId xmlns:p14="http://schemas.microsoft.com/office/powerpoint/2010/main" val="38336750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Ścieżka, która jest dla mnie odpowiednia</a:t>
            </a:r>
          </a:p>
        </p:txBody>
      </p:sp>
      <p:sp>
        <p:nvSpPr>
          <p:cNvPr id="3" name="Content Placeholder 2"/>
          <p:cNvSpPr>
            <a:spLocks noGrp="1"/>
          </p:cNvSpPr>
          <p:nvPr>
            <p:ph idx="1"/>
          </p:nvPr>
        </p:nvSpPr>
        <p:spPr/>
        <p:txBody>
          <a:bodyPr/>
          <a:lstStyle/>
          <a:p>
            <a:r>
              <a:t>Korzystanie z mocnych stron, według Govinji i Linley, prowadzi do dobrostanu, witalności oraz wspiera poczucie własnej skuteczności, co zwiększa wiarę w możliwość osiągnięcia celów (2007).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2FFA2-93DB-B8F8-1320-3321471E82CB}"/>
              </a:ext>
            </a:extLst>
          </p:cNvPr>
          <p:cNvSpPr>
            <a:spLocks noGrp="1"/>
          </p:cNvSpPr>
          <p:nvPr>
            <p:ph type="title"/>
          </p:nvPr>
        </p:nvSpPr>
        <p:spPr/>
        <p:txBody>
          <a:bodyPr>
            <a:normAutofit fontScale="90000"/>
          </a:bodyPr>
          <a:lstStyle/>
          <a:p>
            <a:r>
              <a:rPr lang="pl-PL" sz="4000" dirty="0"/>
              <a:t>Podstawowe zaspokojenie potrzeb psychologicznych w ogóle (</a:t>
            </a:r>
            <a:r>
              <a:rPr lang="pl-PL" sz="4000" dirty="0" err="1"/>
              <a:t>Deci</a:t>
            </a:r>
            <a:r>
              <a:rPr lang="pl-PL" sz="4000" dirty="0"/>
              <a:t> i Ryan, 2000; </a:t>
            </a:r>
            <a:r>
              <a:rPr lang="pl-PL" sz="4000" dirty="0" err="1"/>
              <a:t>Gagné</a:t>
            </a:r>
            <a:r>
              <a:rPr lang="pl-PL" sz="4000" dirty="0"/>
              <a:t>, 2003)</a:t>
            </a:r>
            <a:br>
              <a:rPr lang="pl-PL" sz="4000" dirty="0"/>
            </a:br>
            <a:endParaRPr lang="pl-PL" dirty="0"/>
          </a:p>
        </p:txBody>
      </p:sp>
      <p:sp>
        <p:nvSpPr>
          <p:cNvPr id="3" name="Content Placeholder 2">
            <a:extLst>
              <a:ext uri="{FF2B5EF4-FFF2-40B4-BE49-F238E27FC236}">
                <a16:creationId xmlns:a16="http://schemas.microsoft.com/office/drawing/2014/main" id="{AD2DB5B4-0A78-CE82-6A75-AEE5D4891B3F}"/>
              </a:ext>
            </a:extLst>
          </p:cNvPr>
          <p:cNvSpPr>
            <a:spLocks noGrp="1"/>
          </p:cNvSpPr>
          <p:nvPr>
            <p:ph idx="1"/>
          </p:nvPr>
        </p:nvSpPr>
        <p:spPr>
          <a:xfrm>
            <a:off x="612843" y="1690688"/>
            <a:ext cx="10740957" cy="4486275"/>
          </a:xfrm>
        </p:spPr>
        <p:txBody>
          <a:bodyPr>
            <a:normAutofit fontScale="70000" lnSpcReduction="20000"/>
          </a:bodyPr>
          <a:lstStyle/>
          <a:p>
            <a:r>
              <a:rPr lang="pl-PL" dirty="0"/>
              <a:t>Odpowiedź na poniższe zdania</a:t>
            </a:r>
          </a:p>
          <a:p>
            <a:r>
              <a:rPr lang="pl-PL" dirty="0"/>
              <a:t>11. W życiu codziennym często muszę robić to, co mi każą. 	</a:t>
            </a:r>
          </a:p>
          <a:p>
            <a:r>
              <a:rPr lang="pl-PL" dirty="0"/>
              <a:t>12. Ludzie w moim życiu troszczą się o mnie. 	</a:t>
            </a:r>
          </a:p>
          <a:p>
            <a:r>
              <a:rPr lang="pl-PL" dirty="0"/>
              <a:t>13. Przez większość dni mam poczucie spełnienia dzięki temu, co robię. 	</a:t>
            </a:r>
          </a:p>
          <a:p>
            <a:r>
              <a:rPr lang="pl-PL" dirty="0"/>
              <a:t>14. Ludzie, z którymi mam kontakt na co dzień, zwykle biorą pod uwagę moje uczucia. </a:t>
            </a:r>
          </a:p>
          <a:p>
            <a:r>
              <a:rPr lang="pl-PL" dirty="0"/>
              <a:t>15. W życiu nie mam zbyt wielu okazji, aby pokazać, jak bardzo jestem zdolny. 	</a:t>
            </a:r>
          </a:p>
          <a:p>
            <a:r>
              <a:rPr lang="pl-PL" dirty="0"/>
              <a:t>16. Niewiele jest osób, z którymi jestem blisko. 	</a:t>
            </a:r>
          </a:p>
          <a:p>
            <a:r>
              <a:rPr lang="pl-PL" dirty="0"/>
              <a:t>17. Czuję, że w codziennych sytuacjach mogę być sobą. 	</a:t>
            </a:r>
          </a:p>
          <a:p>
            <a:r>
              <a:rPr lang="pl-PL" dirty="0"/>
              <a:t>18. Ludzie, z którymi regularnie spotykam się, nie wydają się mnie zbytnio lubić. 	</a:t>
            </a:r>
          </a:p>
          <a:p>
            <a:r>
              <a:rPr lang="pl-PL" dirty="0"/>
              <a:t>19. Często nie czuję się zbyt zdolny. 	</a:t>
            </a:r>
          </a:p>
          <a:p>
            <a:r>
              <a:rPr lang="pl-PL" dirty="0"/>
              <a:t>20. Nie mam zbyt wielu możliwości decydowania o sobie, jak mam postępować w życiu codziennym. 	</a:t>
            </a:r>
          </a:p>
          <a:p>
            <a:r>
              <a:rPr lang="pl-PL" dirty="0"/>
              <a:t>21. Ludzie są wobec mnie ogólnie dość przyjaźni</a:t>
            </a:r>
          </a:p>
        </p:txBody>
      </p:sp>
      <p:sp>
        <p:nvSpPr>
          <p:cNvPr id="4" name="Slide Number Placeholder 3">
            <a:extLst>
              <a:ext uri="{FF2B5EF4-FFF2-40B4-BE49-F238E27FC236}">
                <a16:creationId xmlns:a16="http://schemas.microsoft.com/office/drawing/2014/main" id="{DA9CACAE-6B93-4C32-657D-F0A70FA60DF2}"/>
              </a:ext>
            </a:extLst>
          </p:cNvPr>
          <p:cNvSpPr>
            <a:spLocks noGrp="1"/>
          </p:cNvSpPr>
          <p:nvPr>
            <p:ph type="sldNum" sz="quarter" idx="12"/>
          </p:nvPr>
        </p:nvSpPr>
        <p:spPr/>
        <p:txBody>
          <a:bodyPr/>
          <a:lstStyle/>
          <a:p>
            <a:fld id="{2DF5758F-4C72-4BF8-97FC-46819E1C8CEB}" type="slidenum">
              <a:rPr lang="pl-PL" smtClean="0"/>
              <a:t>9</a:t>
            </a:fld>
            <a:endParaRPr lang="pl-PL"/>
          </a:p>
        </p:txBody>
      </p:sp>
    </p:spTree>
    <p:extLst>
      <p:ext uri="{BB962C8B-B14F-4D97-AF65-F5344CB8AC3E}">
        <p14:creationId xmlns:p14="http://schemas.microsoft.com/office/powerpoint/2010/main" val="38713199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Kwestionariusz Mocnych Stron (Część 1)</a:t>
            </a:r>
          </a:p>
        </p:txBody>
      </p:sp>
      <p:sp>
        <p:nvSpPr>
          <p:cNvPr id="3" name="Content Placeholder 2"/>
          <p:cNvSpPr>
            <a:spLocks noGrp="1"/>
          </p:cNvSpPr>
          <p:nvPr>
            <p:ph idx="1"/>
          </p:nvPr>
        </p:nvSpPr>
        <p:spPr/>
        <p:txBody>
          <a:bodyPr/>
          <a:lstStyle/>
          <a:p>
            <a:r>
              <a:t>• Regularnie jestem w stanie robić to, co robię najlepiej.</a:t>
            </a:r>
          </a:p>
          <a:p>
            <a:r>
              <a:t>• Zawsze korzystam z moich mocnych stron.</a:t>
            </a:r>
          </a:p>
          <a:p>
            <a:r>
              <a:t>• Zawsze staram się używać moich mocnych stron.</a:t>
            </a:r>
          </a:p>
          <a:p>
            <a:r>
              <a:t>• Osiągam to, czego chcę, korzystając z moich mocnych stron.</a:t>
            </a:r>
          </a:p>
          <a:p>
            <a:r>
              <a:t>• Używam moich mocnych stron każdego dnia.</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Kwestionariusz Mocnych Stron (Część 2)</a:t>
            </a:r>
          </a:p>
        </p:txBody>
      </p:sp>
      <p:sp>
        <p:nvSpPr>
          <p:cNvPr id="3" name="Content Placeholder 2"/>
          <p:cNvSpPr>
            <a:spLocks noGrp="1"/>
          </p:cNvSpPr>
          <p:nvPr>
            <p:ph idx="1"/>
          </p:nvPr>
        </p:nvSpPr>
        <p:spPr/>
        <p:txBody>
          <a:bodyPr/>
          <a:lstStyle/>
          <a:p>
            <a:r>
              <a:t>• Używam moich mocnych stron, aby codziennie osiągnąć to, czego chcę.</a:t>
            </a:r>
          </a:p>
          <a:p>
            <a:r>
              <a:t>• Moja praca daje mi wiele możliwości korzystania z moich mocnych stron.</a:t>
            </a:r>
          </a:p>
          <a:p>
            <a:r>
              <a:t>• Moje życie stwarza mi wiele okazji do korzystania z moich mocnych stron.</a:t>
            </a:r>
          </a:p>
          <a:p>
            <a:r>
              <a:t>• Korzystanie z moich mocnych stron przychodzi mi naturalnie.</a:t>
            </a:r>
          </a:p>
          <a:p>
            <a:r>
              <a:t>• Łatwo mi korzystać z moich mocnych stron w tym, co robię.</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Kwestionariusz Mocnych Stron (Część 3)</a:t>
            </a:r>
          </a:p>
        </p:txBody>
      </p:sp>
      <p:sp>
        <p:nvSpPr>
          <p:cNvPr id="3" name="Content Placeholder 2"/>
          <p:cNvSpPr>
            <a:spLocks noGrp="1"/>
          </p:cNvSpPr>
          <p:nvPr>
            <p:ph idx="1"/>
          </p:nvPr>
        </p:nvSpPr>
        <p:spPr/>
        <p:txBody>
          <a:bodyPr/>
          <a:lstStyle/>
          <a:p>
            <a:r>
              <a:t>• Jestem w stanie używać moich mocnych stron w wielu różnych sytuacjach.</a:t>
            </a:r>
          </a:p>
          <a:p>
            <a:r>
              <a:t>• Większość mojego czasu spędzam na robieniu rzeczy, w których jestem dobry.</a:t>
            </a:r>
          </a:p>
          <a:p>
            <a:r>
              <a:t>• Korzystanie z moich mocnych stron jest dla mnie czymś znanym.</a:t>
            </a:r>
          </a:p>
          <a:p>
            <a:r>
              <a:t>• Potrafię korzystać z moich mocnych stron na wiele różnych sposobów.</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Pytania do refleksji (Część 1)</a:t>
            </a:r>
          </a:p>
        </p:txBody>
      </p:sp>
      <p:sp>
        <p:nvSpPr>
          <p:cNvPr id="3" name="Content Placeholder 2"/>
          <p:cNvSpPr>
            <a:spLocks noGrp="1"/>
          </p:cNvSpPr>
          <p:nvPr>
            <p:ph idx="1"/>
          </p:nvPr>
        </p:nvSpPr>
        <p:spPr/>
        <p:txBody>
          <a:bodyPr/>
          <a:lstStyle/>
          <a:p>
            <a:r>
              <a:t>• Jakie nowe sposoby możesz znaleźć, aby wykorzystać swoje mocne strony?</a:t>
            </a:r>
          </a:p>
          <a:p>
            <a:r>
              <a:t>• Jakich mocnych stron używasz dzisiaj?</a:t>
            </a:r>
          </a:p>
          <a:p>
            <a:r>
              <a:t>• Jak możesz spędzić więcej czasu w tym tygodniu na robieniu rzeczy, w których jesteś dobry?</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Pytania do refleksji (Część 2)</a:t>
            </a:r>
          </a:p>
        </p:txBody>
      </p:sp>
      <p:sp>
        <p:nvSpPr>
          <p:cNvPr id="3" name="Content Placeholder 2"/>
          <p:cNvSpPr>
            <a:spLocks noGrp="1"/>
          </p:cNvSpPr>
          <p:nvPr>
            <p:ph idx="1"/>
          </p:nvPr>
        </p:nvSpPr>
        <p:spPr/>
        <p:txBody>
          <a:bodyPr/>
          <a:lstStyle/>
          <a:p>
            <a:r>
              <a:t>• Jak możesz wykorzystać swoje mocne strony w tym tygodniu, aby osiągnąć swój cel?</a:t>
            </a:r>
          </a:p>
          <a:p>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Mocne strony a osiąganie celów</a:t>
            </a:r>
          </a:p>
        </p:txBody>
      </p:sp>
      <p:sp>
        <p:nvSpPr>
          <p:cNvPr id="3" name="Content Placeholder 2"/>
          <p:cNvSpPr>
            <a:spLocks noGrp="1"/>
          </p:cNvSpPr>
          <p:nvPr>
            <p:ph idx="1"/>
          </p:nvPr>
        </p:nvSpPr>
        <p:spPr/>
        <p:txBody>
          <a:bodyPr/>
          <a:lstStyle/>
          <a:p>
            <a:r>
              <a:t>Korzystanie z mocnych stron pozwala na szybsze i bardziej efektywne osiąganie celów. Świadomość swoich mocnych stron pomaga w wyborze działań, które są zgodne z naszymi talentami, co zwiększa motywację i skuteczność.</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Budowanie poczucia własnej skuteczności</a:t>
            </a:r>
          </a:p>
        </p:txBody>
      </p:sp>
      <p:sp>
        <p:nvSpPr>
          <p:cNvPr id="3" name="Content Placeholder 2"/>
          <p:cNvSpPr>
            <a:spLocks noGrp="1"/>
          </p:cNvSpPr>
          <p:nvPr>
            <p:ph idx="1"/>
          </p:nvPr>
        </p:nvSpPr>
        <p:spPr/>
        <p:txBody>
          <a:bodyPr/>
          <a:lstStyle/>
          <a:p>
            <a:r>
              <a:t>Używanie mocnych stron wzmacnia poczucie własnej skuteczności, co z kolei wspiera przekonanie, że jesteśmy w stanie osiągnąć wyznaczone cele. Im więcej korzystamy z naszych mocnych stron, tym większa nasza pewność siebie i zdolność do radzenia sobie z wyzwaniami.</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493638-C728-D1C3-188F-EEFF86A72755}"/>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a:solidFill>
                  <a:schemeClr val="tx1"/>
                </a:solidFill>
                <a:latin typeface="+mj-lt"/>
                <a:ea typeface="+mj-ea"/>
                <a:cs typeface="+mj-cs"/>
              </a:rPr>
              <a:t>Programowanie neurolingwistyczne</a:t>
            </a:r>
          </a:p>
        </p:txBody>
      </p:sp>
      <p:sp>
        <p:nvSpPr>
          <p:cNvPr id="3" name="Text Placeholder 2">
            <a:extLst>
              <a:ext uri="{FF2B5EF4-FFF2-40B4-BE49-F238E27FC236}">
                <a16:creationId xmlns:a16="http://schemas.microsoft.com/office/drawing/2014/main" id="{BCAF212E-AC56-9266-6ED0-E0C9B382CFBD}"/>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
        <p:nvSpPr>
          <p:cNvPr id="11" name="Rectangle 10">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F3E3508-EB2F-360C-00FC-77D12A0D6B1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DF5758F-4C72-4BF8-97FC-46819E1C8CEB}" type="slidenum">
              <a:rPr lang="en-US">
                <a:solidFill>
                  <a:schemeClr val="tx1">
                    <a:lumMod val="50000"/>
                    <a:lumOff val="50000"/>
                  </a:schemeClr>
                </a:solidFill>
              </a:rPr>
              <a:pPr>
                <a:spcAft>
                  <a:spcPts val="600"/>
                </a:spcAft>
              </a:pPr>
              <a:t>97</a:t>
            </a:fld>
            <a:endParaRPr lang="en-US">
              <a:solidFill>
                <a:schemeClr val="tx1">
                  <a:lumMod val="50000"/>
                  <a:lumOff val="50000"/>
                </a:schemeClr>
              </a:solidFill>
            </a:endParaRPr>
          </a:p>
        </p:txBody>
      </p:sp>
    </p:spTree>
    <p:extLst>
      <p:ext uri="{BB962C8B-B14F-4D97-AF65-F5344CB8AC3E}">
        <p14:creationId xmlns:p14="http://schemas.microsoft.com/office/powerpoint/2010/main" val="41729094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Programowanie neurolingwistyczne (NLP)</a:t>
            </a:r>
          </a:p>
        </p:txBody>
      </p:sp>
      <p:sp>
        <p:nvSpPr>
          <p:cNvPr id="3" name="Content Placeholder 2"/>
          <p:cNvSpPr>
            <a:spLocks noGrp="1"/>
          </p:cNvSpPr>
          <p:nvPr>
            <p:ph idx="1"/>
          </p:nvPr>
        </p:nvSpPr>
        <p:spPr/>
        <p:txBody>
          <a:bodyPr/>
          <a:lstStyle/>
          <a:p>
            <a:r>
              <a:t>Chociaż metody same w sobie nie zostały naukowo przetestowane, niektóre techniki NLP okazały się skuteczne w zwiększaniu pozytywnych stanów emocjonalnych i można je powiązać ze znanymi zjawiskami psychologicznymi.</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Wprowadzenie do NLP</a:t>
            </a:r>
          </a:p>
        </p:txBody>
      </p:sp>
      <p:sp>
        <p:nvSpPr>
          <p:cNvPr id="3" name="Content Placeholder 2"/>
          <p:cNvSpPr>
            <a:spLocks noGrp="1"/>
          </p:cNvSpPr>
          <p:nvPr>
            <p:ph idx="1"/>
          </p:nvPr>
        </p:nvSpPr>
        <p:spPr/>
        <p:txBody>
          <a:bodyPr/>
          <a:lstStyle/>
          <a:p>
            <a:r>
              <a:t>NLP zostało użyte do zwiększania samoświadomości oraz do identyfikowania negatywnych wzorców, myśli i założeń, które warto zastąpić. Omówimy dwie techniki NLP: pierwszą do zmiany stanów emocjonalnych na pozytywne oraz drugą do radzenia sobie z lękowymi myślami.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114</TotalTime>
  <Words>6231</Words>
  <Application>Microsoft Office PowerPoint</Application>
  <PresentationFormat>Widescreen</PresentationFormat>
  <Paragraphs>569</Paragraphs>
  <Slides>138</Slides>
  <Notes>0</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138</vt:i4>
      </vt:variant>
    </vt:vector>
  </HeadingPairs>
  <TitlesOfParts>
    <vt:vector size="143" baseType="lpstr">
      <vt:lpstr>Aptos</vt:lpstr>
      <vt:lpstr>Aptos Display</vt:lpstr>
      <vt:lpstr>Arial</vt:lpstr>
      <vt:lpstr>Calibri</vt:lpstr>
      <vt:lpstr>Office Theme</vt:lpstr>
      <vt:lpstr>Gamifikacja</vt:lpstr>
      <vt:lpstr>Ludzie potrzebują uczestniczyć</vt:lpstr>
      <vt:lpstr>Nowe logo</vt:lpstr>
      <vt:lpstr>Ludzie potrzebują mieć wybór</vt:lpstr>
      <vt:lpstr>Wybór a motywacja</vt:lpstr>
      <vt:lpstr>Podstawowe zaspokojenie potrzeb psychologicznych</vt:lpstr>
      <vt:lpstr>Podstawowe zaspokojenie potrzeb psychologicznych w ogóle (Deci i Ryan, 2000; Gagné, 2003) </vt:lpstr>
      <vt:lpstr>Podstawowe zaspokojenie potrzeb psychologicznych w ogóle (Deci i Ryan, 2000; Gagné, 2003) </vt:lpstr>
      <vt:lpstr>Podstawowe zaspokojenie potrzeb psychologicznych w ogóle (Deci i Ryan, 2000; Gagné, 2003) </vt:lpstr>
      <vt:lpstr>Podstawowe zaspokojenie potrzeb psychologicznych w ogóle (Deci i Ryan, 2000; Gagné, 2003) </vt:lpstr>
      <vt:lpstr>Skala samooceny Rosenberga</vt:lpstr>
      <vt:lpstr>Instrukcja</vt:lpstr>
      <vt:lpstr>Pytania (1-4)</vt:lpstr>
      <vt:lpstr>Pytania (5-10)</vt:lpstr>
      <vt:lpstr>Punktacja</vt:lpstr>
      <vt:lpstr>Zasób ciekawości</vt:lpstr>
      <vt:lpstr>Inwentarz Ciekawości</vt:lpstr>
      <vt:lpstr>Pytania (1-5)</vt:lpstr>
      <vt:lpstr>Pytania (6-10)</vt:lpstr>
      <vt:lpstr>Dodatkowe Informacje o Teście</vt:lpstr>
      <vt:lpstr>Korzyści z Ciekawości</vt:lpstr>
      <vt:lpstr>Podsumowanie Inwentarza Ciekawości</vt:lpstr>
      <vt:lpstr>Skala prokrastynacji</vt:lpstr>
      <vt:lpstr>Wprowadzenie do Skali Prokrastynacji</vt:lpstr>
      <vt:lpstr>Skala Prokrastynacji (Lay, 1986)</vt:lpstr>
      <vt:lpstr>Pytania (1-5)</vt:lpstr>
      <vt:lpstr>Pytania (6-10)</vt:lpstr>
      <vt:lpstr>Pytania (11-15)</vt:lpstr>
      <vt:lpstr>Pytania (16-20)</vt:lpstr>
      <vt:lpstr>Pozycje Odwrotne</vt:lpstr>
      <vt:lpstr>Znaczenie zrozumienia prokrastynacji</vt:lpstr>
      <vt:lpstr>Wyjaśnienie pozycji z odwróconą skalą</vt:lpstr>
      <vt:lpstr>Jak radzić sobie z prokrastynacją?</vt:lpstr>
      <vt:lpstr>Postrzeganie dobrostanu</vt:lpstr>
      <vt:lpstr>Zmiany w emocjach i postrzeganiu dobrostanu</vt:lpstr>
      <vt:lpstr>Przykłady interwencji pozytywnych</vt:lpstr>
      <vt:lpstr>Szczęście jest płynne</vt:lpstr>
      <vt:lpstr>Pytania do refleksji (Część 1)</vt:lpstr>
      <vt:lpstr>Pytania do refleksji (Część 2)</vt:lpstr>
      <vt:lpstr>Pozytywne efekty wdzięczności</vt:lpstr>
      <vt:lpstr>Wizualizacja dla rozwijania nadziei</vt:lpstr>
      <vt:lpstr>Wykorzystywanie mocnych stron dla zwiększenia dobrostanu</vt:lpstr>
      <vt:lpstr>Ćwiczenie Refleksji</vt:lpstr>
      <vt:lpstr>Idealny/idealna „ja”</vt:lpstr>
      <vt:lpstr>Pytania coachingowe dotyczące idealnego siebie</vt:lpstr>
      <vt:lpstr>Pytania (1-4)</vt:lpstr>
      <vt:lpstr>Pytania (5-8)</vt:lpstr>
      <vt:lpstr>Pytania (9-10)</vt:lpstr>
      <vt:lpstr>Interpretacja: Idealne Ja</vt:lpstr>
      <vt:lpstr>Znaczenie małych zmian</vt:lpstr>
      <vt:lpstr>Monitorowanie postępów</vt:lpstr>
      <vt:lpstr>Tworzenie idealnego obrazu siebie w przyszłości</vt:lpstr>
      <vt:lpstr>Tworzenie obrazu idealnego siebie w przyszłości</vt:lpstr>
      <vt:lpstr>Ćwiczenie wizualizacji</vt:lpstr>
      <vt:lpstr>Pytania do refleksji (Miejsce zamieszkania)</vt:lpstr>
      <vt:lpstr>Pytania do refleksji (Życie zawodowe)</vt:lpstr>
      <vt:lpstr>Przejście do wyznaczania celów</vt:lpstr>
      <vt:lpstr>Znaczenie wizualizacji w coachingu</vt:lpstr>
      <vt:lpstr>Interpretacja wewnętrznych i zewnętrznych wartości</vt:lpstr>
      <vt:lpstr>Aktywności motywacyjne</vt:lpstr>
      <vt:lpstr>Aktywności Motywacyjne</vt:lpstr>
      <vt:lpstr>Model coachingu GOOD (Auerbach, 2015)</vt:lpstr>
      <vt:lpstr>Faza wyznaczania celów</vt:lpstr>
      <vt:lpstr>Faza opcji</vt:lpstr>
      <vt:lpstr>Faza przeszkód</vt:lpstr>
      <vt:lpstr>Faza działania</vt:lpstr>
      <vt:lpstr>Znaczenie wyznaczania celów</vt:lpstr>
      <vt:lpstr>Przezwyciężanie przeszkód</vt:lpstr>
      <vt:lpstr>Odpowiedzialność za realizację celu</vt:lpstr>
      <vt:lpstr>Kwestionariusz stylu pracy</vt:lpstr>
      <vt:lpstr>Kwestionariusz Stylu Pracy</vt:lpstr>
      <vt:lpstr>Skala ocen</vt:lpstr>
      <vt:lpstr>Stwierdzenia</vt:lpstr>
      <vt:lpstr>Planiści</vt:lpstr>
      <vt:lpstr>Inkubatory</vt:lpstr>
      <vt:lpstr>Bawidamki</vt:lpstr>
      <vt:lpstr>Prokrastynatorzy</vt:lpstr>
      <vt:lpstr>Identyfikacja stylu pracy</vt:lpstr>
      <vt:lpstr>Poprawa nawyków pracy</vt:lpstr>
      <vt:lpstr>Kwestionariusz FLOW</vt:lpstr>
      <vt:lpstr>Kwestionariusz FLOW</vt:lpstr>
      <vt:lpstr>Instrukcje</vt:lpstr>
      <vt:lpstr>Pytania (Część 1)</vt:lpstr>
      <vt:lpstr>Pytania (Część 2)</vt:lpstr>
      <vt:lpstr>Flow i dobrostan</vt:lpstr>
      <vt:lpstr>Wpływ unikania flow</vt:lpstr>
      <vt:lpstr>Jak rozwijać stan flow?</vt:lpstr>
      <vt:lpstr>Korzystanie z mocnych stron</vt:lpstr>
      <vt:lpstr>Ścieżka, która jest dla mnie odpowiednia</vt:lpstr>
      <vt:lpstr>Kwestionariusz Mocnych Stron (Część 1)</vt:lpstr>
      <vt:lpstr>Kwestionariusz Mocnych Stron (Część 2)</vt:lpstr>
      <vt:lpstr>Kwestionariusz Mocnych Stron (Część 3)</vt:lpstr>
      <vt:lpstr>Pytania do refleksji (Część 1)</vt:lpstr>
      <vt:lpstr>Pytania do refleksji (Część 2)</vt:lpstr>
      <vt:lpstr>Mocne strony a osiąganie celów</vt:lpstr>
      <vt:lpstr>Budowanie poczucia własnej skuteczności</vt:lpstr>
      <vt:lpstr>Programowanie neurolingwistyczne</vt:lpstr>
      <vt:lpstr>Programowanie neurolingwistyczne (NLP)</vt:lpstr>
      <vt:lpstr>Wprowadzenie do NLP</vt:lpstr>
      <vt:lpstr>Technika kotwiczenia</vt:lpstr>
      <vt:lpstr>Jak korzystać z techniki kotwiczenia?</vt:lpstr>
      <vt:lpstr>Metoda Swish</vt:lpstr>
      <vt:lpstr>Jak korzystać z metody Swish?</vt:lpstr>
      <vt:lpstr>Psychologia kotwiczenia</vt:lpstr>
      <vt:lpstr>Znaczenie wizualizacji</vt:lpstr>
      <vt:lpstr>Metoda kartowa</vt:lpstr>
      <vt:lpstr>Strategie Oblique</vt:lpstr>
      <vt:lpstr>Wprowadzenie do Strategii Oblique</vt:lpstr>
      <vt:lpstr>Przykładowe stwierdzenia (Część 1)</vt:lpstr>
      <vt:lpstr>Przykładowe stwierdzenia (Część 2)</vt:lpstr>
      <vt:lpstr>Przykładowe stwierdzenia (Część 3)</vt:lpstr>
      <vt:lpstr>Dodatkowe przykłady</vt:lpstr>
      <vt:lpstr>Kreatywność i Strategie Oblique</vt:lpstr>
      <vt:lpstr>Wyjaśnienie metody Oblique</vt:lpstr>
      <vt:lpstr>Przykłady pytań Oblique (Część 1)</vt:lpstr>
      <vt:lpstr>Przykłady pytań Oblique (Część 2)</vt:lpstr>
      <vt:lpstr>Zasoby motywacyjne</vt:lpstr>
      <vt:lpstr>Zasoby Motywacyjne (Część 1)</vt:lpstr>
      <vt:lpstr>Zasoby Motywacyjne (Część 2)</vt:lpstr>
      <vt:lpstr>Tablica motywacyjna</vt:lpstr>
      <vt:lpstr>Tablica Motywacyjna</vt:lpstr>
      <vt:lpstr>Czym jest tablica motywacyjna?</vt:lpstr>
      <vt:lpstr>Medytacja i motywacja</vt:lpstr>
      <vt:lpstr>Medytacje prowadzone</vt:lpstr>
      <vt:lpstr>Pytania motywacyjne</vt:lpstr>
      <vt:lpstr>Przykłady pytań motywacyjnych</vt:lpstr>
      <vt:lpstr>Siła wizualizacji w motywacji</vt:lpstr>
      <vt:lpstr>Medytacja dla utrzymania koncentracji</vt:lpstr>
      <vt:lpstr>Cytaty motywacyjne</vt:lpstr>
      <vt:lpstr>Motywacyjne Cytaty (Część 1)</vt:lpstr>
      <vt:lpstr>Motywacyjne Cytaty (Część 2)</vt:lpstr>
      <vt:lpstr>Pytania motywacyjne</vt:lpstr>
      <vt:lpstr>Pytania Motywacyjne</vt:lpstr>
      <vt:lpstr>Wprowadzenie do pytań motywacyjnych</vt:lpstr>
      <vt:lpstr>Kluczowe Pytania Motywacyjne (Część 1)</vt:lpstr>
      <vt:lpstr>Kluczowe Pytania Motywacyjne (Część 2)</vt:lpstr>
      <vt:lpstr>Kluczowe Pytania Motywacyjne (Część 3)</vt:lpstr>
      <vt:lpstr>Kluczowe Pytania Motywacyjne (Część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Joanna Wyrobek</dc:creator>
  <cp:lastModifiedBy>Joanna Wyrobek</cp:lastModifiedBy>
  <cp:revision>13</cp:revision>
  <dcterms:created xsi:type="dcterms:W3CDTF">2024-10-14T19:22:49Z</dcterms:created>
  <dcterms:modified xsi:type="dcterms:W3CDTF">2024-10-14T21:17:34Z</dcterms:modified>
</cp:coreProperties>
</file>