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69" r:id="rId3"/>
    <p:sldId id="470" r:id="rId4"/>
    <p:sldId id="471" r:id="rId5"/>
    <p:sldId id="472" r:id="rId6"/>
    <p:sldId id="473" r:id="rId7"/>
    <p:sldId id="474" r:id="rId8"/>
    <p:sldId id="475" r:id="rId9"/>
    <p:sldId id="476" r:id="rId10"/>
    <p:sldId id="477" r:id="rId11"/>
    <p:sldId id="478" r:id="rId12"/>
    <p:sldId id="401" r:id="rId13"/>
    <p:sldId id="402" r:id="rId14"/>
    <p:sldId id="403" r:id="rId15"/>
    <p:sldId id="404" r:id="rId16"/>
    <p:sldId id="405" r:id="rId17"/>
    <p:sldId id="406" r:id="rId18"/>
    <p:sldId id="408" r:id="rId19"/>
    <p:sldId id="409" r:id="rId20"/>
    <p:sldId id="410" r:id="rId21"/>
    <p:sldId id="419" r:id="rId22"/>
    <p:sldId id="428" r:id="rId23"/>
    <p:sldId id="429" r:id="rId24"/>
    <p:sldId id="411" r:id="rId25"/>
    <p:sldId id="430" r:id="rId26"/>
    <p:sldId id="412" r:id="rId27"/>
    <p:sldId id="414" r:id="rId2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722557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9617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7414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7483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6479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5378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22324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73726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13319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967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088658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04.06.2025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4180002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14-WPPRSM1211</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dirty="0"/>
              <a:t>Protokół nr 9 w sprawie stosowania KPP UE do Polski i Zjednoczonego Królestwa</a:t>
            </a:r>
          </a:p>
          <a:p>
            <a:pPr algn="just">
              <a:buFont typeface="Wingdings" panose="05000000000000000000" pitchFamily="2" charset="2"/>
              <a:buChar char="Ø"/>
            </a:pPr>
            <a:r>
              <a:rPr lang="pl-PL" sz="1600" dirty="0"/>
              <a:t>KPP nie rozszerza zdolności Trybunału Sprawiedliwości ani żadnego sądu lub trybunału obu państw do uznania, że przepisy ustawowe, wykonawcze lub administracyjne, praktyki lub działania administracyjne Polski lub Zjednoczonego Królestwa są niezgodne z podstawowymi prawami, wolnościami i zasadami, które są w niej potwierdzone. W szczególności, w kwestii praw socjalnych (tytuł IV KPP) stwierdzono, że KPP nie tworzy praw, które mogą być dochodzone na drodze sądowej, mających zastosowanie do Polski lub Zjednoczonego Królestwa, z wyjątkiem przypadków, gdy przewidziały one to w prawie krajowym         </a:t>
            </a:r>
          </a:p>
        </p:txBody>
      </p:sp>
    </p:spTree>
    <p:extLst>
      <p:ext uri="{BB962C8B-B14F-4D97-AF65-F5344CB8AC3E}">
        <p14:creationId xmlns:p14="http://schemas.microsoft.com/office/powerpoint/2010/main" val="230379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Organizacja Bezpieczeństwa i współpracy w </a:t>
            </a:r>
            <a:r>
              <a:rPr lang="pl-PL" sz="2000" dirty="0" err="1"/>
              <a:t>europie</a:t>
            </a:r>
            <a:endParaRPr lang="pl-PL" sz="2000" dirty="0"/>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algn="just">
              <a:buFont typeface="Wingdings" panose="05000000000000000000" pitchFamily="2" charset="2"/>
              <a:buChar char="Ø"/>
            </a:pPr>
            <a:r>
              <a:rPr lang="pl-PL" sz="1600" dirty="0"/>
              <a:t>Zasada nr 7 zawarta w Akcie Końcowym KBWE z 1975 r. – „poszanowanie praw człowieka oraz podstawowych swobód, w tym wolności myśli, sumienia, wyznania i przekonań”</a:t>
            </a:r>
          </a:p>
          <a:p>
            <a:pPr algn="just">
              <a:buFont typeface="Wingdings" panose="05000000000000000000" pitchFamily="2" charset="2"/>
              <a:buChar char="Ø"/>
            </a:pPr>
            <a:r>
              <a:rPr lang="pl-PL" sz="1600" dirty="0"/>
              <a:t>Biuro ds. Instytucji Demokratycznych i Praw Człowieka (ODIHR)</a:t>
            </a:r>
          </a:p>
          <a:p>
            <a:pPr algn="just">
              <a:buFont typeface="Wingdings" panose="05000000000000000000" pitchFamily="2" charset="2"/>
              <a:buChar char="§"/>
            </a:pPr>
            <a:r>
              <a:rPr lang="pl-PL" sz="1600" dirty="0"/>
              <a:t>monitoruje przestrzeganie praw człowieka w państwach OBWE</a:t>
            </a:r>
          </a:p>
          <a:p>
            <a:pPr algn="just">
              <a:buFont typeface="Wingdings" panose="05000000000000000000" pitchFamily="2" charset="2"/>
              <a:buChar char="§"/>
            </a:pPr>
            <a:r>
              <a:rPr lang="pl-PL" sz="1600" dirty="0"/>
              <a:t>udziela pomocy państwom w promowaniu i ochronie praw człowieka (np. w zakresie zwalczania terroryzmu, handlu ludźmi)</a:t>
            </a:r>
          </a:p>
          <a:p>
            <a:pPr algn="just">
              <a:buFont typeface="Wingdings" panose="05000000000000000000" pitchFamily="2" charset="2"/>
              <a:buChar char="§"/>
            </a:pPr>
            <a:r>
              <a:rPr lang="pl-PL" sz="1600" dirty="0"/>
              <a:t>prowadzi szkolenia i programy edukacyjne związane z problematyką praw człowieka</a:t>
            </a:r>
          </a:p>
        </p:txBody>
      </p:sp>
    </p:spTree>
    <p:extLst>
      <p:ext uri="{BB962C8B-B14F-4D97-AF65-F5344CB8AC3E}">
        <p14:creationId xmlns:p14="http://schemas.microsoft.com/office/powerpoint/2010/main" val="725417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FA583-BBF9-7986-DF3D-35D9E067EDD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5CDAAA2-E4CB-E042-4E98-618B4A6ED6A5}"/>
              </a:ext>
            </a:extLst>
          </p:cNvPr>
          <p:cNvSpPr>
            <a:spLocks noGrp="1"/>
          </p:cNvSpPr>
          <p:nvPr>
            <p:ph idx="1"/>
          </p:nvPr>
        </p:nvSpPr>
        <p:spPr/>
        <p:txBody>
          <a:bodyPr>
            <a:normAutofit/>
          </a:bodyPr>
          <a:lstStyle/>
          <a:p>
            <a:pPr marL="114300" indent="0">
              <a:buNone/>
            </a:pPr>
            <a:r>
              <a:rPr lang="pl-PL" sz="1600" dirty="0"/>
              <a:t>źródła prawa dyplomatycznego i konsularnego</a:t>
            </a:r>
          </a:p>
          <a:p>
            <a:pPr algn="just">
              <a:buFont typeface="Wingdings" panose="05000000000000000000" pitchFamily="2" charset="2"/>
              <a:buChar char="Ø"/>
            </a:pPr>
            <a:r>
              <a:rPr lang="pl-PL" sz="1600" dirty="0"/>
              <a:t>Konwencja Wiedeńska o stosunkach dyplomatycznych, podpisana dnia 18 kwietnia 1961 r.</a:t>
            </a:r>
          </a:p>
          <a:p>
            <a:pPr algn="just">
              <a:buFont typeface="Wingdings" panose="05000000000000000000" pitchFamily="2" charset="2"/>
              <a:buChar char="Ø"/>
            </a:pPr>
            <a:r>
              <a:rPr lang="pl-PL" sz="1600" dirty="0"/>
              <a:t>Konwencja o misjach specjalnych, otwarta do podpisu w Nowym Jorku dnia 16 grudnia 1969 r.</a:t>
            </a:r>
          </a:p>
          <a:p>
            <a:pPr algn="just">
              <a:buFont typeface="Wingdings" panose="05000000000000000000" pitchFamily="2" charset="2"/>
              <a:buChar char="Ø"/>
            </a:pPr>
            <a:r>
              <a:rPr lang="pl-PL" sz="1600" dirty="0"/>
              <a:t>Konwencja o zapobieganiu przestępstwom i karaniu sprawców przestępstw przeciwko osobom korzystającym z ochrony międzynarodowej, w tym przeciwko dyplomatom, sporządzona w Nowym Jorku dnia 14 grudnia 1973 r.</a:t>
            </a:r>
          </a:p>
          <a:p>
            <a:pPr algn="just">
              <a:buFont typeface="Wingdings" panose="05000000000000000000" pitchFamily="2" charset="2"/>
              <a:buChar char="Ø"/>
            </a:pPr>
            <a:r>
              <a:rPr lang="pl-PL" sz="1600" dirty="0"/>
              <a:t>Konwencja o bezpieczeństwie personelu Organizacji Narodów Zjednoczonych i personelu współdziałającego, sporządzona w Nowym Jorku dnia 9 grudnia 1994 r.</a:t>
            </a:r>
          </a:p>
          <a:p>
            <a:pPr algn="just">
              <a:buFont typeface="Wingdings" panose="05000000000000000000" pitchFamily="2" charset="2"/>
              <a:buChar char="Ø"/>
            </a:pPr>
            <a:r>
              <a:rPr lang="pl-PL" sz="1600" dirty="0"/>
              <a:t>zasady protokołu i grzeczności międzynarodowej niemające charakteru norm prawa międzynarodowego</a:t>
            </a:r>
          </a:p>
          <a:p>
            <a:pPr algn="just">
              <a:buFont typeface="Wingdings" panose="05000000000000000000" pitchFamily="2" charset="2"/>
              <a:buChar char="Ø"/>
            </a:pPr>
            <a:r>
              <a:rPr lang="pl-PL" sz="1600" dirty="0"/>
              <a:t>normy prawa wewnętrznego</a:t>
            </a:r>
          </a:p>
          <a:p>
            <a:pPr marL="114300" indent="0" algn="just">
              <a:buNone/>
            </a:pPr>
            <a:r>
              <a:rPr lang="pl-PL" sz="1600" dirty="0"/>
              <a:t>w RP – ustawa z dnia 21 stycznia 2021 r. o służbie zagranicznej i ustawa z dnia 25 czerwca 2015 r. Prawo konsularne </a:t>
            </a:r>
          </a:p>
        </p:txBody>
      </p:sp>
    </p:spTree>
    <p:extLst>
      <p:ext uri="{BB962C8B-B14F-4D97-AF65-F5344CB8AC3E}">
        <p14:creationId xmlns:p14="http://schemas.microsoft.com/office/powerpoint/2010/main" val="353531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493525-A492-DC7A-2E6A-C754C6DA3F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D8957F40-6BE0-F202-D79E-5C6C9348F18E}"/>
              </a:ext>
            </a:extLst>
          </p:cNvPr>
          <p:cNvSpPr>
            <a:spLocks noGrp="1"/>
          </p:cNvSpPr>
          <p:nvPr>
            <p:ph idx="1"/>
          </p:nvPr>
        </p:nvSpPr>
        <p:spPr>
          <a:xfrm>
            <a:off x="609600" y="1752601"/>
            <a:ext cx="10972800" cy="4889739"/>
          </a:xfrm>
        </p:spPr>
        <p:txBody>
          <a:bodyPr>
            <a:normAutofit lnSpcReduction="10000"/>
          </a:bodyPr>
          <a:lstStyle/>
          <a:p>
            <a:pPr marL="114300" indent="0">
              <a:buNone/>
            </a:pPr>
            <a:r>
              <a:rPr lang="pl-PL" sz="1600" dirty="0"/>
              <a:t>ustanowienie stosunków dyplomatycznych</a:t>
            </a:r>
          </a:p>
          <a:p>
            <a:pPr marL="114300" indent="0">
              <a:buNone/>
            </a:pPr>
            <a:r>
              <a:rPr lang="pl-PL" sz="1600" b="1" dirty="0"/>
              <a:t>czynne prawo legacji</a:t>
            </a:r>
          </a:p>
          <a:p>
            <a:pPr marL="114300" indent="0" algn="just">
              <a:buNone/>
            </a:pPr>
            <a:r>
              <a:rPr lang="pl-PL" sz="1600" dirty="0"/>
              <a:t>prawo wysyłania przedstawicieli dyplomatycznych przez państwo</a:t>
            </a:r>
          </a:p>
          <a:p>
            <a:pPr marL="114300" indent="0" algn="just">
              <a:buNone/>
            </a:pPr>
            <a:endParaRPr lang="pl-PL" sz="1600" dirty="0"/>
          </a:p>
          <a:p>
            <a:pPr marL="114300" indent="0" algn="just">
              <a:buNone/>
            </a:pPr>
            <a:r>
              <a:rPr lang="pl-PL" sz="1600" b="1" dirty="0"/>
              <a:t>bierne prawo legacji</a:t>
            </a:r>
          </a:p>
          <a:p>
            <a:pPr marL="114300" indent="0" algn="just">
              <a:buNone/>
            </a:pPr>
            <a:r>
              <a:rPr lang="pl-PL" sz="1600" dirty="0"/>
              <a:t>prawo przyjmowania przedstawicieli dyplomatycznych innych państw</a:t>
            </a:r>
          </a:p>
          <a:p>
            <a:pPr marL="114300" indent="0" algn="just">
              <a:buNone/>
            </a:pPr>
            <a:endParaRPr lang="pl-PL" sz="1600" dirty="0"/>
          </a:p>
          <a:p>
            <a:pPr marL="114300" indent="0" algn="just">
              <a:buNone/>
            </a:pPr>
            <a:r>
              <a:rPr lang="pl-PL" sz="1600" dirty="0"/>
              <a:t>wszystkie państwa posiadają czynne i bierne prawo legacji</a:t>
            </a:r>
          </a:p>
          <a:p>
            <a:pPr marL="114300" indent="0" algn="just">
              <a:buNone/>
            </a:pPr>
            <a:r>
              <a:rPr lang="pl-PL" sz="1600" dirty="0"/>
              <a:t>z czynnego i biernego prawa legacji korzysta także Stolica Apostolska</a:t>
            </a:r>
          </a:p>
          <a:p>
            <a:pPr marL="114300" indent="0" algn="just">
              <a:buNone/>
            </a:pPr>
            <a:endParaRPr lang="pl-PL" sz="1600" dirty="0"/>
          </a:p>
          <a:p>
            <a:pPr marL="114300" indent="0" algn="just">
              <a:buNone/>
            </a:pPr>
            <a:r>
              <a:rPr lang="pl-PL" sz="1600" b="1" dirty="0"/>
              <a:t>nawiązanie stosunków dyplomatycznych</a:t>
            </a:r>
          </a:p>
          <a:p>
            <a:pPr marL="114300" indent="0" algn="just">
              <a:buNone/>
            </a:pPr>
            <a:r>
              <a:rPr lang="pl-PL" sz="1600" dirty="0"/>
              <a:t>zależy od woli i zgody państw</a:t>
            </a:r>
          </a:p>
          <a:p>
            <a:pPr marL="114300" indent="0" algn="just">
              <a:buNone/>
            </a:pPr>
            <a:endParaRPr lang="pl-PL" sz="1600" dirty="0"/>
          </a:p>
          <a:p>
            <a:pPr marL="114300" indent="0" algn="just">
              <a:buNone/>
            </a:pPr>
            <a:r>
              <a:rPr lang="pl-PL" sz="1600" b="1" dirty="0"/>
              <a:t>zerwanie stosunków dyplomatycznych</a:t>
            </a:r>
          </a:p>
          <a:p>
            <a:pPr marL="114300" indent="0" algn="just">
              <a:buNone/>
            </a:pPr>
            <a:r>
              <a:rPr lang="pl-PL" sz="1600" dirty="0"/>
              <a:t>może nastąpić w odpowiedzi na naruszenie praw, interesów lub godności państwa przyjmującego albo w przypadku niezapewnienia misji dyplomatycznej warunków normalnego wykonywania funkcji</a:t>
            </a:r>
          </a:p>
          <a:p>
            <a:pPr marL="114300" indent="0" algn="just">
              <a:buNone/>
            </a:pPr>
            <a:r>
              <a:rPr lang="pl-PL" sz="1600" dirty="0"/>
              <a:t>może nastąpić w wyniku aktu jednostronnego</a:t>
            </a:r>
          </a:p>
        </p:txBody>
      </p:sp>
    </p:spTree>
    <p:extLst>
      <p:ext uri="{BB962C8B-B14F-4D97-AF65-F5344CB8AC3E}">
        <p14:creationId xmlns:p14="http://schemas.microsoft.com/office/powerpoint/2010/main" val="249863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62001-A45F-A77A-6B27-432DFFCD90F1}"/>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7577701E-DB01-4CE6-FF5C-60A3B441FB14}"/>
              </a:ext>
            </a:extLst>
          </p:cNvPr>
          <p:cNvSpPr>
            <a:spLocks noGrp="1"/>
          </p:cNvSpPr>
          <p:nvPr>
            <p:ph idx="1"/>
          </p:nvPr>
        </p:nvSpPr>
        <p:spPr/>
        <p:txBody>
          <a:bodyPr>
            <a:normAutofit/>
          </a:bodyPr>
          <a:lstStyle/>
          <a:p>
            <a:pPr marL="114300" indent="0">
              <a:buNone/>
            </a:pPr>
            <a:r>
              <a:rPr lang="pl-PL" sz="1600" b="1" dirty="0"/>
              <a:t>zasady dotyczące funkcjonowania misji dyplomatycznej w państwie przyjmującym</a:t>
            </a:r>
          </a:p>
          <a:p>
            <a:pPr marL="114300" indent="0">
              <a:buNone/>
            </a:pPr>
            <a:endParaRPr lang="pl-PL" sz="1600" dirty="0"/>
          </a:p>
          <a:p>
            <a:pPr algn="just">
              <a:buFont typeface="Wingdings" panose="05000000000000000000" pitchFamily="2" charset="2"/>
              <a:buChar char="Ø"/>
            </a:pPr>
            <a:r>
              <a:rPr lang="pl-PL" sz="1600" dirty="0"/>
              <a:t>działalność misji dyplomatycznej musi być zgodna z prawem międzynarodowym oraz nie może naruszać prawa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ingerować w sprawy wewnętrzne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szkodzić politycznym, gospodarczym lub innym stosunkom między państwem wysyłającym a państwem przyjmującym</a:t>
            </a:r>
          </a:p>
        </p:txBody>
      </p:sp>
    </p:spTree>
    <p:extLst>
      <p:ext uri="{BB962C8B-B14F-4D97-AF65-F5344CB8AC3E}">
        <p14:creationId xmlns:p14="http://schemas.microsoft.com/office/powerpoint/2010/main" val="262239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F290A3-3C1C-C76B-3F11-9CB07AF82E72}"/>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594193AE-6384-1CC3-AC1E-6E23577984B1}"/>
              </a:ext>
            </a:extLst>
          </p:cNvPr>
          <p:cNvSpPr>
            <a:spLocks noGrp="1"/>
          </p:cNvSpPr>
          <p:nvPr>
            <p:ph idx="1"/>
          </p:nvPr>
        </p:nvSpPr>
        <p:spPr/>
        <p:txBody>
          <a:bodyPr>
            <a:normAutofit/>
          </a:bodyPr>
          <a:lstStyle/>
          <a:p>
            <a:pPr marL="114300" indent="0">
              <a:buNone/>
            </a:pPr>
            <a:r>
              <a:rPr lang="pl-PL" sz="1600" b="1" dirty="0"/>
              <a:t>funkcje misji dyplomatycznej </a:t>
            </a:r>
            <a:r>
              <a:rPr lang="pl-PL" sz="1600" dirty="0"/>
              <a:t>– wg Konwencji wiedeńskiej o stosunkach dyplomatycznych</a:t>
            </a:r>
          </a:p>
          <a:p>
            <a:pPr marL="114300" indent="0">
              <a:buNone/>
            </a:pPr>
            <a:endParaRPr lang="pl-PL" sz="1600" dirty="0"/>
          </a:p>
          <a:p>
            <a:pPr algn="just">
              <a:buFont typeface="Wingdings" panose="05000000000000000000" pitchFamily="2" charset="2"/>
              <a:buChar char="Ø"/>
            </a:pPr>
            <a:r>
              <a:rPr lang="pl-PL" sz="1600" dirty="0"/>
              <a:t>reprezentowanie państwa wysyłającego w państwie przyjmującym</a:t>
            </a:r>
          </a:p>
          <a:p>
            <a:pPr algn="just">
              <a:buFont typeface="Wingdings" panose="05000000000000000000" pitchFamily="2" charset="2"/>
              <a:buChar char="Ø"/>
            </a:pPr>
            <a:r>
              <a:rPr lang="pl-PL" sz="1600" dirty="0"/>
              <a:t>ochrona interesów państwa wysyłającego w państwie przyjmującym i jego obywateli, w granicach ustalonych przez prawo międzynarodowe</a:t>
            </a:r>
          </a:p>
          <a:p>
            <a:pPr algn="just">
              <a:buFont typeface="Wingdings" panose="05000000000000000000" pitchFamily="2" charset="2"/>
              <a:buChar char="Ø"/>
            </a:pPr>
            <a:r>
              <a:rPr lang="pl-PL" sz="1600" dirty="0"/>
              <a:t>prowadzenie rokowań z rządem państwa przyjmującego</a:t>
            </a:r>
          </a:p>
          <a:p>
            <a:pPr algn="just">
              <a:buFont typeface="Wingdings" panose="05000000000000000000" pitchFamily="2" charset="2"/>
              <a:buChar char="Ø"/>
            </a:pPr>
            <a:r>
              <a:rPr lang="pl-PL" sz="1600" dirty="0"/>
              <a:t>zaznajamianie się wszelkimi legalnymi sposobami (zgodnymi z prawem wewnętrznym państwa przyjmującego) z warunkami panującymi w państwie przyjmującym i z rozwojem zachodzących w nim wydarzeń oraz zdawanie z tego sprawy rządowi państwa wysyłającego</a:t>
            </a:r>
          </a:p>
          <a:p>
            <a:pPr algn="just">
              <a:buFont typeface="Wingdings" panose="05000000000000000000" pitchFamily="2" charset="2"/>
              <a:buChar char="Ø"/>
            </a:pPr>
            <a:r>
              <a:rPr lang="pl-PL" sz="1600" dirty="0"/>
              <a:t>popieranie przyjaznych stosunków pomiędzy państwem wysyłającym a państwem przyjmującym oraz rozwijanie pomiędzy nimi stosunków gospodarczych, kulturalnych i naukowych </a:t>
            </a:r>
          </a:p>
        </p:txBody>
      </p:sp>
    </p:spTree>
    <p:extLst>
      <p:ext uri="{BB962C8B-B14F-4D97-AF65-F5344CB8AC3E}">
        <p14:creationId xmlns:p14="http://schemas.microsoft.com/office/powerpoint/2010/main" val="3437660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B2E7B-1EDE-219C-C7AB-86FEFFCC8485}"/>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A72A380D-059F-B52A-E344-A91CFABAAE98}"/>
              </a:ext>
            </a:extLst>
          </p:cNvPr>
          <p:cNvSpPr>
            <a:spLocks noGrp="1"/>
          </p:cNvSpPr>
          <p:nvPr>
            <p:ph idx="1"/>
          </p:nvPr>
        </p:nvSpPr>
        <p:spPr>
          <a:xfrm>
            <a:off x="609600" y="1752601"/>
            <a:ext cx="10972800" cy="4757467"/>
          </a:xfrm>
        </p:spPr>
        <p:txBody>
          <a:bodyPr>
            <a:normAutofit/>
          </a:bodyPr>
          <a:lstStyle/>
          <a:p>
            <a:pPr marL="114300" indent="0">
              <a:buNone/>
            </a:pPr>
            <a:r>
              <a:rPr lang="pl-PL" sz="1600" dirty="0"/>
              <a:t>funkcje ambasadora – wg art. 37 ustawy o służbie zagranicznej</a:t>
            </a:r>
          </a:p>
          <a:p>
            <a:pPr>
              <a:buFont typeface="Wingdings" panose="05000000000000000000" pitchFamily="2" charset="2"/>
              <a:buChar char="Ø"/>
            </a:pPr>
            <a:r>
              <a:rPr lang="pl-PL" sz="1600" dirty="0"/>
              <a:t>reprezentowanie RP</a:t>
            </a:r>
          </a:p>
          <a:p>
            <a:pPr algn="just">
              <a:buFont typeface="Wingdings" panose="05000000000000000000" pitchFamily="2" charset="2"/>
              <a:buChar char="Ø"/>
            </a:pPr>
            <a:r>
              <a:rPr lang="pl-PL" sz="1600" dirty="0"/>
              <a:t>ochrona interesów RP oraz jej obywateli, zgodnie z prawem międzynarodowym i prawem państwa przyjmującego</a:t>
            </a:r>
          </a:p>
          <a:p>
            <a:pPr algn="just">
              <a:buFont typeface="Wingdings" panose="05000000000000000000" pitchFamily="2" charset="2"/>
              <a:buChar char="Ø"/>
            </a:pPr>
            <a:r>
              <a:rPr lang="pl-PL" sz="1600" dirty="0"/>
              <a:t>uczestniczenie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zadań w stosunkach z państwem przyjmującym</a:t>
            </a:r>
          </a:p>
          <a:p>
            <a:pPr algn="just">
              <a:buFont typeface="Wingdings" panose="05000000000000000000" pitchFamily="2" charset="2"/>
              <a:buChar char="Ø"/>
            </a:pPr>
            <a:r>
              <a:rPr lang="pl-PL" sz="1600" dirty="0"/>
              <a:t>działanie na rzecz promocji RP, a zwłaszcza polskiej kultury, nauki i gospodarki</a:t>
            </a:r>
          </a:p>
          <a:p>
            <a:pPr algn="just">
              <a:buFont typeface="Wingdings" panose="05000000000000000000" pitchFamily="2" charset="2"/>
              <a:buChar char="Ø"/>
            </a:pPr>
            <a:r>
              <a:rPr lang="pl-PL" sz="1600" dirty="0"/>
              <a:t>udzielanie pomocy i współdziałanie w zakresie niezbędnym do wykonywania zadań przez członków służby zagranicznej oraz inne osoby delegowane do załatwienia określonych spraw w państwie przyjmującym</a:t>
            </a:r>
          </a:p>
          <a:p>
            <a:pPr algn="just">
              <a:buFont typeface="Wingdings" panose="05000000000000000000" pitchFamily="2" charset="2"/>
              <a:buChar char="Ø"/>
            </a:pPr>
            <a:r>
              <a:rPr lang="pl-PL" sz="1600" dirty="0"/>
              <a:t>prowadzenie rokowań z państwem przyjmującym</a:t>
            </a:r>
          </a:p>
          <a:p>
            <a:pPr algn="just">
              <a:buFont typeface="Wingdings" panose="05000000000000000000" pitchFamily="2" charset="2"/>
              <a:buChar char="Ø"/>
            </a:pPr>
            <a:r>
              <a:rPr lang="pl-PL" sz="1600" dirty="0"/>
              <a:t>popieranie przyjaznych stosunków między RP a państwem przyjmującym</a:t>
            </a:r>
          </a:p>
          <a:p>
            <a:pPr algn="just">
              <a:buFont typeface="Wingdings" panose="05000000000000000000" pitchFamily="2" charset="2"/>
              <a:buChar char="Ø"/>
            </a:pPr>
            <a:r>
              <a:rPr lang="pl-PL" sz="1600" dirty="0"/>
              <a:t>zaznajamianie się z warunkami, wydarzeniami i działalnością prowadzoną przez państwo przyjmujące i przekazywanie właściwym organom władzy publicznej w RP informacji na ten temat </a:t>
            </a:r>
          </a:p>
        </p:txBody>
      </p:sp>
    </p:spTree>
    <p:extLst>
      <p:ext uri="{BB962C8B-B14F-4D97-AF65-F5344CB8AC3E}">
        <p14:creationId xmlns:p14="http://schemas.microsoft.com/office/powerpoint/2010/main" val="203403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p:txBody>
          <a:bodyPr>
            <a:normAutofit/>
          </a:bodyPr>
          <a:lstStyle/>
          <a:p>
            <a:pPr marL="114300" indent="0">
              <a:buNone/>
            </a:pPr>
            <a:r>
              <a:rPr lang="pl-PL" sz="1600" dirty="0"/>
              <a:t>funkcje ambasadora przy organizacji międzynarodowej - wg art. 38 ustawy o służbie zagranicznej</a:t>
            </a:r>
          </a:p>
          <a:p>
            <a:pPr>
              <a:buFont typeface="Wingdings" panose="05000000000000000000" pitchFamily="2" charset="2"/>
              <a:buChar char="Ø"/>
            </a:pPr>
            <a:r>
              <a:rPr lang="pl-PL" sz="1600" dirty="0"/>
              <a:t>reprezentowanie RP wobec organizacji</a:t>
            </a:r>
          </a:p>
          <a:p>
            <a:pPr>
              <a:buFont typeface="Wingdings" panose="05000000000000000000" pitchFamily="2" charset="2"/>
              <a:buChar char="Ø"/>
            </a:pPr>
            <a:r>
              <a:rPr lang="pl-PL" sz="1600" dirty="0"/>
              <a:t>utrzymywanie łączności między RP a organizacją</a:t>
            </a:r>
          </a:p>
          <a:p>
            <a:pPr>
              <a:buFont typeface="Wingdings" panose="05000000000000000000" pitchFamily="2" charset="2"/>
              <a:buChar char="Ø"/>
            </a:pPr>
            <a:r>
              <a:rPr lang="pl-PL" sz="1600" dirty="0"/>
              <a:t>prowadzenie rokowań z organizacją i w ramach organizacji</a:t>
            </a:r>
          </a:p>
          <a:p>
            <a:pPr algn="just">
              <a:buFont typeface="Wingdings" panose="05000000000000000000" pitchFamily="2" charset="2"/>
              <a:buChar char="Ø"/>
            </a:pPr>
            <a:r>
              <a:rPr lang="pl-PL" sz="1600" dirty="0"/>
              <a:t>zaznajamianie się z działalnością prowadzoną przez organizację i przekazywanie właściwym organom władzy publicznej w RP informacji na temat jej działalności</a:t>
            </a:r>
          </a:p>
          <a:p>
            <a:pPr algn="just">
              <a:buFont typeface="Wingdings" panose="05000000000000000000" pitchFamily="2" charset="2"/>
              <a:buChar char="Ø"/>
            </a:pPr>
            <a:r>
              <a:rPr lang="pl-PL" sz="1600" dirty="0"/>
              <a:t>zapewnianie udziału RP w pracach organizacji</a:t>
            </a:r>
          </a:p>
          <a:p>
            <a:pPr algn="just">
              <a:buFont typeface="Wingdings" panose="05000000000000000000" pitchFamily="2" charset="2"/>
              <a:buChar char="Ø"/>
            </a:pPr>
            <a:r>
              <a:rPr lang="pl-PL" sz="1600" dirty="0"/>
              <a:t>ochrona interesów RP, jej obywateli oraz polskich osób prawnych w stosunkach z organizacją</a:t>
            </a:r>
          </a:p>
          <a:p>
            <a:pPr algn="just">
              <a:buFont typeface="Wingdings" panose="05000000000000000000" pitchFamily="2" charset="2"/>
              <a:buChar char="Ø"/>
            </a:pPr>
            <a:r>
              <a:rPr lang="pl-PL" sz="1600" dirty="0"/>
              <a:t>popieranie realizacji celów i zasad organizacji przez współpracę z organizacją i w ramach organizacji</a:t>
            </a:r>
          </a:p>
          <a:p>
            <a:pPr algn="just">
              <a:buFont typeface="Wingdings" panose="05000000000000000000" pitchFamily="2" charset="2"/>
              <a:buChar char="Ø"/>
            </a:pPr>
            <a:r>
              <a:rPr lang="pl-PL" sz="1600" dirty="0"/>
              <a:t>uczestniczenie, poza granicami RP oraz w zakresie przedmiotu działalności organizacji,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działań w stosunkach z organizacją</a:t>
            </a:r>
          </a:p>
        </p:txBody>
      </p:sp>
    </p:spTree>
    <p:extLst>
      <p:ext uri="{BB962C8B-B14F-4D97-AF65-F5344CB8AC3E}">
        <p14:creationId xmlns:p14="http://schemas.microsoft.com/office/powerpoint/2010/main" val="3401774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r>
              <a:rPr lang="pl-PL" sz="1600" b="1" dirty="0"/>
              <a:t>członkowie misji </a:t>
            </a:r>
            <a:r>
              <a:rPr lang="pl-PL" sz="1600" dirty="0"/>
              <a:t>– definicje wg Konwencji wiedeńskiej o stosunkach dyplomatycznych</a:t>
            </a:r>
          </a:p>
          <a:p>
            <a:pPr>
              <a:buFont typeface="Wingdings" panose="05000000000000000000" pitchFamily="2" charset="2"/>
              <a:buChar char="Ø"/>
            </a:pPr>
            <a:r>
              <a:rPr lang="pl-PL" sz="1600" b="1" dirty="0"/>
              <a:t>członkowie misji</a:t>
            </a:r>
          </a:p>
          <a:p>
            <a:pPr marL="114300" indent="0">
              <a:buNone/>
            </a:pPr>
            <a:r>
              <a:rPr lang="pl-PL" sz="1600" dirty="0"/>
              <a:t>szef misji oraz członkowie personelu misji</a:t>
            </a:r>
          </a:p>
          <a:p>
            <a:pPr>
              <a:buFont typeface="Wingdings" panose="05000000000000000000" pitchFamily="2" charset="2"/>
              <a:buChar char="Ø"/>
            </a:pPr>
            <a:r>
              <a:rPr lang="pl-PL" sz="1600" b="1" dirty="0"/>
              <a:t>członkowie personelu misji</a:t>
            </a:r>
          </a:p>
          <a:p>
            <a:pPr marL="114300" indent="0" algn="just">
              <a:buNone/>
            </a:pPr>
            <a:r>
              <a:rPr lang="pl-PL" sz="1600" dirty="0"/>
              <a:t>członkowie personelu dyplomatycznego, personelu administracyjnego i technicznego oraz personel służby misji</a:t>
            </a:r>
          </a:p>
          <a:p>
            <a:pPr>
              <a:buFont typeface="Wingdings" panose="05000000000000000000" pitchFamily="2" charset="2"/>
              <a:buChar char="§"/>
            </a:pPr>
            <a:r>
              <a:rPr lang="pl-PL" sz="1600" b="1" dirty="0"/>
              <a:t>członkowie personelu dyplomatycznego</a:t>
            </a:r>
          </a:p>
          <a:p>
            <a:pPr marL="114300" indent="0">
              <a:buNone/>
            </a:pPr>
            <a:r>
              <a:rPr lang="pl-PL" sz="1600" dirty="0"/>
              <a:t>członkowie personelu misji posiadający stopień dyplomatyczny</a:t>
            </a:r>
          </a:p>
          <a:p>
            <a:pPr>
              <a:buFont typeface="Wingdings" panose="05000000000000000000" pitchFamily="2" charset="2"/>
              <a:buChar char="§"/>
            </a:pPr>
            <a:r>
              <a:rPr lang="pl-PL" sz="1600" b="1" dirty="0"/>
              <a:t>członkowie personelu administracyjnego i technicznego</a:t>
            </a:r>
          </a:p>
          <a:p>
            <a:pPr marL="114300" indent="0">
              <a:buNone/>
            </a:pPr>
            <a:r>
              <a:rPr lang="pl-PL" sz="1600" dirty="0"/>
              <a:t>członkowie personelu misji zatrudnieni w administracji i technicznej służbie misji</a:t>
            </a:r>
          </a:p>
          <a:p>
            <a:pPr>
              <a:buFont typeface="Wingdings" panose="05000000000000000000" pitchFamily="2" charset="2"/>
              <a:buChar char="§"/>
            </a:pPr>
            <a:r>
              <a:rPr lang="pl-PL" sz="1600" b="1" dirty="0"/>
              <a:t>członkowie personelu służby misji</a:t>
            </a:r>
          </a:p>
          <a:p>
            <a:pPr marL="114300" indent="0">
              <a:buNone/>
            </a:pPr>
            <a:r>
              <a:rPr lang="pl-PL" sz="1600" dirty="0"/>
              <a:t>członkowie personelu misji zatrudnieni w służbie domowej misji</a:t>
            </a:r>
          </a:p>
          <a:p>
            <a:pPr marL="114300" indent="0">
              <a:buNone/>
            </a:pPr>
            <a:endParaRPr lang="pl-PL" sz="1600" dirty="0"/>
          </a:p>
          <a:p>
            <a:pPr marL="114300" indent="0">
              <a:buNone/>
            </a:pPr>
            <a:r>
              <a:rPr lang="pl-PL" sz="1600" b="1" dirty="0"/>
              <a:t>*prywatny służący </a:t>
            </a:r>
          </a:p>
          <a:p>
            <a:pPr marL="114300" indent="0">
              <a:buNone/>
            </a:pPr>
            <a:r>
              <a:rPr lang="pl-PL" sz="1600" dirty="0"/>
              <a:t>osoba zatrudniona w służbie domowej członka misji, która nie jest pracownikiem państwa wysyłającego</a:t>
            </a:r>
          </a:p>
        </p:txBody>
      </p:sp>
    </p:spTree>
    <p:extLst>
      <p:ext uri="{BB962C8B-B14F-4D97-AF65-F5344CB8AC3E}">
        <p14:creationId xmlns:p14="http://schemas.microsoft.com/office/powerpoint/2010/main" val="82349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5022010"/>
          </a:xfrm>
        </p:spPr>
        <p:txBody>
          <a:bodyPr>
            <a:normAutofit lnSpcReduction="10000"/>
          </a:bodyPr>
          <a:lstStyle/>
          <a:p>
            <a:pPr marL="114300" indent="0">
              <a:buNone/>
            </a:pPr>
            <a:r>
              <a:rPr lang="pl-PL" sz="1600" dirty="0"/>
              <a:t>klasy szefów misji dyplomatycznej – wg Konwencji wiedeńskiej o stosunkach dyplomatycznych</a:t>
            </a:r>
          </a:p>
          <a:p>
            <a:pPr algn="just">
              <a:buFont typeface="Wingdings" panose="05000000000000000000" pitchFamily="2" charset="2"/>
              <a:buChar char="Ø"/>
            </a:pPr>
            <a:r>
              <a:rPr lang="pl-PL" sz="1600" b="1" dirty="0"/>
              <a:t>ambasadorowie i nuncjusze </a:t>
            </a:r>
            <a:r>
              <a:rPr lang="pl-PL" sz="1600" dirty="0"/>
              <a:t>akredytowani przy głowie państwa oraz </a:t>
            </a:r>
            <a:r>
              <a:rPr lang="pl-PL" sz="1600" b="1" dirty="0"/>
              <a:t>inni szefowie misji równorzędnego stopnia</a:t>
            </a:r>
          </a:p>
          <a:p>
            <a:pPr algn="just">
              <a:buFont typeface="Wingdings" panose="05000000000000000000" pitchFamily="2" charset="2"/>
              <a:buChar char="Ø"/>
            </a:pPr>
            <a:r>
              <a:rPr lang="pl-PL" sz="1600" b="1" dirty="0"/>
              <a:t>posłowie, ministrowie i internuncjusze </a:t>
            </a:r>
            <a:r>
              <a:rPr lang="pl-PL" sz="1600" dirty="0"/>
              <a:t>akredytowani przy głowach państw</a:t>
            </a:r>
          </a:p>
          <a:p>
            <a:pPr marL="114300" indent="0" algn="just">
              <a:buNone/>
            </a:pPr>
            <a:r>
              <a:rPr lang="pl-PL" sz="1600" dirty="0"/>
              <a:t>*ustawa o służbie zagranicznej nie przewiduje możliwości powoływania posłów jako szefów misji</a:t>
            </a:r>
          </a:p>
          <a:p>
            <a:pPr algn="just">
              <a:buFont typeface="Wingdings" panose="05000000000000000000" pitchFamily="2" charset="2"/>
              <a:buChar char="Ø"/>
            </a:pPr>
            <a:r>
              <a:rPr lang="pl-PL" sz="1600" b="1" dirty="0"/>
              <a:t>chargé d’affaires </a:t>
            </a:r>
            <a:r>
              <a:rPr lang="pl-PL" sz="1600" dirty="0"/>
              <a:t>akredytowani przy ministrach spraw zagranicznych</a:t>
            </a:r>
          </a:p>
          <a:p>
            <a:pPr marL="114300" indent="0" algn="just">
              <a:buNone/>
            </a:pPr>
            <a:r>
              <a:rPr lang="pl-PL" sz="1600" dirty="0"/>
              <a:t>*chargé d’affaires en </a:t>
            </a:r>
            <a:r>
              <a:rPr lang="pl-PL" sz="1600" dirty="0" err="1"/>
              <a:t>pied</a:t>
            </a:r>
            <a:r>
              <a:rPr lang="pl-PL" sz="1600" dirty="0"/>
              <a:t> – stały szef misji</a:t>
            </a:r>
          </a:p>
          <a:p>
            <a:pPr marL="114300" indent="0" algn="just">
              <a:buNone/>
            </a:pPr>
            <a:r>
              <a:rPr lang="pl-PL" sz="1600" dirty="0"/>
              <a:t>  chargé d’affaires ad interim </a:t>
            </a:r>
            <a:r>
              <a:rPr lang="pl-PL" sz="1600"/>
              <a:t>– zastępuje </a:t>
            </a:r>
            <a:r>
              <a:rPr lang="pl-PL" sz="1600" dirty="0"/>
              <a:t>szefa misji w razie nieobecności lub niemożności pełnienia przez niego funkcji (przejściowo kieruje misją)</a:t>
            </a:r>
          </a:p>
          <a:p>
            <a:pPr marL="114300" indent="0" algn="just">
              <a:buNone/>
            </a:pPr>
            <a:endParaRPr lang="pl-PL" sz="1600" dirty="0"/>
          </a:p>
          <a:p>
            <a:pPr marL="114300" indent="0" algn="just">
              <a:buNone/>
            </a:pPr>
            <a:r>
              <a:rPr lang="pl-PL" sz="1600" dirty="0"/>
              <a:t>**nuncjusze i internuncjusze wysyłani są wyłącznie przez Stolicę Apostolską</a:t>
            </a:r>
          </a:p>
          <a:p>
            <a:pPr marL="114300" indent="0" algn="just">
              <a:buNone/>
            </a:pPr>
            <a:endParaRPr lang="pl-PL" sz="1600" dirty="0"/>
          </a:p>
          <a:p>
            <a:pPr marL="114300" indent="0" algn="just">
              <a:buNone/>
            </a:pPr>
            <a:r>
              <a:rPr lang="pl-PL" sz="1600" dirty="0"/>
              <a:t>uzgodnienie klasy szefów misji – państwa między sobą </a:t>
            </a:r>
          </a:p>
          <a:p>
            <a:pPr marL="114300" indent="0" algn="just">
              <a:buNone/>
            </a:pPr>
            <a:endParaRPr lang="pl-PL" sz="1600" dirty="0"/>
          </a:p>
          <a:p>
            <a:pPr marL="114300" indent="0" algn="just">
              <a:buNone/>
            </a:pPr>
            <a:r>
              <a:rPr lang="pl-PL" sz="1600" b="1" dirty="0"/>
              <a:t>zasadniczo</a:t>
            </a:r>
            <a:r>
              <a:rPr lang="pl-PL" sz="1600" dirty="0"/>
              <a:t> – państwo wysyłające mianuje wg swojego uznania członków personelu misji</a:t>
            </a:r>
          </a:p>
          <a:p>
            <a:pPr marL="114300" indent="0" algn="just">
              <a:buNone/>
            </a:pPr>
            <a:r>
              <a:rPr lang="pl-PL" sz="1600" b="1" dirty="0"/>
              <a:t>wyjątek</a:t>
            </a:r>
            <a:r>
              <a:rPr lang="pl-PL" sz="1600" dirty="0"/>
              <a:t> – nazwiska </a:t>
            </a:r>
            <a:r>
              <a:rPr lang="pl-PL" sz="1600" dirty="0" err="1"/>
              <a:t>attachés</a:t>
            </a:r>
            <a:r>
              <a:rPr lang="pl-PL" sz="1600" dirty="0"/>
              <a:t> wojskowych, morskich i lotniczych państwo wysyłające może przed ich wysłaniem, na żądanie państwa przyjmującego, przedłożyć państwu przyjmującemu celem wyrażenia zgody na wysłanie tych osób</a:t>
            </a:r>
          </a:p>
          <a:p>
            <a:pPr marL="114300" indent="0" algn="just">
              <a:buNone/>
            </a:pPr>
            <a:endParaRPr lang="pl-PL" sz="1600" dirty="0"/>
          </a:p>
        </p:txBody>
      </p:sp>
    </p:spTree>
    <p:extLst>
      <p:ext uri="{BB962C8B-B14F-4D97-AF65-F5344CB8AC3E}">
        <p14:creationId xmlns:p14="http://schemas.microsoft.com/office/powerpoint/2010/main" val="386845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Karta Społeczna z Turynu, podpisana dnia 18 października 1961 r. wraz z protokołami dodatkowymi (tzw. zrewidowana Karta)</a:t>
            </a:r>
          </a:p>
          <a:p>
            <a:pPr algn="just">
              <a:buFont typeface="Wingdings" panose="05000000000000000000" pitchFamily="2" charset="2"/>
              <a:buChar char="Ø"/>
            </a:pPr>
            <a:r>
              <a:rPr lang="pl-PL" sz="1600" dirty="0"/>
              <a:t>gwarantuje głównie prawa o charakterze socjalnym</a:t>
            </a:r>
          </a:p>
          <a:p>
            <a:pPr algn="just">
              <a:buFont typeface="Wingdings" panose="05000000000000000000" pitchFamily="2" charset="2"/>
              <a:buChar char="Ø"/>
            </a:pPr>
            <a:r>
              <a:rPr lang="pl-PL" sz="1600" dirty="0"/>
              <a:t>system kontroli przestrzegania EKS tworzą:</a:t>
            </a:r>
          </a:p>
          <a:p>
            <a:pPr algn="just">
              <a:buFont typeface="Wingdings" panose="05000000000000000000" pitchFamily="2" charset="2"/>
              <a:buChar char="§"/>
            </a:pPr>
            <a:r>
              <a:rPr lang="pl-PL" sz="1600" b="1" dirty="0"/>
              <a:t>Komitet Niezależnych Ekspertów </a:t>
            </a:r>
            <a:r>
              <a:rPr lang="pl-PL" sz="1600" dirty="0"/>
              <a:t>(zwany </a:t>
            </a:r>
            <a:r>
              <a:rPr lang="pl-PL" sz="1600" b="1" dirty="0"/>
              <a:t>Europejskim Komitetem Praw Społecznych</a:t>
            </a:r>
            <a:r>
              <a:rPr lang="pl-PL" sz="1600" dirty="0"/>
              <a:t>)</a:t>
            </a:r>
          </a:p>
          <a:p>
            <a:pPr algn="just">
              <a:buFont typeface="Wingdings" panose="05000000000000000000" pitchFamily="2" charset="2"/>
              <a:buChar char="§"/>
            </a:pPr>
            <a:r>
              <a:rPr lang="pl-PL" sz="1600" dirty="0"/>
              <a:t>Rządowy Komitet Społeczny</a:t>
            </a:r>
          </a:p>
          <a:p>
            <a:pPr algn="just">
              <a:buFont typeface="Wingdings" panose="05000000000000000000" pitchFamily="2" charset="2"/>
              <a:buChar char="§"/>
            </a:pPr>
            <a:r>
              <a:rPr lang="pl-PL" sz="1600" dirty="0"/>
              <a:t>Komitet Ministrów RE</a:t>
            </a:r>
          </a:p>
          <a:p>
            <a:pPr algn="just">
              <a:buFont typeface="Wingdings" panose="05000000000000000000" pitchFamily="2" charset="2"/>
              <a:buChar char="Ø"/>
            </a:pPr>
            <a:r>
              <a:rPr lang="pl-PL" sz="1600" dirty="0"/>
              <a:t>państwa zobowiązane są co 2 lata składać sprawozdanie z wykonywania zobowiązań wynikających z EKS</a:t>
            </a:r>
          </a:p>
          <a:p>
            <a:pPr marL="114300" indent="0">
              <a:buNone/>
            </a:pPr>
            <a:endParaRPr lang="pl-PL" sz="1600" dirty="0"/>
          </a:p>
        </p:txBody>
      </p:sp>
    </p:spTree>
    <p:extLst>
      <p:ext uri="{BB962C8B-B14F-4D97-AF65-F5344CB8AC3E}">
        <p14:creationId xmlns:p14="http://schemas.microsoft.com/office/powerpoint/2010/main" val="354225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564257"/>
            <a:ext cx="10972800" cy="5164347"/>
          </a:xfrm>
        </p:spPr>
        <p:txBody>
          <a:bodyPr>
            <a:normAutofit fontScale="92500" lnSpcReduction="10000"/>
          </a:bodyPr>
          <a:lstStyle/>
          <a:p>
            <a:pPr marL="114300" indent="0">
              <a:buNone/>
            </a:pPr>
            <a:r>
              <a:rPr lang="pl-PL" sz="1600" dirty="0"/>
              <a:t>mianowanie szefa misji dyplomatycznej (ambasadora)</a:t>
            </a:r>
          </a:p>
          <a:p>
            <a:pPr marL="114300" indent="0" algn="ctr">
              <a:buNone/>
            </a:pPr>
            <a:r>
              <a:rPr lang="pl-PL" sz="1400" b="1" dirty="0"/>
              <a:t>minister właściwy ds. zagranicznych</a:t>
            </a:r>
          </a:p>
          <a:p>
            <a:pPr marL="114300" indent="0" algn="ctr">
              <a:buNone/>
            </a:pPr>
            <a:endParaRPr lang="pl-PL" sz="1400" b="1" dirty="0"/>
          </a:p>
          <a:p>
            <a:pPr marL="114300" indent="0" algn="ctr">
              <a:buNone/>
            </a:pPr>
            <a:r>
              <a:rPr lang="pl-PL" sz="1400" dirty="0"/>
              <a:t>notyfikacja państwu przyjmującemu kandydata na szefa misji</a:t>
            </a:r>
          </a:p>
          <a:p>
            <a:pPr marL="114300" indent="0" algn="ctr">
              <a:buNone/>
            </a:pPr>
            <a:endParaRPr lang="pl-PL" sz="1400" dirty="0"/>
          </a:p>
          <a:p>
            <a:pPr marL="114300" indent="0" algn="just">
              <a:buNone/>
            </a:pPr>
            <a:r>
              <a:rPr lang="pl-PL" sz="1400" b="1" dirty="0"/>
              <a:t>                        zgoda na udzielenie agrément                                                        brak zgody na udzielenie agrément</a:t>
            </a:r>
          </a:p>
          <a:p>
            <a:pPr marL="114300" indent="0" algn="just">
              <a:buNone/>
            </a:pPr>
            <a:r>
              <a:rPr lang="pl-PL" sz="1400" b="1" dirty="0"/>
              <a:t>                                                                                                                                          </a:t>
            </a:r>
            <a:r>
              <a:rPr lang="pl-PL" sz="1400" dirty="0"/>
              <a:t>brak konieczności uzasadnienia</a:t>
            </a:r>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opinia </a:t>
            </a:r>
            <a:r>
              <a:rPr lang="pl-PL" sz="1400" b="1" dirty="0"/>
              <a:t>Konwentu Służby Zagranicznej</a:t>
            </a:r>
          </a:p>
          <a:p>
            <a:pPr marL="114300" indent="0" algn="just">
              <a:buNone/>
            </a:pPr>
            <a:r>
              <a:rPr lang="pl-PL" sz="1300" dirty="0"/>
              <a:t>Skład Konwentu: minister właściwy ds. zagranicznych, Szef Służby Zagranicznej,</a:t>
            </a:r>
          </a:p>
          <a:p>
            <a:pPr marL="114300" indent="0" algn="just">
              <a:buNone/>
            </a:pPr>
            <a:r>
              <a:rPr lang="pl-PL" sz="1300" dirty="0"/>
              <a:t>   przedstawiciel Kancelarii Prezydenta RP, przedstawiciel Kancelarii Prezesa RM</a:t>
            </a:r>
          </a:p>
          <a:p>
            <a:pPr marL="114300" indent="0" algn="just">
              <a:buNone/>
            </a:pPr>
            <a:endParaRPr lang="pl-PL" sz="1400" dirty="0"/>
          </a:p>
          <a:p>
            <a:pPr marL="114300" indent="0" algn="just">
              <a:buNone/>
            </a:pPr>
            <a:r>
              <a:rPr lang="pl-PL" sz="1400" dirty="0"/>
              <a:t>           minister właściwy ds. zagranicznych</a:t>
            </a:r>
          </a:p>
          <a:p>
            <a:pPr marL="114300" indent="0" algn="just">
              <a:buNone/>
            </a:pPr>
            <a:r>
              <a:rPr lang="pl-PL" sz="1400" dirty="0"/>
              <a:t>           </a:t>
            </a:r>
          </a:p>
          <a:p>
            <a:pPr marL="114300" indent="0" algn="just">
              <a:buNone/>
            </a:pPr>
            <a:r>
              <a:rPr lang="pl-PL" sz="1400" dirty="0"/>
              <a:t>                                       </a:t>
            </a:r>
            <a:r>
              <a:rPr lang="pl-PL" sz="1400" b="1" dirty="0"/>
              <a:t>Sejm</a:t>
            </a:r>
          </a:p>
          <a:p>
            <a:pPr marL="114300" indent="0" algn="just">
              <a:buNone/>
            </a:pPr>
            <a:endParaRPr lang="pl-PL" sz="1400" dirty="0"/>
          </a:p>
          <a:p>
            <a:pPr marL="114300" indent="0" algn="just">
              <a:buNone/>
            </a:pPr>
            <a:r>
              <a:rPr lang="pl-PL" sz="1400" dirty="0"/>
              <a:t>             opinia komisji spraw zagranicznych                                     </a:t>
            </a:r>
          </a:p>
          <a:p>
            <a:pPr marL="114300" indent="0" algn="just">
              <a:buNone/>
            </a:pPr>
            <a:endParaRPr lang="pl-PL" sz="1400" dirty="0"/>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wniosek do Prezydenta o mianowanie szefa misji</a:t>
            </a:r>
          </a:p>
          <a:p>
            <a:pPr marL="114300" indent="0" algn="just">
              <a:buNone/>
            </a:pPr>
            <a:r>
              <a:rPr lang="pl-PL" sz="1200" dirty="0"/>
              <a:t>                                                                                                                       </a:t>
            </a:r>
          </a:p>
        </p:txBody>
      </p:sp>
      <p:sp>
        <p:nvSpPr>
          <p:cNvPr id="6" name="Strzałka: w dół 5">
            <a:extLst>
              <a:ext uri="{FF2B5EF4-FFF2-40B4-BE49-F238E27FC236}">
                <a16:creationId xmlns:a16="http://schemas.microsoft.com/office/drawing/2014/main" id="{4B82E699-5903-3742-14B4-46B83443E631}"/>
              </a:ext>
            </a:extLst>
          </p:cNvPr>
          <p:cNvSpPr/>
          <p:nvPr/>
        </p:nvSpPr>
        <p:spPr>
          <a:xfrm>
            <a:off x="6096000" y="2110596"/>
            <a:ext cx="86264"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0" name="Łącznik prosty ze strzałką 9">
            <a:extLst>
              <a:ext uri="{FF2B5EF4-FFF2-40B4-BE49-F238E27FC236}">
                <a16:creationId xmlns:a16="http://schemas.microsoft.com/office/drawing/2014/main" id="{91A50AC0-9A59-ABD2-FAE8-84CBB21942D4}"/>
              </a:ext>
            </a:extLst>
          </p:cNvPr>
          <p:cNvCxnSpPr/>
          <p:nvPr/>
        </p:nvCxnSpPr>
        <p:spPr>
          <a:xfrm flipH="1">
            <a:off x="3111260" y="2547668"/>
            <a:ext cx="586597"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6CF66EC2-6398-0A94-E603-D7A9384DEACC}"/>
              </a:ext>
            </a:extLst>
          </p:cNvPr>
          <p:cNvCxnSpPr/>
          <p:nvPr/>
        </p:nvCxnSpPr>
        <p:spPr>
          <a:xfrm>
            <a:off x="8327366" y="2530415"/>
            <a:ext cx="626853"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Strzałka: w dół 17">
            <a:extLst>
              <a:ext uri="{FF2B5EF4-FFF2-40B4-BE49-F238E27FC236}">
                <a16:creationId xmlns:a16="http://schemas.microsoft.com/office/drawing/2014/main" id="{DD60DD00-00D2-BF70-84A0-2DF450B6DF61}"/>
              </a:ext>
            </a:extLst>
          </p:cNvPr>
          <p:cNvSpPr/>
          <p:nvPr/>
        </p:nvSpPr>
        <p:spPr>
          <a:xfrm>
            <a:off x="2788918" y="2927230"/>
            <a:ext cx="45719" cy="143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Strzałka: w dół 22">
            <a:extLst>
              <a:ext uri="{FF2B5EF4-FFF2-40B4-BE49-F238E27FC236}">
                <a16:creationId xmlns:a16="http://schemas.microsoft.com/office/drawing/2014/main" id="{ED980014-C950-63F2-91BD-9C0DA2B02EF1}"/>
              </a:ext>
            </a:extLst>
          </p:cNvPr>
          <p:cNvSpPr/>
          <p:nvPr/>
        </p:nvSpPr>
        <p:spPr>
          <a:xfrm>
            <a:off x="2799986" y="3384430"/>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Strzałka: w dół 23">
            <a:extLst>
              <a:ext uri="{FF2B5EF4-FFF2-40B4-BE49-F238E27FC236}">
                <a16:creationId xmlns:a16="http://schemas.microsoft.com/office/drawing/2014/main" id="{6BB4E3F0-A691-7F95-1E91-3798CC078A8C}"/>
              </a:ext>
            </a:extLst>
          </p:cNvPr>
          <p:cNvSpPr/>
          <p:nvPr/>
        </p:nvSpPr>
        <p:spPr>
          <a:xfrm>
            <a:off x="2781575" y="420466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Strzałka: w dół 24">
            <a:extLst>
              <a:ext uri="{FF2B5EF4-FFF2-40B4-BE49-F238E27FC236}">
                <a16:creationId xmlns:a16="http://schemas.microsoft.com/office/drawing/2014/main" id="{EE970743-A79F-406E-213A-9BEA2FB02DA2}"/>
              </a:ext>
            </a:extLst>
          </p:cNvPr>
          <p:cNvSpPr/>
          <p:nvPr/>
        </p:nvSpPr>
        <p:spPr>
          <a:xfrm>
            <a:off x="2781575" y="4654667"/>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6" name="Strzałka: w dół 25">
            <a:extLst>
              <a:ext uri="{FF2B5EF4-FFF2-40B4-BE49-F238E27FC236}">
                <a16:creationId xmlns:a16="http://schemas.microsoft.com/office/drawing/2014/main" id="{69C905B5-1862-9FF9-8F40-FC408E206EB4}"/>
              </a:ext>
            </a:extLst>
          </p:cNvPr>
          <p:cNvSpPr/>
          <p:nvPr/>
        </p:nvSpPr>
        <p:spPr>
          <a:xfrm>
            <a:off x="2770941" y="512984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a:extLst>
              <a:ext uri="{FF2B5EF4-FFF2-40B4-BE49-F238E27FC236}">
                <a16:creationId xmlns:a16="http://schemas.microsoft.com/office/drawing/2014/main" id="{B9332478-79DD-8CD4-35CA-2569A42BD1A7}"/>
              </a:ext>
            </a:extLst>
          </p:cNvPr>
          <p:cNvSpPr/>
          <p:nvPr/>
        </p:nvSpPr>
        <p:spPr>
          <a:xfrm>
            <a:off x="2775244" y="5522343"/>
            <a:ext cx="45719" cy="2012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Strzałka: w dół 27">
            <a:extLst>
              <a:ext uri="{FF2B5EF4-FFF2-40B4-BE49-F238E27FC236}">
                <a16:creationId xmlns:a16="http://schemas.microsoft.com/office/drawing/2014/main" id="{04A0EA30-BF8F-8451-1B2E-76655D6EA541}"/>
              </a:ext>
            </a:extLst>
          </p:cNvPr>
          <p:cNvSpPr/>
          <p:nvPr/>
        </p:nvSpPr>
        <p:spPr>
          <a:xfrm>
            <a:off x="2788918" y="5952226"/>
            <a:ext cx="45719" cy="1897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9825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6D5C7-0E56-9437-17C7-151DCEB7F4BE}"/>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E151E813-1684-0962-41BE-7DBA31BEC020}"/>
              </a:ext>
            </a:extLst>
          </p:cNvPr>
          <p:cNvSpPr>
            <a:spLocks noGrp="1"/>
          </p:cNvSpPr>
          <p:nvPr>
            <p:ph idx="1"/>
          </p:nvPr>
        </p:nvSpPr>
        <p:spPr/>
        <p:txBody>
          <a:bodyPr>
            <a:normAutofit/>
          </a:bodyPr>
          <a:lstStyle/>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Prezydent</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Prezes Rady Ministrów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kontrasygnata                                     brak kontrasygnaty</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Prezydent </a:t>
            </a:r>
            <a:r>
              <a:rPr kumimoji="0" lang="pl-PL" sz="1600" b="0" i="0" u="none" strike="noStrike" kern="1200" cap="none" spc="0" normalizeH="0" baseline="0" noProof="0" dirty="0">
                <a:ln>
                  <a:noFill/>
                </a:ln>
                <a:solidFill>
                  <a:srgbClr val="564B3C"/>
                </a:solidFill>
                <a:effectLst/>
                <a:uLnTx/>
                <a:uFillTx/>
                <a:latin typeface="Century Gothic"/>
                <a:ea typeface="+mn-ea"/>
                <a:cs typeface="+mn-cs"/>
              </a:rPr>
              <a:t>mianuje ambasadora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zawiadomienie ministra właściwego ds. zagranicznych państwa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przyjmującego o mianowaniu szefa misji</a:t>
            </a:r>
            <a:endParaRPr lang="pl-PL" sz="1600" dirty="0"/>
          </a:p>
        </p:txBody>
      </p:sp>
      <p:sp>
        <p:nvSpPr>
          <p:cNvPr id="4" name="Strzałka: w dół 3">
            <a:extLst>
              <a:ext uri="{FF2B5EF4-FFF2-40B4-BE49-F238E27FC236}">
                <a16:creationId xmlns:a16="http://schemas.microsoft.com/office/drawing/2014/main" id="{B0465185-D81A-DC05-11ED-09BE9AF4A230}"/>
              </a:ext>
            </a:extLst>
          </p:cNvPr>
          <p:cNvSpPr/>
          <p:nvPr/>
        </p:nvSpPr>
        <p:spPr>
          <a:xfrm>
            <a:off x="6096000" y="214510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485338C5-A85A-8DD2-17EA-393C22DAE71B}"/>
              </a:ext>
            </a:extLst>
          </p:cNvPr>
          <p:cNvSpPr/>
          <p:nvPr/>
        </p:nvSpPr>
        <p:spPr>
          <a:xfrm>
            <a:off x="4669766" y="3278038"/>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DEF2984E-92D3-F29B-9284-2E36F6ADBEDD}"/>
              </a:ext>
            </a:extLst>
          </p:cNvPr>
          <p:cNvSpPr/>
          <p:nvPr/>
        </p:nvSpPr>
        <p:spPr>
          <a:xfrm>
            <a:off x="4669766" y="3853132"/>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87393083-4F11-1294-15E1-716BDE5B651C}"/>
              </a:ext>
            </a:extLst>
          </p:cNvPr>
          <p:cNvSpPr/>
          <p:nvPr/>
        </p:nvSpPr>
        <p:spPr>
          <a:xfrm>
            <a:off x="4669766" y="4428227"/>
            <a:ext cx="45719" cy="253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a:extLst>
              <a:ext uri="{FF2B5EF4-FFF2-40B4-BE49-F238E27FC236}">
                <a16:creationId xmlns:a16="http://schemas.microsoft.com/office/drawing/2014/main" id="{3DB343DF-8DD7-9341-624F-4EAC19D813AD}"/>
              </a:ext>
            </a:extLst>
          </p:cNvPr>
          <p:cNvCxnSpPr>
            <a:cxnSpLocks/>
          </p:cNvCxnSpPr>
          <p:nvPr/>
        </p:nvCxnSpPr>
        <p:spPr>
          <a:xfrm flipH="1">
            <a:off x="4980317" y="2674189"/>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a:extLst>
              <a:ext uri="{FF2B5EF4-FFF2-40B4-BE49-F238E27FC236}">
                <a16:creationId xmlns:a16="http://schemas.microsoft.com/office/drawing/2014/main" id="{42A9516D-7F39-018C-259F-6F90967E3043}"/>
              </a:ext>
            </a:extLst>
          </p:cNvPr>
          <p:cNvCxnSpPr/>
          <p:nvPr/>
        </p:nvCxnSpPr>
        <p:spPr>
          <a:xfrm>
            <a:off x="7297947" y="2651185"/>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82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zakończenie pełnienia funkcji dyplomatycznych</a:t>
            </a:r>
          </a:p>
          <a:p>
            <a:pPr algn="just">
              <a:buFont typeface="Wingdings" panose="05000000000000000000" pitchFamily="2" charset="2"/>
              <a:buChar char="Ø"/>
            </a:pPr>
            <a:r>
              <a:rPr lang="pl-PL" sz="1600" dirty="0"/>
              <a:t>upływ kadencji szefa misji (lub innego członka personelu dyplomatycznego) – jeśli dane państwo ustaliło kadencję</a:t>
            </a:r>
          </a:p>
          <a:p>
            <a:pPr marL="114300" indent="0" algn="just">
              <a:buNone/>
            </a:pPr>
            <a:r>
              <a:rPr lang="pl-PL" sz="1600" dirty="0"/>
              <a:t>*kadencja ambasadorów w RP nie została ustalona ustawowo</a:t>
            </a:r>
          </a:p>
          <a:p>
            <a:pPr algn="just">
              <a:buFont typeface="Wingdings" panose="05000000000000000000" pitchFamily="2" charset="2"/>
              <a:buChar char="Ø"/>
            </a:pPr>
            <a:r>
              <a:rPr lang="pl-PL" sz="1600" dirty="0"/>
              <a:t>rezygnacja z zajmowanego stanowiska</a:t>
            </a:r>
          </a:p>
          <a:p>
            <a:pPr algn="just">
              <a:buFont typeface="Wingdings" panose="05000000000000000000" pitchFamily="2" charset="2"/>
              <a:buChar char="Ø"/>
            </a:pPr>
            <a:r>
              <a:rPr lang="pl-PL" sz="1600" dirty="0"/>
              <a:t>odwołanie przez państwo wysyłające – wręczenie tzw. </a:t>
            </a:r>
            <a:r>
              <a:rPr lang="pl-PL" sz="1600" dirty="0" err="1"/>
              <a:t>lettres</a:t>
            </a:r>
            <a:r>
              <a:rPr lang="pl-PL" sz="1600" dirty="0"/>
              <a:t> de </a:t>
            </a:r>
            <a:r>
              <a:rPr lang="pl-PL" sz="1600" dirty="0" err="1"/>
              <a:t>rappel</a:t>
            </a:r>
            <a:endParaRPr lang="pl-PL" sz="1600" dirty="0"/>
          </a:p>
          <a:p>
            <a:pPr marL="114300" indent="0" algn="just">
              <a:buNone/>
            </a:pPr>
            <a:r>
              <a:rPr lang="pl-PL" sz="1600" dirty="0"/>
              <a:t>*wycofanie szefa misji – wezwanie na konsultacje (tymczasowe lub stałe)</a:t>
            </a:r>
          </a:p>
          <a:p>
            <a:pPr algn="just">
              <a:buFont typeface="Wingdings" panose="05000000000000000000" pitchFamily="2" charset="2"/>
              <a:buChar char="Ø"/>
            </a:pPr>
            <a:r>
              <a:rPr lang="pl-PL" sz="1600" dirty="0"/>
              <a:t>wypadek losowy np. śmierć szefa misji</a:t>
            </a:r>
          </a:p>
          <a:p>
            <a:pPr algn="just">
              <a:buFont typeface="Wingdings" panose="05000000000000000000" pitchFamily="2" charset="2"/>
              <a:buChar char="Ø"/>
            </a:pPr>
            <a:r>
              <a:rPr lang="pl-PL" sz="1600" dirty="0"/>
              <a:t>uznanie za persona non grata</a:t>
            </a:r>
          </a:p>
          <a:p>
            <a:pPr algn="just">
              <a:buFont typeface="Wingdings" panose="05000000000000000000" pitchFamily="2" charset="2"/>
              <a:buChar char="Ø"/>
            </a:pPr>
            <a:r>
              <a:rPr lang="pl-PL" sz="1600" dirty="0"/>
              <a:t>dezercja – porzucenie placówki dyplomatycznej</a:t>
            </a:r>
          </a:p>
          <a:p>
            <a:pPr marL="114300" indent="0" algn="just">
              <a:buNone/>
            </a:pPr>
            <a:endParaRPr lang="pl-PL" sz="1600" dirty="0"/>
          </a:p>
          <a:p>
            <a:pPr marL="114300" indent="0" algn="just">
              <a:buNone/>
            </a:pPr>
            <a:r>
              <a:rPr lang="pl-PL" sz="1600" dirty="0"/>
              <a:t>*członek personelu misji nie należący do personelu dyplomatycznego może zostać uznany za osobę niepożądaną</a:t>
            </a:r>
          </a:p>
        </p:txBody>
      </p:sp>
    </p:spTree>
    <p:extLst>
      <p:ext uri="{BB962C8B-B14F-4D97-AF65-F5344CB8AC3E}">
        <p14:creationId xmlns:p14="http://schemas.microsoft.com/office/powerpoint/2010/main" val="272951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zakończenie pełnienia funkcji przez misję</a:t>
            </a:r>
          </a:p>
          <a:p>
            <a:pPr>
              <a:buFont typeface="Wingdings" panose="05000000000000000000" pitchFamily="2" charset="2"/>
              <a:buChar char="Ø"/>
            </a:pPr>
            <a:r>
              <a:rPr lang="pl-PL" sz="1600" dirty="0"/>
              <a:t>zawieszenie stosunków dyplomatycznych</a:t>
            </a:r>
          </a:p>
          <a:p>
            <a:pPr>
              <a:buFont typeface="Wingdings" panose="05000000000000000000" pitchFamily="2" charset="2"/>
              <a:buChar char="Ø"/>
            </a:pPr>
            <a:r>
              <a:rPr lang="pl-PL" sz="1600" dirty="0"/>
              <a:t>zerwanie stosunków dyplomatycznych</a:t>
            </a:r>
          </a:p>
          <a:p>
            <a:pPr>
              <a:buFont typeface="Wingdings" panose="05000000000000000000" pitchFamily="2" charset="2"/>
              <a:buChar char="Ø"/>
            </a:pPr>
            <a:r>
              <a:rPr lang="pl-PL" sz="1600" dirty="0"/>
              <a:t>wybuch konfliktu zbrojnego – automatyczne zerwanie stosunków dyplomatycznych</a:t>
            </a:r>
          </a:p>
          <a:p>
            <a:pPr>
              <a:buFont typeface="Wingdings" panose="05000000000000000000" pitchFamily="2" charset="2"/>
              <a:buChar char="Ø"/>
            </a:pPr>
            <a:r>
              <a:rPr lang="pl-PL" sz="1600" dirty="0"/>
              <a:t>utrata podmiotowości międzynarodowej</a:t>
            </a:r>
          </a:p>
          <a:p>
            <a:pPr>
              <a:buFont typeface="Wingdings" panose="05000000000000000000" pitchFamily="2" charset="2"/>
              <a:buChar char="Ø"/>
            </a:pPr>
            <a:r>
              <a:rPr lang="pl-PL" sz="1600" dirty="0"/>
              <a:t>przyczyny finansowe</a:t>
            </a:r>
          </a:p>
        </p:txBody>
      </p:sp>
    </p:spTree>
    <p:extLst>
      <p:ext uri="{BB962C8B-B14F-4D97-AF65-F5344CB8AC3E}">
        <p14:creationId xmlns:p14="http://schemas.microsoft.com/office/powerpoint/2010/main" val="75193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610264"/>
            <a:ext cx="10972800" cy="5072331"/>
          </a:xfrm>
        </p:spPr>
        <p:txBody>
          <a:bodyPr>
            <a:normAutofit/>
          </a:bodyPr>
          <a:lstStyle/>
          <a:p>
            <a:pPr marL="114300" indent="0">
              <a:buNone/>
            </a:pPr>
            <a:r>
              <a:rPr lang="pl-PL" sz="1600" dirty="0"/>
              <a:t>Konsekwencje uznania szefa misji (ambasadora) za persona non grata</a:t>
            </a:r>
          </a:p>
          <a:p>
            <a:pPr marL="114300" indent="0" algn="ctr">
              <a:buNone/>
            </a:pPr>
            <a:r>
              <a:rPr lang="pl-PL" sz="1200" b="1" dirty="0"/>
              <a:t>państwo przyjmujące</a:t>
            </a:r>
          </a:p>
          <a:p>
            <a:pPr marL="114300" indent="0" algn="ctr">
              <a:buNone/>
            </a:pPr>
            <a:endParaRPr lang="pl-PL" sz="1200" b="1" dirty="0"/>
          </a:p>
          <a:p>
            <a:pPr marL="114300" indent="0" algn="ctr">
              <a:buNone/>
            </a:pPr>
            <a:r>
              <a:rPr lang="pl-PL" sz="1200" dirty="0"/>
              <a:t>zawiadomienie państwa wysyłającego o uznaniu szefa misji za </a:t>
            </a:r>
            <a:r>
              <a:rPr lang="pl-PL" sz="1200" b="1" dirty="0"/>
              <a:t>persona non grata</a:t>
            </a:r>
          </a:p>
          <a:p>
            <a:pPr marL="114300" indent="0" algn="ctr">
              <a:buNone/>
            </a:pPr>
            <a:endParaRPr lang="pl-PL" sz="1200" b="1" dirty="0"/>
          </a:p>
          <a:p>
            <a:pPr marL="114300" indent="0" algn="ctr">
              <a:buNone/>
            </a:pPr>
            <a:r>
              <a:rPr lang="pl-PL" sz="1200" b="1" dirty="0"/>
              <a:t>państwo wysyłające</a:t>
            </a:r>
          </a:p>
          <a:p>
            <a:pPr marL="114300" indent="0" algn="ctr">
              <a:buNone/>
            </a:pPr>
            <a:endParaRPr lang="pl-PL" sz="1200" b="1" dirty="0"/>
          </a:p>
          <a:p>
            <a:pPr marL="114300" indent="0" algn="just">
              <a:buNone/>
            </a:pPr>
            <a:r>
              <a:rPr lang="pl-PL" sz="1200" b="1" dirty="0"/>
              <a:t>                                 </a:t>
            </a:r>
            <a:r>
              <a:rPr lang="pl-PL" sz="1200" dirty="0"/>
              <a:t>odwołanie osoby uznanej za persona non grata                                   brak reakcji państwa wysyłającego</a:t>
            </a:r>
          </a:p>
          <a:p>
            <a:pPr marL="114300" indent="0" algn="just">
              <a:buNone/>
            </a:pPr>
            <a:r>
              <a:rPr lang="pl-PL" sz="1200" dirty="0"/>
              <a:t>                                                                 albo</a:t>
            </a:r>
          </a:p>
          <a:p>
            <a:pPr marL="114300" indent="0" algn="just">
              <a:buNone/>
            </a:pPr>
            <a:r>
              <a:rPr lang="pl-PL" sz="1200" dirty="0"/>
              <a:t>                                        zakończenie funkcji tej osoby w misji                                                                </a:t>
            </a:r>
            <a:r>
              <a:rPr lang="pl-PL" sz="1200" b="1" dirty="0"/>
              <a:t>państwo przyjmujące</a:t>
            </a:r>
          </a:p>
          <a:p>
            <a:pPr marL="114300" indent="0" algn="just">
              <a:buNone/>
            </a:pPr>
            <a:r>
              <a:rPr lang="pl-PL" sz="1200" dirty="0"/>
              <a:t>                                                                                                                                            może odmówić uznania danej osoby za członka misji</a:t>
            </a:r>
          </a:p>
          <a:p>
            <a:pPr marL="114300" indent="0" algn="just">
              <a:buNone/>
            </a:pPr>
            <a:r>
              <a:rPr lang="pl-PL" sz="1200" dirty="0"/>
              <a:t>                                                          odwołanie                                                               konsekwencje – utrata przywilejów i immunitetów</a:t>
            </a:r>
          </a:p>
          <a:p>
            <a:pPr marL="114300" indent="0" algn="just">
              <a:buNone/>
            </a:pPr>
            <a:r>
              <a:rPr lang="pl-PL" sz="1200" dirty="0"/>
              <a:t>                                                                                                                                            </a:t>
            </a:r>
            <a:r>
              <a:rPr lang="pl-PL" sz="1200" b="1" dirty="0"/>
              <a:t>ekspulsja – </a:t>
            </a:r>
            <a:r>
              <a:rPr lang="pl-PL" sz="1200" dirty="0"/>
              <a:t>wydalenie członka misji, któremu minął czas na </a:t>
            </a:r>
          </a:p>
          <a:p>
            <a:pPr marL="114300" indent="0" algn="just">
              <a:buNone/>
            </a:pPr>
            <a:r>
              <a:rPr lang="pl-PL" sz="1200" dirty="0"/>
              <a:t>                                      </a:t>
            </a:r>
            <a:r>
              <a:rPr lang="pl-PL" sz="1200" b="1" dirty="0"/>
              <a:t>minister właściwy ds. zagranicznych  </a:t>
            </a:r>
            <a:r>
              <a:rPr lang="pl-PL" sz="1200" dirty="0"/>
              <a:t>                                                           opuszczenie kraju</a:t>
            </a:r>
          </a:p>
          <a:p>
            <a:pPr marL="114300" indent="0" algn="just">
              <a:buNone/>
            </a:pPr>
            <a:endParaRPr lang="pl-PL" sz="1200" dirty="0"/>
          </a:p>
          <a:p>
            <a:pPr marL="114300" indent="0" algn="just">
              <a:buNone/>
            </a:pPr>
            <a:r>
              <a:rPr lang="pl-PL" sz="1200" dirty="0"/>
              <a:t>                             wniosek do Prezydenta o odwołanie szefa misji</a:t>
            </a:r>
          </a:p>
          <a:p>
            <a:pPr marL="114300" indent="0" algn="just">
              <a:buNone/>
            </a:pPr>
            <a:endParaRPr lang="pl-PL" sz="1200" dirty="0"/>
          </a:p>
          <a:p>
            <a:pPr marL="114300" indent="0" algn="just">
              <a:buNone/>
            </a:pPr>
            <a:r>
              <a:rPr lang="pl-PL" sz="1200" dirty="0"/>
              <a:t>                                                            </a:t>
            </a:r>
            <a:r>
              <a:rPr lang="pl-PL" sz="1200" b="1" dirty="0"/>
              <a:t>Prezydent</a:t>
            </a:r>
          </a:p>
          <a:p>
            <a:pPr marL="114300" indent="0" algn="just">
              <a:buNone/>
            </a:pPr>
            <a:r>
              <a:rPr lang="pl-PL" sz="1200" dirty="0"/>
              <a:t>                          odwołuje ambasadora za kontrasygnatą Prezesa RM</a:t>
            </a:r>
          </a:p>
          <a:p>
            <a:pPr marL="114300" indent="0" algn="just">
              <a:buNone/>
            </a:pPr>
            <a:endParaRPr lang="pl-PL" sz="1200" dirty="0"/>
          </a:p>
          <a:p>
            <a:pPr marL="114300" indent="0" algn="just">
              <a:buNone/>
            </a:pPr>
            <a:r>
              <a:rPr lang="pl-PL" sz="1200" dirty="0"/>
              <a:t>                                     </a:t>
            </a:r>
            <a:r>
              <a:rPr lang="pl-PL" sz="1200" b="1" dirty="0"/>
              <a:t>minister właściwy ds. zagranicznych</a:t>
            </a:r>
          </a:p>
          <a:p>
            <a:pPr marL="114300" indent="0" algn="just">
              <a:buNone/>
            </a:pPr>
            <a:r>
              <a:rPr lang="pl-PL" sz="1200" dirty="0"/>
              <a:t>                                          notyfikacja decyzji państwa</a:t>
            </a:r>
          </a:p>
        </p:txBody>
      </p:sp>
      <p:sp>
        <p:nvSpPr>
          <p:cNvPr id="4" name="Strzałka: w dół 3">
            <a:extLst>
              <a:ext uri="{FF2B5EF4-FFF2-40B4-BE49-F238E27FC236}">
                <a16:creationId xmlns:a16="http://schemas.microsoft.com/office/drawing/2014/main" id="{ACE0A09D-51D8-CED4-38EB-1587BAFBF7C4}"/>
              </a:ext>
            </a:extLst>
          </p:cNvPr>
          <p:cNvSpPr/>
          <p:nvPr/>
        </p:nvSpPr>
        <p:spPr>
          <a:xfrm>
            <a:off x="6096000" y="2150853"/>
            <a:ext cx="45719" cy="143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095EED0-D1DE-6C40-790F-C88505421861}"/>
              </a:ext>
            </a:extLst>
          </p:cNvPr>
          <p:cNvSpPr/>
          <p:nvPr/>
        </p:nvSpPr>
        <p:spPr>
          <a:xfrm>
            <a:off x="6096000" y="2599426"/>
            <a:ext cx="45719" cy="143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a:extLst>
              <a:ext uri="{FF2B5EF4-FFF2-40B4-BE49-F238E27FC236}">
                <a16:creationId xmlns:a16="http://schemas.microsoft.com/office/drawing/2014/main" id="{9FD66D4B-6DD9-F0E0-A89D-575214CE5198}"/>
              </a:ext>
            </a:extLst>
          </p:cNvPr>
          <p:cNvCxnSpPr/>
          <p:nvPr/>
        </p:nvCxnSpPr>
        <p:spPr>
          <a:xfrm flipH="1">
            <a:off x="4543245" y="3036498"/>
            <a:ext cx="960408" cy="14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FC9111B7-12ED-A796-3A02-A1BD5099C230}"/>
              </a:ext>
            </a:extLst>
          </p:cNvPr>
          <p:cNvCxnSpPr>
            <a:cxnSpLocks/>
          </p:cNvCxnSpPr>
          <p:nvPr/>
        </p:nvCxnSpPr>
        <p:spPr>
          <a:xfrm>
            <a:off x="6757358" y="3016369"/>
            <a:ext cx="1040921" cy="169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Strzałka: w dół 14">
            <a:extLst>
              <a:ext uri="{FF2B5EF4-FFF2-40B4-BE49-F238E27FC236}">
                <a16:creationId xmlns:a16="http://schemas.microsoft.com/office/drawing/2014/main" id="{BCBE2758-2580-3CF0-C591-C05DCB3A1A65}"/>
              </a:ext>
            </a:extLst>
          </p:cNvPr>
          <p:cNvSpPr/>
          <p:nvPr/>
        </p:nvSpPr>
        <p:spPr>
          <a:xfrm>
            <a:off x="3726611" y="3933645"/>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 name="Strzałka: w dół 15">
            <a:extLst>
              <a:ext uri="{FF2B5EF4-FFF2-40B4-BE49-F238E27FC236}">
                <a16:creationId xmlns:a16="http://schemas.microsoft.com/office/drawing/2014/main" id="{A237E42E-F5A0-3235-044C-A472344980F6}"/>
              </a:ext>
            </a:extLst>
          </p:cNvPr>
          <p:cNvSpPr/>
          <p:nvPr/>
        </p:nvSpPr>
        <p:spPr>
          <a:xfrm>
            <a:off x="3726611" y="4336211"/>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a:extLst>
              <a:ext uri="{FF2B5EF4-FFF2-40B4-BE49-F238E27FC236}">
                <a16:creationId xmlns:a16="http://schemas.microsoft.com/office/drawing/2014/main" id="{5789DA1C-6FE3-47F4-0F41-C1925E3FFF60}"/>
              </a:ext>
            </a:extLst>
          </p:cNvPr>
          <p:cNvSpPr/>
          <p:nvPr/>
        </p:nvSpPr>
        <p:spPr>
          <a:xfrm>
            <a:off x="3726611" y="4773283"/>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a:extLst>
              <a:ext uri="{FF2B5EF4-FFF2-40B4-BE49-F238E27FC236}">
                <a16:creationId xmlns:a16="http://schemas.microsoft.com/office/drawing/2014/main" id="{FDA0B8F8-336B-0D7D-FFF3-09BE01BAAD55}"/>
              </a:ext>
            </a:extLst>
          </p:cNvPr>
          <p:cNvSpPr/>
          <p:nvPr/>
        </p:nvSpPr>
        <p:spPr>
          <a:xfrm>
            <a:off x="3726611" y="5247736"/>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a:extLst>
              <a:ext uri="{FF2B5EF4-FFF2-40B4-BE49-F238E27FC236}">
                <a16:creationId xmlns:a16="http://schemas.microsoft.com/office/drawing/2014/main" id="{13709072-430F-0629-241B-867E873CE0CF}"/>
              </a:ext>
            </a:extLst>
          </p:cNvPr>
          <p:cNvSpPr/>
          <p:nvPr/>
        </p:nvSpPr>
        <p:spPr>
          <a:xfrm>
            <a:off x="3726611" y="5871713"/>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Strzałka: w dół 20">
            <a:extLst>
              <a:ext uri="{FF2B5EF4-FFF2-40B4-BE49-F238E27FC236}">
                <a16:creationId xmlns:a16="http://schemas.microsoft.com/office/drawing/2014/main" id="{3BE49083-30CE-5AE0-BDD3-57CEB7822C8C}"/>
              </a:ext>
            </a:extLst>
          </p:cNvPr>
          <p:cNvSpPr/>
          <p:nvPr/>
        </p:nvSpPr>
        <p:spPr>
          <a:xfrm>
            <a:off x="8660921" y="3429000"/>
            <a:ext cx="45719" cy="182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71169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633269"/>
            <a:ext cx="10972800" cy="5009072"/>
          </a:xfrm>
        </p:spPr>
        <p:txBody>
          <a:bodyPr>
            <a:normAutofit lnSpcReduction="10000"/>
          </a:bodyPr>
          <a:lstStyle/>
          <a:p>
            <a:pPr marL="114300" indent="0">
              <a:buNone/>
            </a:pPr>
            <a:r>
              <a:rPr lang="pl-PL" sz="1600" dirty="0"/>
              <a:t>odwołanie szefa misji dyplomatycznej (ambasadora)</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opinia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Konwentu Służby Zagranicznej</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Sejm</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opinia komisji spraw zagranicznych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wniosek do Prezydenta o odwołanie szefa misji</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Prezydent</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      Prezes Rady Ministrów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i="0" u="none" strike="noStrike" kern="1200" cap="none" spc="0" normalizeH="0" baseline="0" noProof="0" dirty="0">
                <a:ln>
                  <a:noFill/>
                </a:ln>
                <a:solidFill>
                  <a:srgbClr val="564B3C"/>
                </a:solidFill>
                <a:effectLst/>
                <a:uLnTx/>
                <a:uFillTx/>
                <a:latin typeface="Century Gothic"/>
                <a:ea typeface="+mn-ea"/>
                <a:cs typeface="+mn-cs"/>
              </a:rPr>
              <a:t>                                                        kontrasygnata                                                                     brak kontrasygnaty</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                                         Prezydent </a:t>
            </a:r>
            <a:r>
              <a:rPr lang="pl-PL" sz="1300" dirty="0">
                <a:solidFill>
                  <a:srgbClr val="564B3C"/>
                </a:solidFill>
                <a:latin typeface="Century Gothic"/>
              </a:rPr>
              <a:t>odwołuje</a:t>
            </a: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ambasadora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100" b="0" i="0" u="none" strike="noStrike" kern="1200" cap="none" spc="0" normalizeH="0" baseline="0" noProof="0" dirty="0">
              <a:ln>
                <a:noFill/>
              </a:ln>
              <a:solidFill>
                <a:srgbClr val="564B3C"/>
              </a:solidFill>
              <a:effectLst/>
              <a:uLnTx/>
              <a:uFillTx/>
              <a:latin typeface="Century Gothic"/>
              <a:ea typeface="+mn-ea"/>
              <a:cs typeface="+mn-cs"/>
            </a:endParaRPr>
          </a:p>
          <a:p>
            <a:pPr marL="114300" indent="0" algn="ctr">
              <a:buNone/>
            </a:pPr>
            <a:endParaRPr lang="pl-PL" sz="1600" dirty="0"/>
          </a:p>
        </p:txBody>
      </p:sp>
      <p:sp>
        <p:nvSpPr>
          <p:cNvPr id="4" name="Strzałka: w dół 3">
            <a:extLst>
              <a:ext uri="{FF2B5EF4-FFF2-40B4-BE49-F238E27FC236}">
                <a16:creationId xmlns:a16="http://schemas.microsoft.com/office/drawing/2014/main" id="{BADA80EA-2AF0-FD54-3FB2-EF95C22F6907}"/>
              </a:ext>
            </a:extLst>
          </p:cNvPr>
          <p:cNvSpPr/>
          <p:nvPr/>
        </p:nvSpPr>
        <p:spPr>
          <a:xfrm>
            <a:off x="6268528" y="2150853"/>
            <a:ext cx="45719" cy="1610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5FADCC6E-C2DA-5F1A-9D18-12E775F822A6}"/>
              </a:ext>
            </a:extLst>
          </p:cNvPr>
          <p:cNvSpPr/>
          <p:nvPr/>
        </p:nvSpPr>
        <p:spPr>
          <a:xfrm>
            <a:off x="6256737" y="2592183"/>
            <a:ext cx="45719" cy="1610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D66DEB63-D778-A693-976F-0C82301876D0}"/>
              </a:ext>
            </a:extLst>
          </p:cNvPr>
          <p:cNvSpPr/>
          <p:nvPr/>
        </p:nvSpPr>
        <p:spPr>
          <a:xfrm>
            <a:off x="6268528" y="299624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298838D5-14EA-C63B-225E-DFFF237FCAB7}"/>
              </a:ext>
            </a:extLst>
          </p:cNvPr>
          <p:cNvSpPr/>
          <p:nvPr/>
        </p:nvSpPr>
        <p:spPr>
          <a:xfrm>
            <a:off x="6268528" y="3459193"/>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EA10B0AA-1667-EA59-91ED-9995ACD97E65}"/>
              </a:ext>
            </a:extLst>
          </p:cNvPr>
          <p:cNvSpPr/>
          <p:nvPr/>
        </p:nvSpPr>
        <p:spPr>
          <a:xfrm>
            <a:off x="6256737" y="3864634"/>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Strzałka: w dół 8">
            <a:extLst>
              <a:ext uri="{FF2B5EF4-FFF2-40B4-BE49-F238E27FC236}">
                <a16:creationId xmlns:a16="http://schemas.microsoft.com/office/drawing/2014/main" id="{6046421D-F6A8-AB1B-1054-4C4F51D07FC4}"/>
              </a:ext>
            </a:extLst>
          </p:cNvPr>
          <p:cNvSpPr/>
          <p:nvPr/>
        </p:nvSpPr>
        <p:spPr>
          <a:xfrm>
            <a:off x="6256737" y="4330460"/>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a:extLst>
              <a:ext uri="{FF2B5EF4-FFF2-40B4-BE49-F238E27FC236}">
                <a16:creationId xmlns:a16="http://schemas.microsoft.com/office/drawing/2014/main" id="{ED987B8E-518C-AFEA-C1AC-573193D6C3B0}"/>
              </a:ext>
            </a:extLst>
          </p:cNvPr>
          <p:cNvSpPr/>
          <p:nvPr/>
        </p:nvSpPr>
        <p:spPr>
          <a:xfrm>
            <a:off x="6268528" y="4779034"/>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a:extLst>
              <a:ext uri="{FF2B5EF4-FFF2-40B4-BE49-F238E27FC236}">
                <a16:creationId xmlns:a16="http://schemas.microsoft.com/office/drawing/2014/main" id="{B2FA7804-D819-59D9-9598-3BA647DEA33B}"/>
              </a:ext>
            </a:extLst>
          </p:cNvPr>
          <p:cNvSpPr/>
          <p:nvPr/>
        </p:nvSpPr>
        <p:spPr>
          <a:xfrm>
            <a:off x="6268528" y="5181600"/>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Strzałka: w dół 11">
            <a:extLst>
              <a:ext uri="{FF2B5EF4-FFF2-40B4-BE49-F238E27FC236}">
                <a16:creationId xmlns:a16="http://schemas.microsoft.com/office/drawing/2014/main" id="{E5794A42-BB13-3704-9C54-63B2FD2ED16F}"/>
              </a:ext>
            </a:extLst>
          </p:cNvPr>
          <p:cNvSpPr/>
          <p:nvPr/>
        </p:nvSpPr>
        <p:spPr>
          <a:xfrm>
            <a:off x="3950898" y="6101751"/>
            <a:ext cx="45719" cy="1897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4" name="Łącznik prosty ze strzałką 13">
            <a:extLst>
              <a:ext uri="{FF2B5EF4-FFF2-40B4-BE49-F238E27FC236}">
                <a16:creationId xmlns:a16="http://schemas.microsoft.com/office/drawing/2014/main" id="{7ECC8640-2184-F935-B931-42C91D949F91}"/>
              </a:ext>
            </a:extLst>
          </p:cNvPr>
          <p:cNvCxnSpPr/>
          <p:nvPr/>
        </p:nvCxnSpPr>
        <p:spPr>
          <a:xfrm flipH="1">
            <a:off x="4422475" y="5602914"/>
            <a:ext cx="1063925" cy="22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80498191-4A3F-DF32-EAA9-F50F3A733CB8}"/>
              </a:ext>
            </a:extLst>
          </p:cNvPr>
          <p:cNvCxnSpPr/>
          <p:nvPr/>
        </p:nvCxnSpPr>
        <p:spPr>
          <a:xfrm>
            <a:off x="7142672" y="5602914"/>
            <a:ext cx="747622" cy="22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86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079312-5B22-9E21-7391-83263C6A686C}"/>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CC1090DC-9100-10EB-5A4A-0FEC7299A082}"/>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ambasador</a:t>
            </a:r>
          </a:p>
          <a:p>
            <a:pPr>
              <a:buFont typeface="Wingdings" panose="05000000000000000000" pitchFamily="2" charset="2"/>
              <a:buChar char="Ø"/>
            </a:pPr>
            <a:r>
              <a:rPr lang="pl-PL" sz="1600" dirty="0"/>
              <a:t>zasadniczo – reprezentuje interesy swojego państwa w jednym państwie</a:t>
            </a:r>
          </a:p>
          <a:p>
            <a:pPr algn="just">
              <a:buFont typeface="Wingdings" panose="05000000000000000000" pitchFamily="2" charset="2"/>
              <a:buChar char="Ø"/>
            </a:pPr>
            <a:r>
              <a:rPr lang="pl-PL" sz="1600" dirty="0"/>
              <a:t>dopuszczalne – reprezentowanie interesów swojego państwa przez ambasadora w kilku państwach</a:t>
            </a:r>
          </a:p>
          <a:p>
            <a:pPr algn="just">
              <a:buFont typeface="Wingdings" panose="05000000000000000000" pitchFamily="2" charset="2"/>
              <a:buChar char="Ø"/>
            </a:pPr>
            <a:r>
              <a:rPr lang="pl-PL" sz="1600" dirty="0"/>
              <a:t>za zgodą państwa przyjmującego – dwa lub więcej państw mogą akredytować tą samą osobę do reprezentowania ich interesów w państwie przyjmującym</a:t>
            </a:r>
          </a:p>
        </p:txBody>
      </p:sp>
    </p:spTree>
    <p:extLst>
      <p:ext uri="{BB962C8B-B14F-4D97-AF65-F5344CB8AC3E}">
        <p14:creationId xmlns:p14="http://schemas.microsoft.com/office/powerpoint/2010/main" val="34403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280130-895F-AD87-25A5-C657D7EC824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4475AB5B-741E-9836-51B6-B1179A50FFF6}"/>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pierwszeństwo w obrębie klasy szefów misji</a:t>
            </a:r>
          </a:p>
          <a:p>
            <a:pPr algn="just">
              <a:buFont typeface="Wingdings" panose="05000000000000000000" pitchFamily="2" charset="2"/>
              <a:buChar char="Ø"/>
            </a:pPr>
            <a:r>
              <a:rPr lang="pl-PL" sz="1600" dirty="0"/>
              <a:t>ustalane według kolejności dat i godzin objęcia funkcji przez szefów misji</a:t>
            </a:r>
          </a:p>
          <a:p>
            <a:pPr algn="just">
              <a:buFont typeface="Wingdings" panose="05000000000000000000" pitchFamily="2" charset="2"/>
              <a:buChar char="Ø"/>
            </a:pPr>
            <a:r>
              <a:rPr lang="pl-PL" sz="1600" dirty="0"/>
              <a:t>państwa mogą stosować praktykę dającą pierwszeństwo przedstawiciela Stolicy Apostolskiej</a:t>
            </a:r>
          </a:p>
          <a:p>
            <a:pPr marL="114300" indent="0" algn="just">
              <a:buNone/>
            </a:pPr>
            <a:r>
              <a:rPr lang="pl-PL" sz="1600" dirty="0"/>
              <a:t>*zmiany w listach uwierzytelniających szefa misji, które nie powodują zmiany klasy, nie wpływają na jego pierwszeństwo  </a:t>
            </a:r>
          </a:p>
        </p:txBody>
      </p:sp>
    </p:spTree>
    <p:extLst>
      <p:ext uri="{BB962C8B-B14F-4D97-AF65-F5344CB8AC3E}">
        <p14:creationId xmlns:p14="http://schemas.microsoft.com/office/powerpoint/2010/main" val="18954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a:xfrm>
            <a:off x="609600" y="1752601"/>
            <a:ext cx="10972800" cy="4834574"/>
          </a:xfrm>
        </p:spPr>
        <p:txBody>
          <a:bodyPr>
            <a:normAutofit/>
          </a:bodyPr>
          <a:lstStyle/>
          <a:p>
            <a:pPr marL="114300" indent="0">
              <a:buNone/>
            </a:pPr>
            <a:r>
              <a:rPr lang="pl-PL" sz="1600" b="1" dirty="0"/>
              <a:t>Europejska Karta Społeczna – system skarg</a:t>
            </a:r>
          </a:p>
          <a:p>
            <a:pPr marL="114300" indent="0" algn="ctr">
              <a:buNone/>
            </a:pPr>
            <a:r>
              <a:rPr lang="pl-PL" sz="1600" dirty="0"/>
              <a:t>skarga zbiorowa</a:t>
            </a:r>
          </a:p>
          <a:p>
            <a:pPr marL="114300" indent="0" algn="ctr">
              <a:buNone/>
            </a:pPr>
            <a:r>
              <a:rPr lang="pl-PL" sz="1400" dirty="0"/>
              <a:t>może być wniesiona przez:</a:t>
            </a:r>
          </a:p>
          <a:p>
            <a:pPr algn="ctr">
              <a:buFont typeface="Wingdings" panose="05000000000000000000" pitchFamily="2" charset="2"/>
              <a:buChar char="§"/>
            </a:pPr>
            <a:r>
              <a:rPr lang="pl-PL" sz="1400" dirty="0"/>
              <a:t>międzynarodowe organizacje pracodawców i pracowników</a:t>
            </a:r>
          </a:p>
          <a:p>
            <a:pPr algn="ctr">
              <a:buFont typeface="Wingdings" panose="05000000000000000000" pitchFamily="2" charset="2"/>
              <a:buChar char="§"/>
            </a:pPr>
            <a:r>
              <a:rPr lang="pl-PL" sz="1400" dirty="0"/>
              <a:t>międzynarodowe organizacje pozarządowe, mające status doradczy przy RE</a:t>
            </a:r>
          </a:p>
          <a:p>
            <a:pPr algn="ctr">
              <a:buFont typeface="Wingdings" panose="05000000000000000000" pitchFamily="2" charset="2"/>
              <a:buChar char="§"/>
            </a:pPr>
            <a:r>
              <a:rPr lang="pl-PL" sz="1400" dirty="0"/>
              <a:t>reprezentatywne krajowe organizacje pracodawców i pracowników podlegające jurysdykcji państwa-strony EKS </a:t>
            </a:r>
          </a:p>
          <a:p>
            <a:pPr algn="ctr">
              <a:buFont typeface="Wingdings" panose="05000000000000000000" pitchFamily="2" charset="2"/>
              <a:buChar char="§"/>
            </a:pPr>
            <a:endParaRPr lang="pl-PL" sz="1400" dirty="0"/>
          </a:p>
          <a:p>
            <a:pPr marL="114300" indent="0" algn="ctr">
              <a:buNone/>
            </a:pPr>
            <a:r>
              <a:rPr lang="pl-PL" sz="1600" dirty="0"/>
              <a:t>Europejski Komitet Spraw Społecznych RE</a:t>
            </a:r>
          </a:p>
          <a:p>
            <a:pPr marL="114300" indent="0" algn="ctr">
              <a:buNone/>
            </a:pPr>
            <a:r>
              <a:rPr lang="pl-PL" sz="1400" dirty="0"/>
              <a:t>bada skargę i sporządza sprawozdanie</a:t>
            </a:r>
          </a:p>
          <a:p>
            <a:pPr marL="114300" indent="0" algn="ctr">
              <a:buNone/>
            </a:pPr>
            <a:endParaRPr lang="pl-PL" sz="1400" dirty="0"/>
          </a:p>
          <a:p>
            <a:pPr marL="114300" indent="0" algn="ctr">
              <a:buNone/>
            </a:pPr>
            <a:r>
              <a:rPr lang="pl-PL" sz="1600" dirty="0"/>
              <a:t>sprawozdanie</a:t>
            </a:r>
          </a:p>
          <a:p>
            <a:pPr marL="114300" indent="0" algn="ctr">
              <a:buNone/>
            </a:pPr>
            <a:endParaRPr lang="pl-PL" sz="1600" dirty="0"/>
          </a:p>
          <a:p>
            <a:pPr marL="114300" indent="0" algn="ctr">
              <a:buNone/>
            </a:pPr>
            <a:r>
              <a:rPr lang="pl-PL" sz="1600" dirty="0"/>
              <a:t>Komitet Ministrów RE</a:t>
            </a:r>
          </a:p>
          <a:p>
            <a:pPr algn="ctr">
              <a:buFont typeface="Wingdings" panose="05000000000000000000" pitchFamily="2" charset="2"/>
              <a:buChar char="§"/>
            </a:pPr>
            <a:r>
              <a:rPr lang="pl-PL" sz="1400" dirty="0"/>
              <a:t>przyjmuje rezolucję zwykłą większością głosów</a:t>
            </a:r>
          </a:p>
          <a:p>
            <a:pPr algn="ctr">
              <a:buFont typeface="Wingdings" panose="05000000000000000000" pitchFamily="2" charset="2"/>
              <a:buChar char="§"/>
            </a:pPr>
            <a:r>
              <a:rPr lang="pl-PL" sz="1400" dirty="0"/>
              <a:t>w przypadku stwierdzenia przez Europejski Komitet Spraw Społecznych RE niezadowalającego stosowania EKS, Komitet Ministrów przyjmuje zalecenia dla państwa większością 2/3 oddanych głosów</a:t>
            </a:r>
          </a:p>
        </p:txBody>
      </p:sp>
      <p:sp>
        <p:nvSpPr>
          <p:cNvPr id="5" name="Strzałka: w dół 4">
            <a:extLst>
              <a:ext uri="{FF2B5EF4-FFF2-40B4-BE49-F238E27FC236}">
                <a16:creationId xmlns:a16="http://schemas.microsoft.com/office/drawing/2014/main" id="{F2A0FD9B-D35A-2C5A-7D47-9E0CE3BEEF07}"/>
              </a:ext>
            </a:extLst>
          </p:cNvPr>
          <p:cNvSpPr/>
          <p:nvPr/>
        </p:nvSpPr>
        <p:spPr>
          <a:xfrm>
            <a:off x="6096000" y="3383862"/>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534611C5-234A-3DA0-2968-6562B4778BD9}"/>
              </a:ext>
            </a:extLst>
          </p:cNvPr>
          <p:cNvSpPr/>
          <p:nvPr/>
        </p:nvSpPr>
        <p:spPr>
          <a:xfrm>
            <a:off x="6096000" y="4193427"/>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567AC1DB-60F3-7B21-2781-A0F3DA3C45F6}"/>
              </a:ext>
            </a:extLst>
          </p:cNvPr>
          <p:cNvSpPr/>
          <p:nvPr/>
        </p:nvSpPr>
        <p:spPr>
          <a:xfrm>
            <a:off x="6096000" y="4735078"/>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489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Konwencja o zapobieganiu torturom oraz nieludzkiemu lub poniżającemu traktowaniu albo karaniu z dnia 26 listopada 1987 r. z protokołami dodatkowymi</a:t>
            </a:r>
          </a:p>
          <a:p>
            <a:pPr algn="just">
              <a:buFont typeface="Wingdings" panose="05000000000000000000" pitchFamily="2" charset="2"/>
              <a:buChar char="Ø"/>
            </a:pPr>
            <a:r>
              <a:rPr lang="pl-PL" sz="1600" dirty="0"/>
              <a:t>utworzenie Europejskiego Komitetu ds. Zapobiegania Torturom oraz Nieludzkiemu lub Poniżającemu Traktowaniu albo Karaniu</a:t>
            </a:r>
          </a:p>
          <a:p>
            <a:pPr algn="just">
              <a:buFont typeface="Wingdings" panose="05000000000000000000" pitchFamily="2" charset="2"/>
              <a:buChar char="Ø"/>
            </a:pPr>
            <a:r>
              <a:rPr lang="pl-PL" sz="1600" dirty="0"/>
              <a:t>Komitet ma badać – poprzez wizytacje – traktowanie osób pozbawionych wolności w państwach-stronach Konwencji w celu wzmocnienia, w razie potrzeby, ich ochrony</a:t>
            </a:r>
          </a:p>
          <a:p>
            <a:pPr algn="just">
              <a:buFont typeface="Wingdings" panose="05000000000000000000" pitchFamily="2" charset="2"/>
              <a:buChar char="Ø"/>
            </a:pPr>
            <a:r>
              <a:rPr lang="pl-PL" sz="1600" dirty="0"/>
              <a:t>Komitet sporządza poufne sprawozdania z wizytacji, mogące zawierać zalecenia dla państwa w celu poprawienia ochrony</a:t>
            </a:r>
          </a:p>
          <a:p>
            <a:pPr algn="just">
              <a:buFont typeface="Wingdings" panose="05000000000000000000" pitchFamily="2" charset="2"/>
              <a:buChar char="Ø"/>
            </a:pPr>
            <a:r>
              <a:rPr lang="pl-PL" sz="1600" dirty="0"/>
              <a:t>jeżeli państwo nie wypełnia zaleceń Komitetu, Komitet może większością 2/3 głosów zadecydować o wydaniu publicznego oświadczenia w sprawie</a:t>
            </a:r>
          </a:p>
        </p:txBody>
      </p:sp>
    </p:spTree>
    <p:extLst>
      <p:ext uri="{BB962C8B-B14F-4D97-AF65-F5344CB8AC3E}">
        <p14:creationId xmlns:p14="http://schemas.microsoft.com/office/powerpoint/2010/main" val="198512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dirty="0"/>
              <a:t>Europejska Konwencja o wykonywaniu praw dzieci z dnia 25 stycznia 1999 r.</a:t>
            </a:r>
          </a:p>
          <a:p>
            <a:pPr algn="just">
              <a:buFont typeface="Wingdings" panose="05000000000000000000" pitchFamily="2" charset="2"/>
              <a:buChar char="Ø"/>
            </a:pPr>
            <a:r>
              <a:rPr lang="pl-PL" sz="1600" dirty="0"/>
              <a:t>dotyczy głównie praw dziecka w aspekcie postępowań sądowych</a:t>
            </a:r>
          </a:p>
          <a:p>
            <a:pPr algn="just">
              <a:buFont typeface="Wingdings" panose="05000000000000000000" pitchFamily="2" charset="2"/>
              <a:buChar char="Ø"/>
            </a:pPr>
            <a:r>
              <a:rPr lang="pl-PL" sz="1600" dirty="0"/>
              <a:t>nad jej realizacją czuwa Stały Komitet</a:t>
            </a:r>
          </a:p>
          <a:p>
            <a:pPr marL="114300" indent="0" algn="just">
              <a:buNone/>
            </a:pPr>
            <a:endParaRPr lang="pl-PL" sz="1600" dirty="0"/>
          </a:p>
          <a:p>
            <a:pPr marL="114300" indent="0" algn="just">
              <a:buNone/>
            </a:pPr>
            <a:r>
              <a:rPr lang="pl-PL" sz="1600" dirty="0"/>
              <a:t>Konwencja ramowa o ochronie mniejszości narodowych z dnia 10 listopada 1994 r</a:t>
            </a:r>
          </a:p>
          <a:p>
            <a:pPr algn="just">
              <a:buFont typeface="Wingdings" panose="05000000000000000000" pitchFamily="2" charset="2"/>
              <a:buChar char="Ø"/>
            </a:pPr>
            <a:r>
              <a:rPr lang="pl-PL" sz="1600" dirty="0"/>
              <a:t>reguluje zasady, którymi winny kierować się państwa w swojej polityce narodowościowej</a:t>
            </a:r>
          </a:p>
          <a:p>
            <a:pPr algn="just">
              <a:buFont typeface="Wingdings" panose="05000000000000000000" pitchFamily="2" charset="2"/>
              <a:buChar char="Ø"/>
            </a:pPr>
            <a:r>
              <a:rPr lang="pl-PL" sz="1600" dirty="0"/>
              <a:t>nad jej realizacją czuwa Komitet Ministrów RE wspomagany przez Komitet Doradczy</a:t>
            </a:r>
          </a:p>
        </p:txBody>
      </p:sp>
    </p:spTree>
    <p:extLst>
      <p:ext uri="{BB962C8B-B14F-4D97-AF65-F5344CB8AC3E}">
        <p14:creationId xmlns:p14="http://schemas.microsoft.com/office/powerpoint/2010/main" val="373033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lgn="just">
              <a:buNone/>
            </a:pPr>
            <a:r>
              <a:rPr lang="pl-PL" sz="1600" dirty="0"/>
              <a:t>koncepcja ochrony praw podstawowych ukształtowała się w orzecznictwie Europejskiego Trybunału Sprawiedliwości</a:t>
            </a:r>
          </a:p>
          <a:p>
            <a:pPr marL="114300" indent="0" algn="just">
              <a:buNone/>
            </a:pPr>
            <a:endParaRPr lang="pl-PL" sz="1600" dirty="0"/>
          </a:p>
          <a:p>
            <a:pPr marL="114300" indent="0" algn="just">
              <a:buNone/>
            </a:pPr>
            <a:r>
              <a:rPr lang="pl-PL" sz="1600" dirty="0"/>
              <a:t>podstawowy dokument </a:t>
            </a:r>
          </a:p>
          <a:p>
            <a:pPr algn="just">
              <a:buFont typeface="Wingdings" panose="05000000000000000000" pitchFamily="2" charset="2"/>
              <a:buChar char="Ø"/>
            </a:pPr>
            <a:r>
              <a:rPr lang="pl-PL" sz="1600" dirty="0"/>
              <a:t>Karta Praw Podstawowych z dnia 7 grudnia 2000 r., podpisana i proklamowana w Nicei</a:t>
            </a:r>
          </a:p>
          <a:p>
            <a:pPr algn="just">
              <a:buFont typeface="Wingdings" panose="05000000000000000000" pitchFamily="2" charset="2"/>
              <a:buChar char="Ø"/>
            </a:pPr>
            <a:r>
              <a:rPr lang="pl-PL" sz="1600" dirty="0"/>
              <a:t>zgodnie z Traktatem Lizbońskim, z dniem 1 grudnia 2009 r. Karta Praw Podstawowych stała się dokumentem prawnie wiążącym o randze równej traktatom europejskim</a:t>
            </a:r>
          </a:p>
        </p:txBody>
      </p:sp>
    </p:spTree>
    <p:extLst>
      <p:ext uri="{BB962C8B-B14F-4D97-AF65-F5344CB8AC3E}">
        <p14:creationId xmlns:p14="http://schemas.microsoft.com/office/powerpoint/2010/main" val="206826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58859"/>
          </a:xfrm>
        </p:spPr>
        <p:txBody>
          <a:bodyPr>
            <a:normAutofit/>
          </a:bodyPr>
          <a:lstStyle/>
          <a:p>
            <a:pPr marL="114300" indent="0">
              <a:buNone/>
            </a:pPr>
            <a:r>
              <a:rPr lang="pl-PL" sz="1600" dirty="0"/>
              <a:t>Karta Praw Podstawowych</a:t>
            </a:r>
          </a:p>
          <a:p>
            <a:pPr>
              <a:buFont typeface="Wingdings" panose="05000000000000000000" pitchFamily="2" charset="2"/>
              <a:buChar char="Ø"/>
            </a:pPr>
            <a:r>
              <a:rPr lang="pl-PL" sz="1600" dirty="0"/>
              <a:t>Rozdział I „Godność” </a:t>
            </a:r>
          </a:p>
          <a:p>
            <a:pPr marL="114300" indent="0" algn="just">
              <a:buNone/>
            </a:pPr>
            <a:r>
              <a:rPr lang="pl-PL" sz="1600" dirty="0"/>
              <a:t>gwarantuje: nienaruszalność godności ludzkiej, prawo do życia, prawo do integralności osoby ludzkiej, zakaz tortur i nieludzkiego lub poniżającego traktowania albo karania, zakaz niewolnictwa i pracy przymusowej</a:t>
            </a:r>
          </a:p>
          <a:p>
            <a:pPr>
              <a:buFont typeface="Wingdings" panose="05000000000000000000" pitchFamily="2" charset="2"/>
              <a:buChar char="Ø"/>
            </a:pPr>
            <a:r>
              <a:rPr lang="pl-PL" sz="1600" dirty="0"/>
              <a:t>Rozdział II „Wolności”</a:t>
            </a:r>
          </a:p>
          <a:p>
            <a:pPr marL="114300" indent="0" algn="just">
              <a:buNone/>
            </a:pPr>
            <a:r>
              <a:rPr lang="pl-PL" sz="1600" dirty="0"/>
              <a:t>gwarantuje: prawo do wolności i bezpieczeństwa osobistego, prawo do poszanowania życia prywatnego i rodzinnego, ochronę danych osobowych, prawo do zawarcia małżeństwa i prawo do założenia rodziny, wolność myśli, sumienia i religii, wolność wypowiedzi i informacji, wolność gromadzenia się i stowarzyszania się, wolność sztuk i nauk, prawo do nauki, wolność wyboru zawodu i prawo do podejmowania pracy, wolność prowadzenia działalności gospodarczej, prawo do własności, prawo do azylu, ochronę w przypadku usunięcia z terytorium państwa, wydalenia lub ekstradycji</a:t>
            </a:r>
          </a:p>
          <a:p>
            <a:pPr>
              <a:buFont typeface="Wingdings" panose="05000000000000000000" pitchFamily="2" charset="2"/>
              <a:buChar char="Ø"/>
            </a:pPr>
            <a:r>
              <a:rPr lang="pl-PL" sz="1600" dirty="0"/>
              <a:t>Rozdział III „Równość”</a:t>
            </a:r>
          </a:p>
          <a:p>
            <a:pPr marL="114300" indent="0" algn="just">
              <a:buNone/>
            </a:pPr>
            <a:r>
              <a:rPr lang="pl-PL" sz="1600" dirty="0"/>
              <a:t>gwarantuje: równość wobec prawa, niedyskryminację, poszanowanie zróżnicowania kulturalnego, religijnego i językowego, równość mężczyzn i kobiet, prawa dziecka, prawa osób w podeszłym wieku, prawo do integracji osób niepełnosprawnych</a:t>
            </a:r>
          </a:p>
          <a:p>
            <a:pPr marL="114300" indent="0">
              <a:buNone/>
            </a:pPr>
            <a:endParaRPr lang="pl-PL" sz="1600" dirty="0"/>
          </a:p>
        </p:txBody>
      </p:sp>
    </p:spTree>
    <p:extLst>
      <p:ext uri="{BB962C8B-B14F-4D97-AF65-F5344CB8AC3E}">
        <p14:creationId xmlns:p14="http://schemas.microsoft.com/office/powerpoint/2010/main" val="409808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99628"/>
          </a:xfrm>
        </p:spPr>
        <p:txBody>
          <a:bodyPr>
            <a:normAutofit/>
          </a:bodyPr>
          <a:lstStyle/>
          <a:p>
            <a:pPr marL="114300" indent="0">
              <a:buNone/>
            </a:pPr>
            <a:r>
              <a:rPr lang="pl-PL" sz="1600" dirty="0"/>
              <a:t>Karta Praw Podstawowych c.d.</a:t>
            </a:r>
          </a:p>
          <a:p>
            <a:pPr algn="just">
              <a:buFont typeface="Wingdings" panose="05000000000000000000" pitchFamily="2" charset="2"/>
              <a:buChar char="Ø"/>
            </a:pPr>
            <a:r>
              <a:rPr lang="pl-PL" sz="1600" dirty="0"/>
              <a:t>Rozdział IV „Solidarność”</a:t>
            </a:r>
          </a:p>
          <a:p>
            <a:pPr marL="114300" indent="0" algn="just">
              <a:buNone/>
            </a:pPr>
            <a:r>
              <a:rPr lang="pl-PL" sz="1600" dirty="0"/>
              <a:t>gwarantuje: prawo pracowników do informacji i konsultacji w ramach przedsiębiorstwa, prawo do rokowań i działań zbiorowych, prawo dostępu do usług wyszukiwania miejsc pracy, ochronę w przypadku nieuzasadnionego zwolnienia z pracy, prawo do należytych i sprawiedliwych warunków pracy, zakaz pracy dzieci i ochronę młodocianych w pracy, ochronę życia rodzinnego i zawodowego, zabezpieczenie społeczne i pomoc społeczną, ochronę zdrowia, ochronę środowiska, ochronę konsumentów</a:t>
            </a:r>
          </a:p>
          <a:p>
            <a:pPr algn="just">
              <a:buFont typeface="Wingdings" panose="05000000000000000000" pitchFamily="2" charset="2"/>
              <a:buChar char="Ø"/>
            </a:pPr>
            <a:r>
              <a:rPr lang="pl-PL" sz="1600" dirty="0"/>
              <a:t>Rozdział V „Prawa obywateli”</a:t>
            </a:r>
          </a:p>
          <a:p>
            <a:pPr marL="114300" indent="0" algn="just">
              <a:buNone/>
            </a:pPr>
            <a:r>
              <a:rPr lang="pl-PL" sz="1600" dirty="0"/>
              <a:t>gwarantuje: prawo do głosowania i kandydowania w wyborach do Parlamentu Europejskiego, prawo głosowania i kandydowania w wyborach lokalnych, prawo do dobrej administracji, prawo do dokumentów, prawo skargi do Rzecznika Praw Obywatelskich UE, prawo petycji do Parlamentu Europejskiego, swobodę przemieszczania się i pobytu na terytorium państw członkowskich UE, prawo do opieki dyplomatycznej i konsularnej za granicami UE</a:t>
            </a:r>
          </a:p>
          <a:p>
            <a:pPr algn="just">
              <a:buFont typeface="Wingdings" panose="05000000000000000000" pitchFamily="2" charset="2"/>
              <a:buChar char="Ø"/>
            </a:pPr>
            <a:r>
              <a:rPr lang="pl-PL" sz="1600" dirty="0"/>
              <a:t>Rozdział VI „Wymiar Sprawiedliwości”</a:t>
            </a:r>
          </a:p>
          <a:p>
            <a:pPr marL="114300" indent="0" algn="just">
              <a:buNone/>
            </a:pPr>
            <a:r>
              <a:rPr lang="pl-PL" sz="1600" dirty="0"/>
              <a:t>gwarantuje: prawo do skutecznego środka prawnego i do sprawiedliwego procesu sądowego, domniemanie niewinności i prawo do obrony, zasadę legalności oraz proporcjonalności czynów zabronionych zagrożonych karą i kar, zasadę </a:t>
            </a:r>
            <a:r>
              <a:rPr lang="pl-PL" sz="1600" i="1" dirty="0" err="1"/>
              <a:t>ne</a:t>
            </a:r>
            <a:r>
              <a:rPr lang="pl-PL" sz="1600" i="1" dirty="0"/>
              <a:t> bis in </a:t>
            </a:r>
            <a:r>
              <a:rPr lang="pl-PL" sz="1600" i="1" dirty="0" err="1"/>
              <a:t>idem</a:t>
            </a:r>
            <a:endParaRPr lang="pl-PL" sz="1600" dirty="0"/>
          </a:p>
          <a:p>
            <a:pPr marL="114300" indent="0">
              <a:buNone/>
            </a:pPr>
            <a:endParaRPr lang="pl-PL" sz="1600" dirty="0"/>
          </a:p>
        </p:txBody>
      </p:sp>
    </p:spTree>
    <p:extLst>
      <p:ext uri="{BB962C8B-B14F-4D97-AF65-F5344CB8AC3E}">
        <p14:creationId xmlns:p14="http://schemas.microsoft.com/office/powerpoint/2010/main" val="195116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63695"/>
          </a:xfrm>
        </p:spPr>
        <p:txBody>
          <a:bodyPr>
            <a:normAutofit/>
          </a:bodyPr>
          <a:lstStyle/>
          <a:p>
            <a:pPr marL="114300" indent="0">
              <a:buNone/>
            </a:pPr>
            <a:r>
              <a:rPr lang="pl-PL" sz="1600" dirty="0"/>
              <a:t>Karta Praw Podstawowych c.d.</a:t>
            </a:r>
          </a:p>
          <a:p>
            <a:pPr>
              <a:buFont typeface="Wingdings" panose="05000000000000000000" pitchFamily="2" charset="2"/>
              <a:buChar char="Ø"/>
            </a:pPr>
            <a:r>
              <a:rPr lang="pl-PL" sz="1600" dirty="0"/>
              <a:t>Rozdział VII „Postanowienia ogólne”</a:t>
            </a:r>
          </a:p>
          <a:p>
            <a:pPr algn="just">
              <a:buFont typeface="Wingdings" panose="05000000000000000000" pitchFamily="2" charset="2"/>
              <a:buChar char="§"/>
            </a:pPr>
            <a:r>
              <a:rPr lang="pl-PL" sz="1600" dirty="0"/>
              <a:t>dotyczy zakresu stosowania KPP – zgodnie z art. 51 KPP – postanowienia Karty mają zastosowanie wyłącznie do instytucji, organów i jednostek organizacyjnych UE oraz do państw członkowskich jedynie w zakresie, w jakim stosują one prawo UE</a:t>
            </a:r>
          </a:p>
          <a:p>
            <a:pPr algn="just">
              <a:buFont typeface="Wingdings" panose="05000000000000000000" pitchFamily="2" charset="2"/>
              <a:buChar char="§"/>
            </a:pPr>
            <a:r>
              <a:rPr lang="pl-PL" sz="1600" dirty="0"/>
              <a:t>zakres praw gwarantowanych – wszelkie </a:t>
            </a:r>
            <a:r>
              <a:rPr lang="pl-PL" sz="1600" b="1" dirty="0"/>
              <a:t>ograniczenia</a:t>
            </a:r>
            <a:r>
              <a:rPr lang="pl-PL" sz="1600" dirty="0"/>
              <a:t> w korzystaniu z praw i wolności przyznanych KPP muszą być </a:t>
            </a:r>
            <a:r>
              <a:rPr lang="pl-PL" sz="1600" b="1" dirty="0"/>
              <a:t>przewidziane ustawą i szanować istotę tych praw i wolności; muszą respektować zasadę proporcjonalności – mogą być wprowadzane wyłącznie wtedy, gdy są konieczne i rzeczywiście realizują cele interesu ogólnego uznane przez UE lub wynikają z potrzeby ochrony praw i wolności innych osób</a:t>
            </a:r>
          </a:p>
          <a:p>
            <a:pPr algn="just">
              <a:buFont typeface="Wingdings" panose="05000000000000000000" pitchFamily="2" charset="2"/>
              <a:buChar char="§"/>
            </a:pPr>
            <a:r>
              <a:rPr lang="pl-PL" sz="1600" dirty="0"/>
              <a:t>poziom ochrony – żadne postanowienie KPP nie może być interpretowane jako ograniczające lub podważające prawa człowieka i podstawowe wolności uznane, we właściwych obszarach zastosowania, przez prawo UE i prawo międzynarodowe oraz umowy międzynarodowe, których UE lub wszystkie państwa członkowskie są stronami, łącznie z EKPC oraz przez konstytucje państw członkowskich</a:t>
            </a:r>
          </a:p>
          <a:p>
            <a:pPr algn="just">
              <a:buFont typeface="Wingdings" panose="05000000000000000000" pitchFamily="2" charset="2"/>
              <a:buChar char="§"/>
            </a:pPr>
            <a:r>
              <a:rPr lang="pl-PL" sz="1600" dirty="0"/>
              <a:t>zakaz nadużycia praw – żadne z postanowień KPP nie może być interpretowane jako przyznające prawo do podejmowania jakichkolwiek działań lub dokonywania jakiegokolwiek aktu zmierzającego do zniweczenia któregokolwiek z praw i którejkolwiek z wolności uznanych w KPP lub ich ograniczenia w większym stopniu, aniżeli jest to w niej przewidziane </a:t>
            </a:r>
          </a:p>
          <a:p>
            <a:pPr marL="114300" indent="0">
              <a:buNone/>
            </a:pPr>
            <a:endParaRPr lang="pl-PL" sz="1600" dirty="0"/>
          </a:p>
        </p:txBody>
      </p:sp>
    </p:spTree>
    <p:extLst>
      <p:ext uri="{BB962C8B-B14F-4D97-AF65-F5344CB8AC3E}">
        <p14:creationId xmlns:p14="http://schemas.microsoft.com/office/powerpoint/2010/main" val="182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2703</Words>
  <Application>Microsoft Office PowerPoint</Application>
  <PresentationFormat>Panoramiczny</PresentationFormat>
  <Paragraphs>288</Paragraphs>
  <Slides>27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27</vt:i4>
      </vt:variant>
    </vt:vector>
  </HeadingPairs>
  <TitlesOfParts>
    <vt:vector size="32" baseType="lpstr">
      <vt:lpstr>Arial</vt:lpstr>
      <vt:lpstr>Book Antiqua</vt:lpstr>
      <vt:lpstr>Century Gothic</vt:lpstr>
      <vt:lpstr>Wingdings</vt:lpstr>
      <vt:lpstr>Apteka</vt:lpstr>
      <vt:lpstr>Prawo międzynarodowe publiczne</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Organizacja Bezpieczeństwa i współpracy w europie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2025-06-04T14:41:43Z</dcterms:created>
  <dcterms:modified xsi:type="dcterms:W3CDTF">2025-06-04T14:42:21Z</dcterms:modified>
</cp:coreProperties>
</file>