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65" r:id="rId3"/>
    <p:sldId id="266" r:id="rId4"/>
    <p:sldId id="271" r:id="rId5"/>
    <p:sldId id="267" r:id="rId6"/>
    <p:sldId id="268" r:id="rId7"/>
    <p:sldId id="269" r:id="rId8"/>
    <p:sldId id="258" r:id="rId9"/>
    <p:sldId id="276" r:id="rId10"/>
    <p:sldId id="275" r:id="rId11"/>
    <p:sldId id="278" r:id="rId12"/>
    <p:sldId id="274" r:id="rId13"/>
    <p:sldId id="277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 pośredni 2 — Ak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 pośredni 2 — Ak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Styl pośredni 2 — Ak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Styl pośredni 2 — Ak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9" autoAdjust="0"/>
    <p:restoredTop sz="94660"/>
  </p:normalViewPr>
  <p:slideViewPr>
    <p:cSldViewPr snapToGrid="0">
      <p:cViewPr varScale="1">
        <p:scale>
          <a:sx n="46" d="100"/>
          <a:sy n="46" d="100"/>
        </p:scale>
        <p:origin x="62" y="6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F1EBF-D2DF-453D-A815-AB2BB7EB9AC5}" type="datetimeFigureOut">
              <a:rPr lang="pl-PL" smtClean="0"/>
              <a:t>12.10.2025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5AB63-CB3B-45D6-A51C-67B9D234C3D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861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F1EBF-D2DF-453D-A815-AB2BB7EB9AC5}" type="datetimeFigureOut">
              <a:rPr lang="pl-PL" smtClean="0"/>
              <a:t>12.10.2025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5AB63-CB3B-45D6-A51C-67B9D234C3D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2688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F1EBF-D2DF-453D-A815-AB2BB7EB9AC5}" type="datetimeFigureOut">
              <a:rPr lang="pl-PL" smtClean="0"/>
              <a:t>12.10.2025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5AB63-CB3B-45D6-A51C-67B9D234C3D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615807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pl-PL"/>
              <a:t>Kliknij, aby edytować style wzorca tekstu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F1EBF-D2DF-453D-A815-AB2BB7EB9AC5}" type="datetimeFigureOut">
              <a:rPr lang="pl-PL" smtClean="0"/>
              <a:t>12.10.2025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5AB63-CB3B-45D6-A51C-67B9D234C3D4}" type="slidenum">
              <a:rPr lang="pl-PL" smtClean="0"/>
              <a:t>‹#›</a:t>
            </a:fld>
            <a:endParaRPr lang="pl-PL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780414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F1EBF-D2DF-453D-A815-AB2BB7EB9AC5}" type="datetimeFigureOut">
              <a:rPr lang="pl-PL" smtClean="0"/>
              <a:t>12.10.2025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5AB63-CB3B-45D6-A51C-67B9D234C3D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345147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F1EBF-D2DF-453D-A815-AB2BB7EB9AC5}" type="datetimeFigureOut">
              <a:rPr lang="pl-PL" smtClean="0"/>
              <a:t>12.10.2025</a:t>
            </a:fld>
            <a:endParaRPr lang="pl-PL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5AB63-CB3B-45D6-A51C-67B9D234C3D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500819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 obraz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F1EBF-D2DF-453D-A815-AB2BB7EB9AC5}" type="datetimeFigureOut">
              <a:rPr lang="pl-PL" smtClean="0"/>
              <a:t>12.10.2025</a:t>
            </a:fld>
            <a:endParaRPr lang="pl-PL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5AB63-CB3B-45D6-A51C-67B9D234C3D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595721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F1EBF-D2DF-453D-A815-AB2BB7EB9AC5}" type="datetimeFigureOut">
              <a:rPr lang="pl-PL" smtClean="0"/>
              <a:t>12.10.2025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5AB63-CB3B-45D6-A51C-67B9D234C3D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603829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F1EBF-D2DF-453D-A815-AB2BB7EB9AC5}" type="datetimeFigureOut">
              <a:rPr lang="pl-PL" smtClean="0"/>
              <a:t>12.10.2025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5AB63-CB3B-45D6-A51C-67B9D234C3D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232594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F1EBF-D2DF-453D-A815-AB2BB7EB9AC5}" type="datetimeFigureOut">
              <a:rPr lang="pl-PL" smtClean="0"/>
              <a:t>12.10.2025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5AB63-CB3B-45D6-A51C-67B9D234C3D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00881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F1EBF-D2DF-453D-A815-AB2BB7EB9AC5}" type="datetimeFigureOut">
              <a:rPr lang="pl-PL" smtClean="0"/>
              <a:t>12.10.2025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5AB63-CB3B-45D6-A51C-67B9D234C3D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77201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F1EBF-D2DF-453D-A815-AB2BB7EB9AC5}" type="datetimeFigureOut">
              <a:rPr lang="pl-PL" smtClean="0"/>
              <a:t>12.10.2025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5AB63-CB3B-45D6-A51C-67B9D234C3D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79003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F1EBF-D2DF-453D-A815-AB2BB7EB9AC5}" type="datetimeFigureOut">
              <a:rPr lang="pl-PL" smtClean="0"/>
              <a:t>12.10.2025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5AB63-CB3B-45D6-A51C-67B9D234C3D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32241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F1EBF-D2DF-453D-A815-AB2BB7EB9AC5}" type="datetimeFigureOut">
              <a:rPr lang="pl-PL" smtClean="0"/>
              <a:t>12.10.2025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5AB63-CB3B-45D6-A51C-67B9D234C3D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34137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F1EBF-D2DF-453D-A815-AB2BB7EB9AC5}" type="datetimeFigureOut">
              <a:rPr lang="pl-PL" smtClean="0"/>
              <a:t>12.10.2025</a:t>
            </a:fld>
            <a:endParaRPr lang="pl-PL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5AB63-CB3B-45D6-A51C-67B9D234C3D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71321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F1EBF-D2DF-453D-A815-AB2BB7EB9AC5}" type="datetimeFigureOut">
              <a:rPr lang="pl-PL" smtClean="0"/>
              <a:t>12.10.2025</a:t>
            </a:fld>
            <a:endParaRPr lang="pl-PL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5AB63-CB3B-45D6-A51C-67B9D234C3D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73358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F1EBF-D2DF-453D-A815-AB2BB7EB9AC5}" type="datetimeFigureOut">
              <a:rPr lang="pl-PL" smtClean="0"/>
              <a:t>12.10.2025</a:t>
            </a:fld>
            <a:endParaRPr lang="pl-PL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5AB63-CB3B-45D6-A51C-67B9D234C3D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69818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F1EBF-D2DF-453D-A815-AB2BB7EB9AC5}" type="datetimeFigureOut">
              <a:rPr lang="pl-PL" smtClean="0"/>
              <a:t>12.10.2025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5AB63-CB3B-45D6-A51C-67B9D234C3D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833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5.png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l-PL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l-PL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BDDF1EBF-D2DF-453D-A815-AB2BB7EB9AC5}" type="datetimeFigureOut">
              <a:rPr lang="pl-PL" smtClean="0"/>
              <a:t>12.10.2025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85AB63-CB3B-45D6-A51C-67B9D234C3D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3557897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  <p:sldLayoutId id="2147483749" r:id="rId17"/>
    <p:sldLayoutId id="2147483750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lachk@uek.krakow.pl" TargetMode="Externa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pl-PL" sz="5400" b="1" i="0" dirty="0">
                <a:solidFill>
                  <a:schemeClr val="tx1"/>
                </a:solidFill>
                <a:effectLst/>
              </a:rPr>
              <a:t>Wprowadzenie do zarządzania finansami przedsiębiorstw w ujęciu międzynarodowym</a:t>
            </a:r>
            <a:endParaRPr lang="pl-PL" sz="5400" b="1" dirty="0">
              <a:solidFill>
                <a:schemeClr val="tx1"/>
              </a:solidFill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8A55CC83-8AB5-D4EF-D892-17E3BFD145E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anchor="b">
            <a:normAutofit/>
          </a:bodyPr>
          <a:lstStyle/>
          <a:p>
            <a:r>
              <a:rPr lang="pl-PL" sz="3200" b="1" dirty="0">
                <a:solidFill>
                  <a:srgbClr val="FF0000"/>
                </a:solidFill>
              </a:rPr>
              <a:t>ACCA F9 FINANCIAL MANAGEMENT</a:t>
            </a:r>
          </a:p>
        </p:txBody>
      </p:sp>
    </p:spTree>
    <p:extLst>
      <p:ext uri="{BB962C8B-B14F-4D97-AF65-F5344CB8AC3E}">
        <p14:creationId xmlns:p14="http://schemas.microsoft.com/office/powerpoint/2010/main" val="3240016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41311" y="178398"/>
            <a:ext cx="11251249" cy="1304962"/>
          </a:xfrm>
        </p:spPr>
        <p:txBody>
          <a:bodyPr>
            <a:noAutofit/>
          </a:bodyPr>
          <a:lstStyle/>
          <a:p>
            <a:r>
              <a:rPr lang="pl-PL" sz="3600" dirty="0">
                <a:solidFill>
                  <a:srgbClr val="FF0000"/>
                </a:solidFill>
              </a:rPr>
              <a:t>2. przedmiot w 4 semestrze:</a:t>
            </a:r>
            <a:br>
              <a:rPr lang="pl-PL" sz="3600" b="1" dirty="0">
                <a:solidFill>
                  <a:srgbClr val="FF0000"/>
                </a:solidFill>
              </a:rPr>
            </a:br>
            <a:r>
              <a:rPr lang="pl-PL" sz="3600" b="1" dirty="0">
                <a:solidFill>
                  <a:srgbClr val="FF0000"/>
                </a:solidFill>
              </a:rPr>
              <a:t>Zarządzanie finansami jednostek gospodarczych</a:t>
            </a:r>
            <a:endParaRPr lang="pl-PL" sz="3200" dirty="0">
              <a:solidFill>
                <a:srgbClr val="FF0000"/>
              </a:solidFill>
            </a:endParaRP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3BE6CD91-DE7E-D6DF-D6A9-3EBDF54E6D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2111" y="1483360"/>
            <a:ext cx="5703889" cy="1217850"/>
          </a:xfrm>
        </p:spPr>
        <p:txBody>
          <a:bodyPr/>
          <a:lstStyle/>
          <a:p>
            <a:r>
              <a:rPr lang="pl-PL" sz="3600" b="1" dirty="0"/>
              <a:t>Part C. Zarządzanie kapitałem obrotowym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2"/>
          </p:nvPr>
        </p:nvSpPr>
        <p:spPr>
          <a:xfrm>
            <a:off x="548640" y="2788322"/>
            <a:ext cx="4757971" cy="2886038"/>
          </a:xfrm>
        </p:spPr>
        <p:txBody>
          <a:bodyPr>
            <a:normAutofit/>
          </a:bodyPr>
          <a:lstStyle/>
          <a:p>
            <a:r>
              <a:rPr lang="pl-PL" sz="2800" dirty="0"/>
              <a:t>Kapitał obrotowy</a:t>
            </a:r>
          </a:p>
          <a:p>
            <a:r>
              <a:rPr lang="pl-PL" sz="2800" dirty="0"/>
              <a:t>Zarządzanie kapitałem obrotowym</a:t>
            </a:r>
          </a:p>
          <a:p>
            <a:r>
              <a:rPr lang="pl-PL" sz="2800" dirty="0"/>
              <a:t>Finansowanie kapitału obrotowego</a:t>
            </a:r>
          </a:p>
          <a:p>
            <a:pPr marL="0" indent="0">
              <a:buNone/>
            </a:pPr>
            <a:endParaRPr lang="pl-PL" sz="3600" b="1" dirty="0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C9E0F3BA-99F1-0450-B327-083DEC74CB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838911" y="1597224"/>
            <a:ext cx="5865408" cy="783192"/>
          </a:xfrm>
        </p:spPr>
        <p:txBody>
          <a:bodyPr/>
          <a:lstStyle/>
          <a:p>
            <a:r>
              <a:rPr lang="pl-PL" sz="3600" b="1" dirty="0"/>
              <a:t>Part D. Ocena inwestycji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5153F3DF-84C1-E5FC-A4D0-39A18449F2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838911" y="2701210"/>
            <a:ext cx="6349998" cy="3180080"/>
          </a:xfrm>
        </p:spPr>
        <p:txBody>
          <a:bodyPr>
            <a:normAutofit/>
          </a:bodyPr>
          <a:lstStyle/>
          <a:p>
            <a:r>
              <a:rPr lang="pl-PL" sz="2800" dirty="0"/>
              <a:t>Decyzje inwestycyjne</a:t>
            </a:r>
          </a:p>
          <a:p>
            <a:r>
              <a:rPr lang="pl-PL" sz="2800" dirty="0"/>
              <a:t>Ocena inwestycji metodami DCF</a:t>
            </a:r>
          </a:p>
          <a:p>
            <a:r>
              <a:rPr lang="pl-PL" sz="2800" dirty="0"/>
              <a:t>Uwzględnianie inflacji i podatków</a:t>
            </a:r>
          </a:p>
          <a:p>
            <a:r>
              <a:rPr lang="pl-PL" sz="2800" dirty="0"/>
              <a:t>Ocena inwestycji a ryzyko</a:t>
            </a:r>
          </a:p>
          <a:p>
            <a:r>
              <a:rPr lang="pl-PL" sz="2800" dirty="0"/>
              <a:t>Specyficzne decyzje inwestycyjne</a:t>
            </a:r>
            <a:endParaRPr lang="pl-PL" sz="2800" b="1" dirty="0"/>
          </a:p>
          <a:p>
            <a:endParaRPr lang="pl-PL" dirty="0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772E4CD6-BD41-6CFA-81A8-99969C63C21D}"/>
              </a:ext>
            </a:extLst>
          </p:cNvPr>
          <p:cNvSpPr txBox="1"/>
          <p:nvPr/>
        </p:nvSpPr>
        <p:spPr>
          <a:xfrm>
            <a:off x="142240" y="5761472"/>
            <a:ext cx="9042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Plus inne zagadnienia wymagane przez PIBR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455DF028-C82F-2CDB-BFE6-3AC86BDF1D44}"/>
              </a:ext>
            </a:extLst>
          </p:cNvPr>
          <p:cNvSpPr txBox="1"/>
          <p:nvPr/>
        </p:nvSpPr>
        <p:spPr>
          <a:xfrm>
            <a:off x="8361680" y="6202084"/>
            <a:ext cx="38272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>
                <a:solidFill>
                  <a:srgbClr val="FF0000"/>
                </a:solidFill>
              </a:rPr>
              <a:t>Konwersatorium 30 g</a:t>
            </a:r>
          </a:p>
        </p:txBody>
      </p:sp>
    </p:spTree>
    <p:extLst>
      <p:ext uri="{BB962C8B-B14F-4D97-AF65-F5344CB8AC3E}">
        <p14:creationId xmlns:p14="http://schemas.microsoft.com/office/powerpoint/2010/main" val="36528877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031" y="249518"/>
            <a:ext cx="9404723" cy="1400530"/>
          </a:xfrm>
        </p:spPr>
        <p:txBody>
          <a:bodyPr>
            <a:noAutofit/>
          </a:bodyPr>
          <a:lstStyle/>
          <a:p>
            <a:r>
              <a:rPr lang="pl-PL" sz="3600" dirty="0">
                <a:solidFill>
                  <a:srgbClr val="FF0000"/>
                </a:solidFill>
              </a:rPr>
              <a:t>2. przedmiot w 4 semestrze:</a:t>
            </a:r>
            <a:br>
              <a:rPr lang="pl-PL" sz="3600" b="1" dirty="0">
                <a:solidFill>
                  <a:srgbClr val="FF0000"/>
                </a:solidFill>
              </a:rPr>
            </a:br>
            <a:r>
              <a:rPr lang="pl-PL" sz="3600" b="1" dirty="0">
                <a:solidFill>
                  <a:srgbClr val="FF0000"/>
                </a:solidFill>
              </a:rPr>
              <a:t>Zarządzanie finansami jednostek gospodarczych</a:t>
            </a:r>
            <a:endParaRPr lang="pl-PL" sz="3200" dirty="0">
              <a:solidFill>
                <a:srgbClr val="FF0000"/>
              </a:solidFill>
            </a:endParaRP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3BE6CD91-DE7E-D6DF-D6A9-3EBDF54E6D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032" y="2306320"/>
            <a:ext cx="9535822" cy="3942079"/>
          </a:xfrm>
        </p:spPr>
        <p:txBody>
          <a:bodyPr/>
          <a:lstStyle/>
          <a:p>
            <a:pPr marL="0" indent="0">
              <a:buNone/>
            </a:pPr>
            <a:r>
              <a:rPr lang="pl-PL" sz="3600" b="1" dirty="0"/>
              <a:t>Egzamin:</a:t>
            </a:r>
          </a:p>
          <a:p>
            <a:r>
              <a:rPr lang="pl-PL" sz="3600" b="1" dirty="0"/>
              <a:t>10 pytań typu A       (10 pkt)</a:t>
            </a:r>
          </a:p>
          <a:p>
            <a:r>
              <a:rPr lang="pl-PL" sz="3600" b="1" dirty="0"/>
              <a:t>1 pytanie typu B    (10 pkt)</a:t>
            </a:r>
          </a:p>
          <a:p>
            <a:r>
              <a:rPr lang="pl-PL" sz="3600" b="1" dirty="0"/>
              <a:t>1 pytanie typu C    (20 pkt)</a:t>
            </a:r>
          </a:p>
        </p:txBody>
      </p:sp>
    </p:spTree>
    <p:extLst>
      <p:ext uri="{BB962C8B-B14F-4D97-AF65-F5344CB8AC3E}">
        <p14:creationId xmlns:p14="http://schemas.microsoft.com/office/powerpoint/2010/main" val="21954268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04801" y="172720"/>
            <a:ext cx="9746034" cy="1680528"/>
          </a:xfrm>
        </p:spPr>
        <p:txBody>
          <a:bodyPr>
            <a:noAutofit/>
          </a:bodyPr>
          <a:lstStyle/>
          <a:p>
            <a:r>
              <a:rPr lang="pl-PL" sz="3600" dirty="0">
                <a:solidFill>
                  <a:srgbClr val="FF0000"/>
                </a:solidFill>
              </a:rPr>
              <a:t>3. przedmiot w 5 semestrze:</a:t>
            </a:r>
            <a:br>
              <a:rPr lang="pl-PL" sz="3600" b="1" dirty="0">
                <a:solidFill>
                  <a:srgbClr val="FF0000"/>
                </a:solidFill>
              </a:rPr>
            </a:br>
            <a:r>
              <a:rPr lang="pl-PL" sz="3600" b="1" dirty="0">
                <a:solidFill>
                  <a:srgbClr val="FF0000"/>
                </a:solidFill>
              </a:rPr>
              <a:t>Zarządzanie finansami przedsiębiorstw </a:t>
            </a:r>
            <a:br>
              <a:rPr lang="pl-PL" sz="3600" b="1" dirty="0">
                <a:solidFill>
                  <a:srgbClr val="FF0000"/>
                </a:solidFill>
              </a:rPr>
            </a:br>
            <a:r>
              <a:rPr lang="pl-PL" sz="3600" b="1" dirty="0">
                <a:solidFill>
                  <a:srgbClr val="FF0000"/>
                </a:solidFill>
              </a:rPr>
              <a:t>w ujęciu międzynarodowym F9 ACCA II</a:t>
            </a:r>
            <a:endParaRPr lang="pl-PL" sz="3200" dirty="0">
              <a:solidFill>
                <a:srgbClr val="FF0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41680" y="2133600"/>
            <a:ext cx="9308173" cy="41147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3600" b="1" dirty="0"/>
              <a:t>Part B. Środowisko (otoczenie) zarządzania finansami</a:t>
            </a:r>
          </a:p>
          <a:p>
            <a:pPr marL="0" indent="0">
              <a:buNone/>
            </a:pPr>
            <a:r>
              <a:rPr lang="pl-PL" sz="3600" b="1" dirty="0"/>
              <a:t>Part F. Wycena przedsiębiorstw</a:t>
            </a:r>
          </a:p>
          <a:p>
            <a:pPr lvl="1"/>
            <a:r>
              <a:rPr lang="pl-PL" sz="3400" dirty="0"/>
              <a:t>Wycena przedsiębiorstw</a:t>
            </a:r>
          </a:p>
          <a:p>
            <a:pPr lvl="1"/>
            <a:r>
              <a:rPr lang="pl-PL" sz="3400" dirty="0"/>
              <a:t>Efektywność rynku</a:t>
            </a:r>
          </a:p>
          <a:p>
            <a:pPr marL="0" indent="0">
              <a:buNone/>
            </a:pPr>
            <a:r>
              <a:rPr lang="pl-PL" sz="3600" b="1" dirty="0"/>
              <a:t>Part G. Zarządzanie ryzykiem</a:t>
            </a:r>
          </a:p>
          <a:p>
            <a:endParaRPr lang="pl-PL" sz="3600" dirty="0">
              <a:solidFill>
                <a:srgbClr val="FF0000"/>
              </a:solidFill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81ECC376-51C8-C516-0BC2-2850B736A619}"/>
              </a:ext>
            </a:extLst>
          </p:cNvPr>
          <p:cNvSpPr txBox="1"/>
          <p:nvPr/>
        </p:nvSpPr>
        <p:spPr>
          <a:xfrm>
            <a:off x="8209280" y="4606984"/>
            <a:ext cx="39014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>
                <a:solidFill>
                  <a:srgbClr val="FF0000"/>
                </a:solidFill>
              </a:rPr>
              <a:t>Wykład 15 g </a:t>
            </a:r>
          </a:p>
          <a:p>
            <a:r>
              <a:rPr lang="pl-PL" sz="3200" b="1" dirty="0">
                <a:solidFill>
                  <a:srgbClr val="FF0000"/>
                </a:solidFill>
              </a:rPr>
              <a:t>Musicie go Państwo wybrać!!!</a:t>
            </a:r>
          </a:p>
        </p:txBody>
      </p:sp>
    </p:spTree>
    <p:extLst>
      <p:ext uri="{BB962C8B-B14F-4D97-AF65-F5344CB8AC3E}">
        <p14:creationId xmlns:p14="http://schemas.microsoft.com/office/powerpoint/2010/main" val="5197255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04801" y="172720"/>
            <a:ext cx="9746034" cy="1680528"/>
          </a:xfrm>
        </p:spPr>
        <p:txBody>
          <a:bodyPr>
            <a:noAutofit/>
          </a:bodyPr>
          <a:lstStyle/>
          <a:p>
            <a:r>
              <a:rPr lang="pl-PL" sz="3600" dirty="0">
                <a:solidFill>
                  <a:srgbClr val="FF0000"/>
                </a:solidFill>
              </a:rPr>
              <a:t>3. przedmiot w 5 semestrze:</a:t>
            </a:r>
            <a:br>
              <a:rPr lang="pl-PL" sz="3600" b="1" dirty="0">
                <a:solidFill>
                  <a:srgbClr val="FF0000"/>
                </a:solidFill>
              </a:rPr>
            </a:br>
            <a:r>
              <a:rPr lang="pl-PL" sz="3600" b="1" dirty="0">
                <a:solidFill>
                  <a:srgbClr val="FF0000"/>
                </a:solidFill>
              </a:rPr>
              <a:t>Zarządzanie finansami przedsiębiorstw </a:t>
            </a:r>
            <a:br>
              <a:rPr lang="pl-PL" sz="3600" b="1" dirty="0">
                <a:solidFill>
                  <a:srgbClr val="FF0000"/>
                </a:solidFill>
              </a:rPr>
            </a:br>
            <a:r>
              <a:rPr lang="pl-PL" sz="3600" b="1" dirty="0">
                <a:solidFill>
                  <a:srgbClr val="FF0000"/>
                </a:solidFill>
              </a:rPr>
              <a:t>w ujęciu międzynarodowym F9 ACCA II</a:t>
            </a:r>
            <a:endParaRPr lang="pl-PL" sz="3200" dirty="0">
              <a:solidFill>
                <a:srgbClr val="FF0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41680" y="2133600"/>
            <a:ext cx="9308173" cy="41147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3600" b="1" dirty="0"/>
              <a:t>Egzamin:</a:t>
            </a:r>
          </a:p>
          <a:p>
            <a:r>
              <a:rPr lang="pl-PL" sz="3600" b="1"/>
              <a:t>10 </a:t>
            </a:r>
            <a:r>
              <a:rPr lang="pl-PL" sz="3600" b="1" dirty="0"/>
              <a:t>pytań typu </a:t>
            </a:r>
            <a:r>
              <a:rPr lang="pl-PL" sz="3600" b="1"/>
              <a:t>A    </a:t>
            </a:r>
            <a:r>
              <a:rPr lang="pl-PL" sz="3600" b="1" dirty="0"/>
              <a:t>(10 pkt)</a:t>
            </a:r>
          </a:p>
          <a:p>
            <a:r>
              <a:rPr lang="pl-PL" sz="3600" b="1" dirty="0"/>
              <a:t>1 pytanie typu B    (10 pkt)</a:t>
            </a:r>
          </a:p>
          <a:p>
            <a:endParaRPr lang="pl-PL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3235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800" b="1" dirty="0">
                <a:solidFill>
                  <a:srgbClr val="FF0000"/>
                </a:solidFill>
              </a:rPr>
              <a:t>Katarzyna Łach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pl-PL" sz="2800" dirty="0"/>
              <a:t>Katedra Finansów Przedsiębiorstw</a:t>
            </a:r>
          </a:p>
          <a:p>
            <a:r>
              <a:rPr lang="pl-PL" sz="2800" dirty="0"/>
              <a:t>Pokój 611F</a:t>
            </a:r>
          </a:p>
          <a:p>
            <a:r>
              <a:rPr lang="pl-PL" sz="2800" dirty="0">
                <a:hlinkClick r:id="rId2"/>
              </a:rPr>
              <a:t>lachk@uek.krakow.pl</a:t>
            </a:r>
            <a:endParaRPr lang="pl-PL" sz="2800" dirty="0"/>
          </a:p>
          <a:p>
            <a:r>
              <a:rPr lang="pl-PL" sz="2800" dirty="0"/>
              <a:t>Konsultacje: ? Jeszcze podam, najlepiej kontakt mailowy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727669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3713" y="173338"/>
            <a:ext cx="10364451" cy="771542"/>
          </a:xfrm>
        </p:spPr>
        <p:txBody>
          <a:bodyPr/>
          <a:lstStyle/>
          <a:p>
            <a:r>
              <a:rPr lang="pl-PL" sz="4800" b="1" dirty="0">
                <a:solidFill>
                  <a:srgbClr val="FF0000"/>
                </a:solidFill>
              </a:rPr>
              <a:t>Literatura</a:t>
            </a:r>
            <a:endParaRPr lang="pl-PL" b="1" dirty="0">
              <a:solidFill>
                <a:srgbClr val="FF0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>
          <a:xfrm>
            <a:off x="476518" y="1422401"/>
            <a:ext cx="10801082" cy="4643548"/>
          </a:xfrm>
        </p:spPr>
        <p:txBody>
          <a:bodyPr>
            <a:normAutofit/>
          </a:bodyPr>
          <a:lstStyle/>
          <a:p>
            <a:r>
              <a:rPr lang="pl-PL" sz="2800" b="1" cap="none" dirty="0">
                <a:solidFill>
                  <a:srgbClr val="FF0000"/>
                </a:solidFill>
              </a:rPr>
              <a:t>PODRĘCZNIK</a:t>
            </a:r>
            <a:r>
              <a:rPr lang="pl-PL" sz="2800" cap="none" dirty="0"/>
              <a:t>: </a:t>
            </a:r>
            <a:r>
              <a:rPr lang="pl-PL" sz="2800" dirty="0"/>
              <a:t>ACCA </a:t>
            </a:r>
            <a:r>
              <a:rPr lang="pl-PL" sz="2800" cap="none" dirty="0" err="1"/>
              <a:t>Approved</a:t>
            </a:r>
            <a:r>
              <a:rPr lang="pl-PL" sz="2800" cap="none" dirty="0"/>
              <a:t> </a:t>
            </a:r>
            <a:r>
              <a:rPr lang="pl-PL" sz="2800" cap="none" dirty="0" err="1"/>
              <a:t>Study</a:t>
            </a:r>
            <a:r>
              <a:rPr lang="pl-PL" sz="2800" cap="none" dirty="0"/>
              <a:t> </a:t>
            </a:r>
            <a:r>
              <a:rPr lang="pl-PL" sz="2800" cap="none" dirty="0" err="1"/>
              <a:t>Text</a:t>
            </a:r>
            <a:r>
              <a:rPr lang="pl-PL" sz="2800" cap="none" dirty="0"/>
              <a:t> P</a:t>
            </a:r>
            <a:r>
              <a:rPr lang="pl-PL" sz="2800" dirty="0"/>
              <a:t>aper F9, </a:t>
            </a:r>
            <a:r>
              <a:rPr lang="pl-PL" sz="2800" cap="none" dirty="0"/>
              <a:t>Financial Management. </a:t>
            </a:r>
            <a:r>
              <a:rPr lang="en-US" sz="2800" cap="none" dirty="0"/>
              <a:t>For </a:t>
            </a:r>
            <a:r>
              <a:rPr lang="pl-PL" sz="2800" cap="none" dirty="0"/>
              <a:t>e</a:t>
            </a:r>
            <a:r>
              <a:rPr lang="en-US" sz="2800" cap="none" dirty="0" err="1"/>
              <a:t>xams</a:t>
            </a:r>
            <a:r>
              <a:rPr lang="en-US" sz="2800" cap="none" dirty="0"/>
              <a:t> </a:t>
            </a:r>
            <a:r>
              <a:rPr lang="pl-PL" sz="2800" cap="none" dirty="0"/>
              <a:t>i</a:t>
            </a:r>
            <a:r>
              <a:rPr lang="en-US" sz="2800" cap="none" dirty="0"/>
              <a:t>n September 2016, December</a:t>
            </a:r>
            <a:r>
              <a:rPr lang="pl-PL" sz="2800" cap="none" dirty="0"/>
              <a:t>, </a:t>
            </a:r>
            <a:r>
              <a:rPr lang="en-US" sz="2800" cap="none" dirty="0"/>
              <a:t>2016, March 2017 </a:t>
            </a:r>
            <a:r>
              <a:rPr lang="pl-PL" sz="2800" cap="none" dirty="0"/>
              <a:t>a</a:t>
            </a:r>
            <a:r>
              <a:rPr lang="en-US" sz="2800" cap="none" dirty="0" err="1"/>
              <a:t>nd</a:t>
            </a:r>
            <a:r>
              <a:rPr lang="en-US" sz="2800" cap="none" dirty="0"/>
              <a:t> June 2017</a:t>
            </a:r>
            <a:r>
              <a:rPr lang="pl-PL" sz="2800" cap="none" dirty="0"/>
              <a:t> </a:t>
            </a:r>
            <a:r>
              <a:rPr lang="pl-PL" sz="2800" cap="none" dirty="0">
                <a:solidFill>
                  <a:srgbClr val="FF0000"/>
                </a:solidFill>
              </a:rPr>
              <a:t>dostępny na </a:t>
            </a:r>
            <a:r>
              <a:rPr lang="pl-PL" sz="2800" cap="none" dirty="0" err="1">
                <a:solidFill>
                  <a:srgbClr val="FF0000"/>
                </a:solidFill>
              </a:rPr>
              <a:t>Moodle</a:t>
            </a:r>
            <a:endParaRPr lang="pl-PL" sz="2800" cap="none" dirty="0"/>
          </a:p>
          <a:p>
            <a:r>
              <a:rPr lang="pl-PL" sz="2800" b="1" dirty="0">
                <a:solidFill>
                  <a:srgbClr val="FF0000"/>
                </a:solidFill>
              </a:rPr>
              <a:t>ZBIÓR ZADAŃ</a:t>
            </a:r>
            <a:r>
              <a:rPr lang="pl-PL" sz="2800" dirty="0"/>
              <a:t>: ACCA </a:t>
            </a:r>
            <a:r>
              <a:rPr lang="pl-PL" sz="2800" cap="none" dirty="0" err="1"/>
              <a:t>Approved</a:t>
            </a:r>
            <a:r>
              <a:rPr lang="pl-PL" sz="2800" cap="none" dirty="0"/>
              <a:t> </a:t>
            </a:r>
            <a:r>
              <a:rPr lang="pl-PL" sz="2800" cap="none" dirty="0" err="1"/>
              <a:t>Practice</a:t>
            </a:r>
            <a:r>
              <a:rPr lang="pl-PL" sz="2800" cap="none" dirty="0"/>
              <a:t> &amp; </a:t>
            </a:r>
            <a:r>
              <a:rPr lang="pl-PL" sz="2800" cap="none" dirty="0" err="1"/>
              <a:t>Revision</a:t>
            </a:r>
            <a:r>
              <a:rPr lang="pl-PL" sz="2800" cap="none" dirty="0"/>
              <a:t> Kit, Financial Management (FM). </a:t>
            </a:r>
            <a:r>
              <a:rPr lang="en-US" sz="2800" cap="none" dirty="0"/>
              <a:t>For exams in September 2020,</a:t>
            </a:r>
            <a:r>
              <a:rPr lang="pl-PL" sz="2800" cap="none" dirty="0"/>
              <a:t> </a:t>
            </a:r>
            <a:r>
              <a:rPr lang="en-US" sz="2800" cap="none" dirty="0"/>
              <a:t>December 2020, March 2021 and June 2021</a:t>
            </a:r>
            <a:r>
              <a:rPr lang="pl-PL" sz="2800" cap="none" dirty="0">
                <a:solidFill>
                  <a:srgbClr val="FF0000"/>
                </a:solidFill>
              </a:rPr>
              <a:t> dostępny na </a:t>
            </a:r>
            <a:r>
              <a:rPr lang="pl-PL" sz="2800" cap="none" dirty="0" err="1">
                <a:solidFill>
                  <a:srgbClr val="FF0000"/>
                </a:solidFill>
              </a:rPr>
              <a:t>Moodle</a:t>
            </a:r>
            <a:endParaRPr lang="pl-PL" sz="2800" cap="none" dirty="0"/>
          </a:p>
          <a:p>
            <a:r>
              <a:rPr lang="pl-PL" sz="2800" b="1" cap="none" dirty="0">
                <a:solidFill>
                  <a:srgbClr val="FF0000"/>
                </a:solidFill>
              </a:rPr>
              <a:t>Plus</a:t>
            </a:r>
            <a:r>
              <a:rPr lang="pl-PL" sz="2800" cap="none" dirty="0"/>
              <a:t> inne książki/sprawdzone źródła internetowe o tematyce ZARZĄDZANIA FINANSAMI PRZEDSIĘBIORSTW</a:t>
            </a:r>
          </a:p>
        </p:txBody>
      </p:sp>
    </p:spTree>
    <p:extLst>
      <p:ext uri="{BB962C8B-B14F-4D97-AF65-F5344CB8AC3E}">
        <p14:creationId xmlns:p14="http://schemas.microsoft.com/office/powerpoint/2010/main" val="4037850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762A0A8-0207-4813-A923-A5F7EA5CA6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524" y="285143"/>
            <a:ext cx="10364451" cy="934058"/>
          </a:xfrm>
        </p:spPr>
        <p:txBody>
          <a:bodyPr>
            <a:normAutofit/>
          </a:bodyPr>
          <a:lstStyle/>
          <a:p>
            <a:r>
              <a:rPr lang="pl-PL" sz="4400" b="1" dirty="0">
                <a:solidFill>
                  <a:srgbClr val="FF0000"/>
                </a:solidFill>
              </a:rPr>
              <a:t>Program nauczania ACCA F9</a:t>
            </a:r>
            <a:endParaRPr lang="pl-PL" sz="4400" dirty="0"/>
          </a:p>
        </p:txBody>
      </p:sp>
      <p:graphicFrame>
        <p:nvGraphicFramePr>
          <p:cNvPr id="4" name="Tabela 4">
            <a:extLst>
              <a:ext uri="{FF2B5EF4-FFF2-40B4-BE49-F238E27FC236}">
                <a16:creationId xmlns:a16="http://schemas.microsoft.com/office/drawing/2014/main" id="{42925D56-A3FB-4D4F-99B0-3E4C8B59E4D8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4069381810"/>
              </p:ext>
            </p:extLst>
          </p:nvPr>
        </p:nvGraphicFramePr>
        <p:xfrm>
          <a:off x="366965" y="1336664"/>
          <a:ext cx="11455568" cy="5236193"/>
        </p:xfrm>
        <a:graphic>
          <a:graphicData uri="http://schemas.openxmlformats.org/drawingml/2006/table">
            <a:tbl>
              <a:tblPr bandRow="1">
                <a:tableStyleId>{00A15C55-8517-42AA-B614-E9B94910E393}</a:tableStyleId>
              </a:tblPr>
              <a:tblGrid>
                <a:gridCol w="5699760">
                  <a:extLst>
                    <a:ext uri="{9D8B030D-6E8A-4147-A177-3AD203B41FA5}">
                      <a16:colId xmlns:a16="http://schemas.microsoft.com/office/drawing/2014/main" val="3222052740"/>
                    </a:ext>
                  </a:extLst>
                </a:gridCol>
                <a:gridCol w="5755808">
                  <a:extLst>
                    <a:ext uri="{9D8B030D-6E8A-4147-A177-3AD203B41FA5}">
                      <a16:colId xmlns:a16="http://schemas.microsoft.com/office/drawing/2014/main" val="2823587539"/>
                    </a:ext>
                  </a:extLst>
                </a:gridCol>
              </a:tblGrid>
              <a:tr h="792000"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26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A. Financial management </a:t>
                      </a:r>
                      <a:r>
                        <a:rPr lang="pl-PL" sz="2600" b="1" u="none" strike="noStrike" dirty="0" err="1">
                          <a:solidFill>
                            <a:srgbClr val="000000"/>
                          </a:solidFill>
                          <a:effectLst/>
                        </a:rPr>
                        <a:t>function</a:t>
                      </a:r>
                      <a:endParaRPr lang="pl-PL" sz="2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6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A. Funkcje zarządzania finansami</a:t>
                      </a:r>
                      <a:endParaRPr lang="pl-PL" sz="2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608146291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26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B. Financial management environment</a:t>
                      </a:r>
                      <a:endParaRPr lang="fr-FR" sz="2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6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B. Środowisko (otoczenie) zarządzania finansami</a:t>
                      </a:r>
                      <a:endParaRPr lang="pl-PL" sz="2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617796187"/>
                  </a:ext>
                </a:extLst>
              </a:tr>
              <a:tr h="491334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6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C. Working capital management</a:t>
                      </a:r>
                      <a:endParaRPr lang="en-US" sz="2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6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C. Zarządzanie kapitałem obrotowym</a:t>
                      </a:r>
                      <a:endParaRPr lang="pl-PL" sz="2600" b="1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576314401"/>
                  </a:ext>
                </a:extLst>
              </a:tr>
              <a:tr h="470533"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26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D. Investment </a:t>
                      </a:r>
                      <a:r>
                        <a:rPr lang="pl-PL" sz="2600" b="1" u="none" strike="noStrike" dirty="0" err="1">
                          <a:solidFill>
                            <a:srgbClr val="000000"/>
                          </a:solidFill>
                          <a:effectLst/>
                        </a:rPr>
                        <a:t>appraisal</a:t>
                      </a:r>
                      <a:endParaRPr lang="pl-PL" sz="2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2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D. Ocena inwestycji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879229260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26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E. Business </a:t>
                      </a:r>
                      <a:r>
                        <a:rPr lang="pl-PL" sz="2600" b="1" u="none" strike="noStrike" dirty="0" err="1">
                          <a:solidFill>
                            <a:srgbClr val="000000"/>
                          </a:solidFill>
                          <a:effectLst/>
                        </a:rPr>
                        <a:t>finance</a:t>
                      </a:r>
                      <a:endParaRPr lang="pl-PL" sz="2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6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E. Finansowanie przedsiębiorstw</a:t>
                      </a:r>
                      <a:endParaRPr lang="pl-PL" sz="2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326877902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26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F. Business </a:t>
                      </a:r>
                      <a:r>
                        <a:rPr lang="pl-PL" sz="2600" b="1" u="none" strike="noStrike" dirty="0" err="1">
                          <a:solidFill>
                            <a:srgbClr val="000000"/>
                          </a:solidFill>
                          <a:effectLst/>
                        </a:rPr>
                        <a:t>valuations</a:t>
                      </a:r>
                      <a:endParaRPr lang="pl-PL" sz="2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6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F. Wyceny biznesowe</a:t>
                      </a:r>
                      <a:endParaRPr lang="pl-PL" sz="2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964495350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26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G. </a:t>
                      </a:r>
                      <a:r>
                        <a:rPr lang="pl-PL" sz="2600" b="1" u="none" strike="noStrike" dirty="0" err="1">
                          <a:solidFill>
                            <a:srgbClr val="000000"/>
                          </a:solidFill>
                          <a:effectLst/>
                        </a:rPr>
                        <a:t>Risk</a:t>
                      </a:r>
                      <a:r>
                        <a:rPr lang="pl-PL" sz="26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 management</a:t>
                      </a:r>
                      <a:endParaRPr lang="pl-PL" sz="2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6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G. Zarządzanie ryzykiem</a:t>
                      </a:r>
                      <a:endParaRPr lang="pl-PL" sz="2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8219994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48144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3149" y="314021"/>
            <a:ext cx="10364451" cy="991208"/>
          </a:xfrm>
        </p:spPr>
        <p:txBody>
          <a:bodyPr>
            <a:normAutofit/>
          </a:bodyPr>
          <a:lstStyle/>
          <a:p>
            <a:r>
              <a:rPr lang="pl-PL" sz="4800" b="1" dirty="0">
                <a:solidFill>
                  <a:srgbClr val="FF0000"/>
                </a:solidFill>
              </a:rPr>
              <a:t>ZALICZENIE przedmiotu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>
          <a:xfrm>
            <a:off x="913774" y="1305230"/>
            <a:ext cx="10363826" cy="4981270"/>
          </a:xfrm>
        </p:spPr>
        <p:txBody>
          <a:bodyPr>
            <a:normAutofit/>
          </a:bodyPr>
          <a:lstStyle/>
          <a:p>
            <a:pPr algn="l">
              <a:spcBef>
                <a:spcPts val="600"/>
              </a:spcBef>
            </a:pPr>
            <a:r>
              <a:rPr lang="pl-PL" sz="3500" b="0" i="0" u="none" strike="noStrike" cap="none" baseline="0" dirty="0"/>
              <a:t>…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28897655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06569" y="155120"/>
            <a:ext cx="10364451" cy="785280"/>
          </a:xfrm>
        </p:spPr>
        <p:txBody>
          <a:bodyPr>
            <a:normAutofit/>
          </a:bodyPr>
          <a:lstStyle/>
          <a:p>
            <a:r>
              <a:rPr lang="pl-PL" sz="4000" b="1" dirty="0">
                <a:solidFill>
                  <a:srgbClr val="FF0000"/>
                </a:solidFill>
              </a:rPr>
              <a:t>Egzamin końcowy z całego ACCA F9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>
          <a:xfrm>
            <a:off x="506569" y="1011521"/>
            <a:ext cx="11178862" cy="544809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pl-PL" altLang="pl-PL" sz="2800" cap="none" dirty="0"/>
              <a:t>Czas trwania: </a:t>
            </a:r>
            <a:r>
              <a:rPr lang="pl-PL" altLang="pl-PL" sz="2800" b="1" cap="none" dirty="0"/>
              <a:t>3 godziny</a:t>
            </a:r>
            <a:r>
              <a:rPr lang="pl-PL" altLang="pl-PL" sz="2800" cap="none" dirty="0"/>
              <a:t>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pl-PL" altLang="pl-PL" sz="2800" cap="none" dirty="0"/>
              <a:t>Egzamin będzie </a:t>
            </a:r>
            <a:r>
              <a:rPr lang="pl-PL" altLang="pl-PL" sz="2800" b="1" cap="none" dirty="0"/>
              <a:t>w języku polskim</a:t>
            </a:r>
            <a:r>
              <a:rPr lang="pl-PL" altLang="pl-PL" sz="2800" cap="none" dirty="0"/>
              <a:t>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pl-PL" altLang="pl-PL" sz="2800" cap="none" dirty="0"/>
              <a:t>Praca egzaminacyjna podzielona jest na trzy części</a:t>
            </a:r>
            <a:r>
              <a:rPr lang="pl-PL" sz="2800" dirty="0"/>
              <a:t> A, B, C.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pl-PL" altLang="pl-PL" sz="2800" b="1" cap="none" dirty="0"/>
              <a:t>Część A </a:t>
            </a:r>
            <a:r>
              <a:rPr lang="pl-PL" altLang="pl-PL" sz="2800" cap="none" dirty="0"/>
              <a:t>składa się z 15 pytań po dwa punkty za każde.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pl-PL" altLang="pl-PL" sz="2800" b="1" cap="none" dirty="0"/>
              <a:t>Część B</a:t>
            </a:r>
            <a:r>
              <a:rPr lang="pl-PL" altLang="pl-PL" sz="2800" cap="none" dirty="0"/>
              <a:t> składa się z pytań opartych na 3 mini scenariuszach. Do każdego jest po 5 pytań, z których każde warte jest dwa punkty.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pl-PL" altLang="pl-PL" sz="2800" b="1" cap="none" dirty="0"/>
              <a:t>Część C</a:t>
            </a:r>
            <a:r>
              <a:rPr lang="pl-PL" altLang="pl-PL" sz="2800" cap="none" dirty="0"/>
              <a:t> składa się z 2 zadań po 20 punktów, a odpowiedzi na pytania będą wymagały i obliczeń, i dyskusji.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pl-PL" altLang="pl-PL" sz="2800" cap="none" dirty="0"/>
              <a:t>Do zdania egzaminu wymagana jest </a:t>
            </a:r>
            <a:r>
              <a:rPr lang="pl-PL" altLang="pl-PL" sz="2800" b="1" cap="none" dirty="0">
                <a:solidFill>
                  <a:srgbClr val="FF0000"/>
                </a:solidFill>
              </a:rPr>
              <a:t>połowa</a:t>
            </a:r>
            <a:r>
              <a:rPr lang="pl-PL" altLang="pl-PL" sz="2800" cap="none" dirty="0"/>
              <a:t> możliwych do zdobycia punktów </a:t>
            </a:r>
            <a:r>
              <a:rPr lang="pl-PL" altLang="pl-PL" sz="2800" b="1" cap="none" dirty="0">
                <a:solidFill>
                  <a:srgbClr val="FF0000"/>
                </a:solidFill>
              </a:rPr>
              <a:t>+1pkt</a:t>
            </a:r>
            <a:r>
              <a:rPr lang="pl-PL" altLang="pl-PL" sz="2800" b="1" cap="none" dirty="0"/>
              <a:t>, </a:t>
            </a:r>
            <a:r>
              <a:rPr lang="pl-PL" altLang="pl-PL" sz="2800" cap="none" dirty="0"/>
              <a:t>czyli </a:t>
            </a:r>
            <a:r>
              <a:rPr lang="pl-PL" altLang="pl-PL" sz="2800" b="1" cap="none" dirty="0">
                <a:solidFill>
                  <a:srgbClr val="FF0000"/>
                </a:solidFill>
              </a:rPr>
              <a:t>51 pkt.</a:t>
            </a:r>
            <a:endParaRPr lang="pl-PL" altLang="pl-PL" cap="none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06317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3775" y="386366"/>
            <a:ext cx="10364451" cy="1017432"/>
          </a:xfrm>
        </p:spPr>
        <p:txBody>
          <a:bodyPr>
            <a:normAutofit/>
          </a:bodyPr>
          <a:lstStyle/>
          <a:p>
            <a:r>
              <a:rPr lang="pl-PL" sz="4400" b="1" dirty="0"/>
              <a:t>Egzamin końcowy</a:t>
            </a:r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61219" y="1403798"/>
            <a:ext cx="11469561" cy="4726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5524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04801" y="172720"/>
            <a:ext cx="9746034" cy="1680528"/>
          </a:xfrm>
        </p:spPr>
        <p:txBody>
          <a:bodyPr>
            <a:noAutofit/>
          </a:bodyPr>
          <a:lstStyle/>
          <a:p>
            <a:r>
              <a:rPr lang="pl-PL" sz="3600" dirty="0">
                <a:solidFill>
                  <a:srgbClr val="FF0000"/>
                </a:solidFill>
              </a:rPr>
              <a:t>1. przedmiot w 3 semestrze:</a:t>
            </a:r>
            <a:br>
              <a:rPr lang="pl-PL" sz="3600" b="1" dirty="0">
                <a:solidFill>
                  <a:srgbClr val="FF0000"/>
                </a:solidFill>
              </a:rPr>
            </a:br>
            <a:r>
              <a:rPr lang="pl-PL" sz="3600" b="1" dirty="0">
                <a:solidFill>
                  <a:srgbClr val="FF0000"/>
                </a:solidFill>
              </a:rPr>
              <a:t>Wprowadzenie do zarządzania finansami w ujęciu międzynarodowym</a:t>
            </a:r>
            <a:endParaRPr lang="pl-PL" sz="3200" dirty="0">
              <a:solidFill>
                <a:srgbClr val="FF0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41680" y="2194560"/>
            <a:ext cx="10810240" cy="405383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l-PL" sz="3600" b="1" dirty="0"/>
              <a:t>Part A. Funkcje zarządzania finansami</a:t>
            </a:r>
          </a:p>
          <a:p>
            <a:pPr marL="0" indent="0">
              <a:buNone/>
            </a:pPr>
            <a:r>
              <a:rPr lang="pl-PL" sz="3600" b="1" dirty="0"/>
              <a:t>Part E. Finansowanie działalności</a:t>
            </a:r>
          </a:p>
          <a:p>
            <a:pPr lvl="2"/>
            <a:r>
              <a:rPr lang="pl-PL" sz="3200" dirty="0"/>
              <a:t>Źródła finansowania</a:t>
            </a:r>
          </a:p>
          <a:p>
            <a:pPr lvl="2"/>
            <a:r>
              <a:rPr lang="pl-PL" sz="3200" dirty="0"/>
              <a:t>Polityka dywidendy</a:t>
            </a:r>
          </a:p>
          <a:p>
            <a:pPr lvl="2"/>
            <a:r>
              <a:rPr lang="pl-PL" sz="3200" dirty="0"/>
              <a:t>Zadłużenie i finansowanie MSP</a:t>
            </a:r>
          </a:p>
          <a:p>
            <a:pPr lvl="2"/>
            <a:r>
              <a:rPr lang="pl-PL" sz="3200" dirty="0"/>
              <a:t>Koszt kapitału</a:t>
            </a:r>
          </a:p>
          <a:p>
            <a:pPr lvl="2"/>
            <a:r>
              <a:rPr lang="pl-PL" sz="3200" dirty="0"/>
              <a:t>Struktura kapitału</a:t>
            </a:r>
            <a:endParaRPr lang="pl-PL" sz="3600" b="1" dirty="0">
              <a:solidFill>
                <a:srgbClr val="FF0000"/>
              </a:solidFill>
            </a:endParaRPr>
          </a:p>
          <a:p>
            <a:endParaRPr lang="pl-PL" sz="3600" dirty="0">
              <a:solidFill>
                <a:srgbClr val="FF0000"/>
              </a:solidFill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7EC3DF8C-B946-ABD7-0E28-3E04225AB8FD}"/>
              </a:ext>
            </a:extLst>
          </p:cNvPr>
          <p:cNvSpPr txBox="1"/>
          <p:nvPr/>
        </p:nvSpPr>
        <p:spPr>
          <a:xfrm>
            <a:off x="8703653" y="5663624"/>
            <a:ext cx="2692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>
                <a:solidFill>
                  <a:srgbClr val="FF0000"/>
                </a:solidFill>
              </a:rPr>
              <a:t>Wykład 15 g</a:t>
            </a:r>
          </a:p>
        </p:txBody>
      </p:sp>
    </p:spTree>
    <p:extLst>
      <p:ext uri="{BB962C8B-B14F-4D97-AF65-F5344CB8AC3E}">
        <p14:creationId xmlns:p14="http://schemas.microsoft.com/office/powerpoint/2010/main" val="35009511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04801" y="172720"/>
            <a:ext cx="9746034" cy="1680528"/>
          </a:xfrm>
        </p:spPr>
        <p:txBody>
          <a:bodyPr>
            <a:noAutofit/>
          </a:bodyPr>
          <a:lstStyle/>
          <a:p>
            <a:r>
              <a:rPr lang="pl-PL" sz="3600" dirty="0">
                <a:solidFill>
                  <a:srgbClr val="FF0000"/>
                </a:solidFill>
              </a:rPr>
              <a:t>1. przedmiot w 3 semestrze:</a:t>
            </a:r>
            <a:br>
              <a:rPr lang="pl-PL" sz="3600" b="1" dirty="0">
                <a:solidFill>
                  <a:srgbClr val="FF0000"/>
                </a:solidFill>
              </a:rPr>
            </a:br>
            <a:r>
              <a:rPr lang="pl-PL" sz="3600" b="1" dirty="0">
                <a:solidFill>
                  <a:srgbClr val="FF0000"/>
                </a:solidFill>
              </a:rPr>
              <a:t>Wprowadzenie do zarządzania finansami w ujęciu międzynarodowym</a:t>
            </a:r>
            <a:endParaRPr lang="pl-PL" sz="3200" dirty="0">
              <a:solidFill>
                <a:srgbClr val="FF0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41680" y="2194560"/>
            <a:ext cx="10241280" cy="40538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3600" b="1" dirty="0"/>
              <a:t>Egzamin:</a:t>
            </a:r>
          </a:p>
          <a:p>
            <a:r>
              <a:rPr lang="pl-PL" sz="3600" b="1" dirty="0"/>
              <a:t>10 pytań typu A       (20 pkt) ze wszystkiego</a:t>
            </a:r>
          </a:p>
          <a:p>
            <a:r>
              <a:rPr lang="pl-PL" sz="3600" b="1" dirty="0"/>
              <a:t>1 pytanie typu B    (10 pkt) z Part A.</a:t>
            </a:r>
          </a:p>
          <a:p>
            <a:r>
              <a:rPr lang="pl-PL" sz="3600" b="1" dirty="0"/>
              <a:t>1 pytanie typu C    (20 pkt) z Part E.</a:t>
            </a:r>
          </a:p>
          <a:p>
            <a:endParaRPr lang="pl-PL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804902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Jon">
  <a:themeElements>
    <a:clrScheme name="J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J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J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5098</TotalTime>
  <Words>570</Words>
  <Application>Microsoft Office PowerPoint</Application>
  <PresentationFormat>Panoramiczny</PresentationFormat>
  <Paragraphs>81</Paragraphs>
  <Slides>13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13</vt:i4>
      </vt:variant>
    </vt:vector>
  </HeadingPairs>
  <TitlesOfParts>
    <vt:vector size="16" baseType="lpstr">
      <vt:lpstr>Century Gothic</vt:lpstr>
      <vt:lpstr>Wingdings 3</vt:lpstr>
      <vt:lpstr>Jon</vt:lpstr>
      <vt:lpstr>Wprowadzenie do zarządzania finansami przedsiębiorstw w ujęciu międzynarodowym</vt:lpstr>
      <vt:lpstr>Katarzyna Łach</vt:lpstr>
      <vt:lpstr>Literatura</vt:lpstr>
      <vt:lpstr>Program nauczania ACCA F9</vt:lpstr>
      <vt:lpstr>ZALICZENIE przedmiotu</vt:lpstr>
      <vt:lpstr>Egzamin końcowy z całego ACCA F9</vt:lpstr>
      <vt:lpstr>Egzamin końcowy</vt:lpstr>
      <vt:lpstr>1. przedmiot w 3 semestrze: Wprowadzenie do zarządzania finansami w ujęciu międzynarodowym</vt:lpstr>
      <vt:lpstr>1. przedmiot w 3 semestrze: Wprowadzenie do zarządzania finansami w ujęciu międzynarodowym</vt:lpstr>
      <vt:lpstr>2. przedmiot w 4 semestrze: Zarządzanie finansami jednostek gospodarczych</vt:lpstr>
      <vt:lpstr>2. przedmiot w 4 semestrze: Zarządzanie finansami jednostek gospodarczych</vt:lpstr>
      <vt:lpstr>3. przedmiot w 5 semestrze: Zarządzanie finansami przedsiębiorstw  w ujęciu międzynarodowym F9 ACCA II</vt:lpstr>
      <vt:lpstr>3. przedmiot w 5 semestrze: Zarządzanie finansami przedsiębiorstw  w ujęciu międzynarodowym F9 ACCA II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FINANCIAL MANAGEMENT ACCA F9</dc:title>
  <dc:creator>Katarzyna Łach</dc:creator>
  <cp:lastModifiedBy>Joanna Wyrobek</cp:lastModifiedBy>
  <cp:revision>22</cp:revision>
  <dcterms:created xsi:type="dcterms:W3CDTF">2021-02-16T13:40:06Z</dcterms:created>
  <dcterms:modified xsi:type="dcterms:W3CDTF">2025-10-12T21:09:54Z</dcterms:modified>
</cp:coreProperties>
</file>