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340" r:id="rId4"/>
    <p:sldId id="351" r:id="rId5"/>
    <p:sldId id="352" r:id="rId6"/>
    <p:sldId id="343" r:id="rId7"/>
    <p:sldId id="344" r:id="rId8"/>
    <p:sldId id="345" r:id="rId9"/>
    <p:sldId id="353" r:id="rId10"/>
    <p:sldId id="346" r:id="rId11"/>
    <p:sldId id="347" r:id="rId12"/>
    <p:sldId id="354" r:id="rId13"/>
    <p:sldId id="355" r:id="rId14"/>
    <p:sldId id="356" r:id="rId15"/>
    <p:sldId id="357" r:id="rId16"/>
    <p:sldId id="358" r:id="rId17"/>
    <p:sldId id="359" r:id="rId18"/>
    <p:sldId id="360" r:id="rId19"/>
    <p:sldId id="361" r:id="rId20"/>
    <p:sldId id="362" r:id="rId21"/>
    <p:sldId id="363" r:id="rId22"/>
    <p:sldId id="364" r:id="rId2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5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351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095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05.05.2024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086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05.05.2024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1907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05.05.2024</a:t>
            </a:fld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0580204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05.05.2024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4688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05.05.2024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16539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05.05.2024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27727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05.05.2024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86975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05.05.2024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622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7459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05.05.2024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5051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05.05.2024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15216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05.05.2024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8765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734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89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874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12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050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81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48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243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/>
              <a:pPr/>
              <a:t>05.05.2024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663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ćwiczenia 5 - EFFRS1-1233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Podstawy prawa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wykonawcza</a:t>
            </a:r>
            <a:br>
              <a:rPr lang="pl-PL" sz="2000" dirty="0"/>
            </a:br>
            <a:r>
              <a:rPr lang="pl-PL" sz="2000" dirty="0"/>
              <a:t>Prezydent RP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156" y="1556792"/>
            <a:ext cx="10499834" cy="5184576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Kontrasygnata</a:t>
            </a:r>
          </a:p>
          <a:p>
            <a:pPr marL="114300" indent="0" algn="just">
              <a:buNone/>
            </a:pPr>
            <a:r>
              <a:rPr lang="pl-PL" sz="1600" dirty="0"/>
              <a:t>wymóg podpisania aktu urzędowego Prezydenta RP przez Prezesa Rady Ministrów – poprzez kontrasygnatę Prezes RM przejmuje odpowiedzialność za akty urzędowe Prezydenta RP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Zasadniczo, akty urzędowe Prezydenta RP wymagają kontrasygnaty Prezesa RM.</a:t>
            </a:r>
          </a:p>
          <a:p>
            <a:pPr marL="114300" indent="0" algn="just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1632522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wykonawcza</a:t>
            </a:r>
            <a:br>
              <a:rPr lang="pl-PL" sz="2000" dirty="0"/>
            </a:br>
            <a:r>
              <a:rPr lang="pl-PL" sz="2000" dirty="0"/>
              <a:t>Prezydent RP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13501" y="1628801"/>
            <a:ext cx="10934962" cy="44973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uprawnienia: prerogatywa czy kontrasygnata 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Uprawnienia Prezydenta RP względem władzy ustawodawczej: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zarządzanie wyborów do Sejmu i Senatu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zwoływanie pierwszego posiedzenia Sejmu i Senatu oraz wyznaczanie Marszałka Seniora w Sejmie i Senacie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skracanie kadencji Sejmu i Senatu – obligatoryjnie (w razie braku powołania w  drugiej rezerwowej procedurze RM cieszącej się poparciem Sejmu) i fakultatywnie (w razie nieprzedstawienia Prezydentowi do podpisu ustawy budżetowej w ciągu 4 miesięcy od złożenia projektu budżetu przez RM w Sejmie)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występowanie z inicjatywą ustawodawczą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podpisywanie i odmowa podpisania ustawy (weto)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zarządzenie ogłoszenia ustaw i umów międzynarodowych ratyfikowanych w Dzienniku Ustaw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występowanie z orędziami do Sejmu, Senatu i Zgromadzenia Narodowego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zwracanie się do Senatu o wyrażenie zgody na zarządzenie referendum ogólnokrajowego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wnioskowanie do Sejmu o powołanie Prezesa Narodowego Banku Polskiego</a:t>
            </a:r>
          </a:p>
        </p:txBody>
      </p:sp>
    </p:spTree>
    <p:extLst>
      <p:ext uri="{BB962C8B-B14F-4D97-AF65-F5344CB8AC3E}">
        <p14:creationId xmlns:p14="http://schemas.microsoft.com/office/powerpoint/2010/main" val="2335837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wykonawcza</a:t>
            </a:r>
            <a:br>
              <a:rPr lang="pl-PL" sz="2000" dirty="0"/>
            </a:br>
            <a:r>
              <a:rPr lang="pl-PL" sz="2000" dirty="0"/>
              <a:t>Prezydent RP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uprawnienia: prerogatywa czy kontrasygnata </a:t>
            </a: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Uprawnienia Prezydenta RP względem Rady Ministrów: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desygnowanie kandydata na Prezesa RM i powoływanie Prezesa RM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powoływanie i odwoływanie na wniosek Prezesa RM ministrów i wiceprezesów RM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przyjmowanie dymisji Rady Ministrów i powierzanie jej tymczasowego wykonywania obowiązków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odwoływanie ministra, któremu Sejm udzielił wotum nieufności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zwoływanie Rady Gabinetowej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28856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wykonawcza</a:t>
            </a:r>
            <a:br>
              <a:rPr lang="pl-PL" sz="2000" dirty="0"/>
            </a:br>
            <a:r>
              <a:rPr lang="pl-PL" sz="2000" dirty="0"/>
              <a:t>Prezydent RP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uprawnienia: prerogatywa czy kontrasygnata 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Uprawnienia Prezydenta RP względem władzy sądowniczej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powoływanie sędziów na wniosek Krajowej Rady Sądownictwa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powoływanie Pierwszego Prezesa i prezesów Sądu Najwyższego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powoływanie Prezesa i wiceprezesów Naczelnego Sądu Administracyjnego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powoływanie Prezesa i Wiceprezesa Trybunału Konstytucyjnego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ustalanie Regulaminu Sądu Najwyższego i Regulaminu Naczelnego Sądu Administracyjnego w drodze rozporządzenia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ustalanie regulaminu Wojewódzkich Sądów Administracyjnych w drodze rozporządzenia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ustalanie liczby sędziów Sądu Najwyższego i Naczelnego Sądu Administracyjnego w drodze rozporządzenia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tworzenie i znoszenie Wojewódzkich Sądów Administracyjnych w drodze rozporządzenia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wskazywanie przedstawiciela Prezydenta RP w Krajowej Radzie Sądownictwa</a:t>
            </a:r>
          </a:p>
        </p:txBody>
      </p:sp>
    </p:spTree>
    <p:extLst>
      <p:ext uri="{BB962C8B-B14F-4D97-AF65-F5344CB8AC3E}">
        <p14:creationId xmlns:p14="http://schemas.microsoft.com/office/powerpoint/2010/main" val="34734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wykonawcza</a:t>
            </a:r>
            <a:br>
              <a:rPr lang="pl-PL" sz="2000" dirty="0"/>
            </a:br>
            <a:r>
              <a:rPr lang="pl-PL" sz="2000" dirty="0"/>
              <a:t>Prezydent RP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0189" y="1772817"/>
            <a:ext cx="10645833" cy="43735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uprawnienia: prerogatywa czy kontrasygnata 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Uprawnienia Prezydenta RP jako strażnika Konstytucji:</a:t>
            </a:r>
          </a:p>
          <a:p>
            <a:pPr marL="114300" indent="0">
              <a:buNone/>
            </a:pP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składanie wniosków do Trybunału Konstytucyjnego w sprawie zbadania zgodności z Konstytucją aktów normatywnych – Prezydent jako jedyny może uruchomić kontrolę represyjną i kontrolę prewencyjną konstytucyjności aktów normatywnych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składanie wniosków do Trybunału Konstytucyjnego o rozstrzygnięcie sporu kompetencyjnego pomiędzy centralnymi konstytucyjnymi organami państwa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składanie wniosków o pociągnięcie do odpowiedzialności przed Trybunałem Stanu Prezesa RM, ministrów, osób, którym Prezes RM powierzył kierowanie ministerstwem, Prezesa NIK, Prezesa NBP, członków Krajowej Rady Radiofonii    i Telewizji, Naczelnego Dowódcy Sił Zbrojnych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powstrzymywanie się od działań, które w ocenie Prezydenta mogłyby naruszać Konstytucję</a:t>
            </a:r>
          </a:p>
        </p:txBody>
      </p:sp>
    </p:spTree>
    <p:extLst>
      <p:ext uri="{BB962C8B-B14F-4D97-AF65-F5344CB8AC3E}">
        <p14:creationId xmlns:p14="http://schemas.microsoft.com/office/powerpoint/2010/main" val="208960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wykonawcza</a:t>
            </a:r>
            <a:br>
              <a:rPr lang="pl-PL" sz="2000" dirty="0"/>
            </a:br>
            <a:r>
              <a:rPr lang="pl-PL" sz="2000" dirty="0"/>
              <a:t>Prezydent RP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uprawnienia: prerogatywa czy kontrasygnata 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Uprawnienia Prezydenta RP w dziedzinie obronności 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jest zwierzchnikiem Sił Zbrojnych – w czasach pokoju zwierzchnictwo sprawuje za pośrednictwem Ministra Obrony Narodowej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mianowanie na stopnie oficerskie (pierwszy stopień oficerski, stopnie generałów, admirałów, stopień Marszałka Polski)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decydowanie o użyciu Sił Zbrojnych RP poza granicami państwa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mianowanie na czas wojny na wniosek Prezesa RM Naczelnego Dowódcy Sił Zbrojnych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mianowanie dowódców rodzajów Sił Zbrojnych oraz Szefa Sztabu Generalnego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powoływanie i odwoływanie członków Rady Bezpieczeństwa Narodowego – RBN jest organem doradczym Prezydenta RP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wprowadzanie na wniosek Rady Ministrów w drodze rozporządzenia stanu wojennego i stanu wyjątkowego </a:t>
            </a:r>
          </a:p>
        </p:txBody>
      </p:sp>
    </p:spTree>
    <p:extLst>
      <p:ext uri="{BB962C8B-B14F-4D97-AF65-F5344CB8AC3E}">
        <p14:creationId xmlns:p14="http://schemas.microsoft.com/office/powerpoint/2010/main" val="143353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wykonawcza</a:t>
            </a:r>
            <a:br>
              <a:rPr lang="pl-PL" sz="2000" dirty="0"/>
            </a:br>
            <a:r>
              <a:rPr lang="pl-PL" sz="2000" dirty="0"/>
              <a:t>Prezydent RP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uprawnienia: prerogatywa czy kontrasygnata 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Uprawnienia Prezydenta RP w dziedzinie polityki zagranicznej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ratyfikowanie umów międzynarodowych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powoływanie i odwoływanie pełnomocnych przedstawicieli RP w innych państwach i przy organizacjach międzynarodowych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przyjmowanie listów uwierzytelniających i odwołujących akredytowanych w RP przedstawicieli innych państw i organizacji międzynarodowych </a:t>
            </a:r>
          </a:p>
        </p:txBody>
      </p:sp>
    </p:spTree>
    <p:extLst>
      <p:ext uri="{BB962C8B-B14F-4D97-AF65-F5344CB8AC3E}">
        <p14:creationId xmlns:p14="http://schemas.microsoft.com/office/powerpoint/2010/main" val="843055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wykonawcza</a:t>
            </a:r>
            <a:br>
              <a:rPr lang="pl-PL" sz="2000" dirty="0"/>
            </a:br>
            <a:r>
              <a:rPr lang="pl-PL" sz="2000" dirty="0"/>
              <a:t>Prezydent RP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uprawnienia: prerogatywa czy kontrasygnata 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Inne uprawnienia Prezydenta RP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nadawanie orderów  i odznaczeń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nadawanie obywatelstwa polskiego i wyrażanie zgody na zrzeczenie się obywatelstwa polskiego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stosowanie prawa łaski – ułaskawienie i abolicja indywidualna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nadawanie statutu Kancelarii Prezydenta RP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powoływanie i odwoływanie Szefa Kancelarii Prezydenta RP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wydawanie zarządzeń</a:t>
            </a:r>
          </a:p>
        </p:txBody>
      </p:sp>
    </p:spTree>
    <p:extLst>
      <p:ext uri="{BB962C8B-B14F-4D97-AF65-F5344CB8AC3E}">
        <p14:creationId xmlns:p14="http://schemas.microsoft.com/office/powerpoint/2010/main" val="2435938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wykonawcza</a:t>
            </a:r>
            <a:br>
              <a:rPr lang="pl-PL" sz="2000" dirty="0"/>
            </a:br>
            <a:r>
              <a:rPr lang="pl-PL" sz="2000" dirty="0"/>
              <a:t>Prezydent RP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Akty prawne wydawane przez Prezydenta RP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rozporządzenia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rozporządzenia z mocą ustawy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zarządzenia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postanowienia </a:t>
            </a:r>
          </a:p>
        </p:txBody>
      </p:sp>
    </p:spTree>
    <p:extLst>
      <p:ext uri="{BB962C8B-B14F-4D97-AF65-F5344CB8AC3E}">
        <p14:creationId xmlns:p14="http://schemas.microsoft.com/office/powerpoint/2010/main" val="714495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wykonawcza</a:t>
            </a:r>
            <a:br>
              <a:rPr lang="pl-PL" sz="2000" dirty="0"/>
            </a:br>
            <a:r>
              <a:rPr lang="pl-PL" sz="2000" dirty="0"/>
              <a:t>Rada ministrów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90113" y="1700809"/>
            <a:ext cx="10737012" cy="4373563"/>
          </a:xfrm>
        </p:spPr>
        <p:txBody>
          <a:bodyPr>
            <a:normAutofit fontScale="92500"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Powołanie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Zasadnicza procedura powołania RM </a:t>
            </a:r>
          </a:p>
          <a:p>
            <a:pPr marL="114300" indent="0" algn="just">
              <a:buNone/>
            </a:pPr>
            <a:r>
              <a:rPr lang="pl-PL" sz="1600" b="1" dirty="0"/>
              <a:t>Etap prezydencki </a:t>
            </a:r>
          </a:p>
          <a:p>
            <a:pPr marL="114300" indent="0" algn="just">
              <a:buNone/>
            </a:pPr>
            <a:r>
              <a:rPr lang="pl-PL" sz="1600" dirty="0"/>
              <a:t>czas:</a:t>
            </a:r>
          </a:p>
          <a:p>
            <a:pPr marL="114300" indent="0" algn="just">
              <a:buNone/>
            </a:pPr>
            <a:r>
              <a:rPr lang="pl-PL" sz="1600" dirty="0"/>
              <a:t>14 dni od złożenia dymisji przez dotychczasową RM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Prezydent RP desygnuje kandydata na Prezesa RM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desygnowany Prezes RM kompletuje skład RM i zwraca się do Prezydenta RP o powołanie Rady Ministrów w proponowanym składzie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Prezydent RP powołuje RM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Wotum zaufania</a:t>
            </a:r>
          </a:p>
          <a:p>
            <a:pPr marL="114300" indent="0" algn="just">
              <a:buNone/>
            </a:pPr>
            <a:r>
              <a:rPr lang="pl-PL" sz="1600" dirty="0"/>
              <a:t>czas:</a:t>
            </a:r>
            <a:r>
              <a:rPr lang="pl-PL" sz="1600" b="1" dirty="0"/>
              <a:t> </a:t>
            </a:r>
          </a:p>
          <a:p>
            <a:pPr marL="114300" indent="0" algn="just">
              <a:buNone/>
            </a:pPr>
            <a:r>
              <a:rPr lang="pl-PL" sz="1600" dirty="0"/>
              <a:t>w ciągu 14 dni od powołania przez Prezydenta RP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Prezes RM przedstawia Sejmowi program działania RM (exposé) z wnioskiem o udzielenie RM wotum zaufania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Sejm udziela RM wotum zaufania w drodze uchwały podejmowanej bezwzględną większością głosów w obecności co najmniej połowy ustawowej liczby posłów</a:t>
            </a:r>
          </a:p>
          <a:p>
            <a:pPr marL="114300" indent="0" algn="just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2783726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ustawodawcza c.d.</a:t>
            </a:r>
            <a:br>
              <a:rPr lang="pl-PL" sz="2000" dirty="0"/>
            </a:br>
            <a:r>
              <a:rPr lang="pl-PL" sz="2000" dirty="0"/>
              <a:t>funkcja uchwałodawcza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Sejm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uchwały zwykłe, zwane okolicznościowymi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uchwała w sprawie ustanowienia roku osoby lub wydarzenia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uchwała w sprawie Regulaminu Sejmu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uchwała w sprawie zarządzenia referendum przez Sejm w sprawie o szczególnym znaczeniu dla państwa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uchwała  w sprawie powołania komisji śledczej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Senat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uchwały okolicznościowe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uchwała w sprawie Regulaminu Senatu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uchwała w sprawie wystąpienia przez Senat z inicjatywą ustawodawczą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uchwała w sprawie ustanowienia roku rokiem osoby lub wydarzenia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uchwała związana z przypadającą rocznicą</a:t>
            </a:r>
          </a:p>
        </p:txBody>
      </p:sp>
    </p:spTree>
    <p:extLst>
      <p:ext uri="{BB962C8B-B14F-4D97-AF65-F5344CB8AC3E}">
        <p14:creationId xmlns:p14="http://schemas.microsoft.com/office/powerpoint/2010/main" val="30960266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wykonawcza</a:t>
            </a:r>
            <a:br>
              <a:rPr lang="pl-PL" sz="2000" dirty="0"/>
            </a:br>
            <a:r>
              <a:rPr lang="pl-PL" sz="2000" dirty="0"/>
              <a:t>Rada ministrów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Powołanie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Pierwsza rezerwowa procedura powołania Rady Ministrów </a:t>
            </a:r>
          </a:p>
          <a:p>
            <a:pPr marL="114300" indent="0" algn="just">
              <a:buNone/>
            </a:pPr>
            <a:r>
              <a:rPr lang="pl-PL" sz="1600" dirty="0"/>
              <a:t>czas:</a:t>
            </a:r>
          </a:p>
          <a:p>
            <a:pPr marL="114300" indent="0" algn="just">
              <a:buNone/>
            </a:pPr>
            <a:r>
              <a:rPr lang="pl-PL" sz="1600" dirty="0"/>
              <a:t>w ciągu 14 dni od niepowodzenia zasadniczej procedury powołania RM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grupa co najmniej 46 posłów zgłasza kandydata na Prezesa RM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Sejm wybiera Prezesa RM bezwzględną większością głosów w głosowaniu imiennym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Prezes RM kompletuje skład RM i przedstawia program działania RM oraz proponowany przez niego skład RM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Sejm wybiera Prezesa RM oraz proponowanych przez niego członków RM w drodze uchwały podejmowanej bezwzględną większością głosów w obecności co najmniej połowy ustawowej liczby posłów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uchwała w sprawie wyboru RM przekazywana jest niezwłocznie Prezydentowi RP</a:t>
            </a:r>
          </a:p>
        </p:txBody>
      </p:sp>
    </p:spTree>
    <p:extLst>
      <p:ext uri="{BB962C8B-B14F-4D97-AF65-F5344CB8AC3E}">
        <p14:creationId xmlns:p14="http://schemas.microsoft.com/office/powerpoint/2010/main" val="191820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wykonawcza</a:t>
            </a:r>
            <a:br>
              <a:rPr lang="pl-PL" sz="2000" dirty="0"/>
            </a:br>
            <a:r>
              <a:rPr lang="pl-PL" sz="2000" dirty="0"/>
              <a:t>Rada ministrów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8393" y="1752600"/>
            <a:ext cx="10934007" cy="4916760"/>
          </a:xfrm>
        </p:spPr>
        <p:txBody>
          <a:bodyPr>
            <a:normAutofit fontScale="92500"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Powołanie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Druga rezerwowa procedura powołania Rady Ministrów</a:t>
            </a:r>
          </a:p>
          <a:p>
            <a:pPr marL="114300" indent="0" algn="just">
              <a:buNone/>
            </a:pPr>
            <a:r>
              <a:rPr lang="pl-PL" sz="1600" b="1" dirty="0"/>
              <a:t>Etap prezydencki </a:t>
            </a:r>
          </a:p>
          <a:p>
            <a:pPr marL="114300" indent="0" algn="just">
              <a:buNone/>
            </a:pPr>
            <a:r>
              <a:rPr lang="pl-PL" sz="1600" dirty="0"/>
              <a:t>czas:</a:t>
            </a:r>
          </a:p>
          <a:p>
            <a:pPr marL="114300" indent="0" algn="just">
              <a:buNone/>
            </a:pPr>
            <a:r>
              <a:rPr lang="pl-PL" sz="1600" dirty="0"/>
              <a:t>14 dni od niepowodzenia pierwszej rezerwowej procedury powołania RM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Prezydent RP desygnuje kandydata na Prezesa RM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desygnowany Prezes RM kompletuje skład RM i zwraca się do Prezydenta RP o powołanie Rady Ministrów w proponowanym składzie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Prezydent RP powołuje RM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Wotum zaufania</a:t>
            </a:r>
          </a:p>
          <a:p>
            <a:pPr marL="114300" indent="0" algn="just">
              <a:buNone/>
            </a:pPr>
            <a:r>
              <a:rPr lang="pl-PL" sz="1600" dirty="0"/>
              <a:t>czas:</a:t>
            </a:r>
          </a:p>
          <a:p>
            <a:pPr marL="114300" indent="0" algn="just">
              <a:buNone/>
            </a:pPr>
            <a:r>
              <a:rPr lang="pl-PL" sz="1600" dirty="0"/>
              <a:t>w ciągu 14 dni od powołania przez Prezydenta RP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Prezes RM przedstawia Sejmowi program działania RM (exposé) z wnioskiem o udzielenie RM wotum zaufania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Sejm udziela RM wotum zaufania w drodze uchwały podejmowanej zwykłą większością głosów w obecności co najmniej połowy ustawowej liczby posłów</a:t>
            </a:r>
          </a:p>
          <a:p>
            <a:pPr marL="114300" indent="0" algn="just">
              <a:buNone/>
            </a:pPr>
            <a:r>
              <a:rPr lang="pl-PL" sz="1600" dirty="0"/>
              <a:t>Brak powołania RM cieszącej się zaufaniem Sejmu w drugiej rezerwowej procedurze – skrócenie kadencji Sejmu (tzw. skrócenie obligatoryjne)</a:t>
            </a:r>
          </a:p>
          <a:p>
            <a:pPr marL="114300" indent="0" algn="just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310218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F895FE-66EA-4F39-A5DA-D9EDBBF08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ustawodawcza c.d.</a:t>
            </a:r>
            <a:br>
              <a:rPr lang="pl-PL" sz="2000" dirty="0"/>
            </a:br>
            <a:r>
              <a:rPr lang="pl-PL" sz="2000" dirty="0"/>
              <a:t>funkcja kreacyjna</a:t>
            </a: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C8532E26-CE05-4C18-ABF4-F36FBC0594F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90163" y="2495937"/>
          <a:ext cx="8499894" cy="39536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41900">
                  <a:extLst>
                    <a:ext uri="{9D8B030D-6E8A-4147-A177-3AD203B41FA5}">
                      <a16:colId xmlns:a16="http://schemas.microsoft.com/office/drawing/2014/main" val="1396760225"/>
                    </a:ext>
                  </a:extLst>
                </a:gridCol>
                <a:gridCol w="3257994">
                  <a:extLst>
                    <a:ext uri="{9D8B030D-6E8A-4147-A177-3AD203B41FA5}">
                      <a16:colId xmlns:a16="http://schemas.microsoft.com/office/drawing/2014/main" val="3667084517"/>
                    </a:ext>
                  </a:extLst>
                </a:gridCol>
              </a:tblGrid>
              <a:tr h="4233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organ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76" marR="60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wybór dokonywany przez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76" marR="60576" marT="0" marB="0"/>
                </a:tc>
                <a:extLst>
                  <a:ext uri="{0D108BD9-81ED-4DB2-BD59-A6C34878D82A}">
                    <a16:rowId xmlns:a16="http://schemas.microsoft.com/office/drawing/2014/main" val="2732431853"/>
                  </a:ext>
                </a:extLst>
              </a:tr>
              <a:tr h="8531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Prezes RM oraz Rada Ministrów w tzw. pierwszej rezerwowej procedurze powołania RM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76" marR="60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76" marR="60576" marT="0" marB="0"/>
                </a:tc>
                <a:extLst>
                  <a:ext uri="{0D108BD9-81ED-4DB2-BD59-A6C34878D82A}">
                    <a16:rowId xmlns:a16="http://schemas.microsoft.com/office/drawing/2014/main" val="2389325041"/>
                  </a:ext>
                </a:extLst>
              </a:tr>
              <a:tr h="2801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Rzecznik Praw Dziecka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76" marR="60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76" marR="60576" marT="0" marB="0"/>
                </a:tc>
                <a:extLst>
                  <a:ext uri="{0D108BD9-81ED-4DB2-BD59-A6C34878D82A}">
                    <a16:rowId xmlns:a16="http://schemas.microsoft.com/office/drawing/2014/main" val="2520714419"/>
                  </a:ext>
                </a:extLst>
              </a:tr>
              <a:tr h="2801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Prezes Narodowego Banku Polskiego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76" marR="60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76" marR="60576" marT="0" marB="0"/>
                </a:tc>
                <a:extLst>
                  <a:ext uri="{0D108BD9-81ED-4DB2-BD59-A6C34878D82A}">
                    <a16:rowId xmlns:a16="http://schemas.microsoft.com/office/drawing/2014/main" val="1369309115"/>
                  </a:ext>
                </a:extLst>
              </a:tr>
              <a:tr h="5666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2 wiceprzewodniczących i 16 członków Trybunału Stanu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76" marR="60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76" marR="60576" marT="0" marB="0"/>
                </a:tc>
                <a:extLst>
                  <a:ext uri="{0D108BD9-81ED-4DB2-BD59-A6C34878D82A}">
                    <a16:rowId xmlns:a16="http://schemas.microsoft.com/office/drawing/2014/main" val="4194568296"/>
                  </a:ext>
                </a:extLst>
              </a:tr>
              <a:tr h="2801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3 członków Rady Polityki Pieniężnej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76" marR="60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76" marR="60576" marT="0" marB="0"/>
                </a:tc>
                <a:extLst>
                  <a:ext uri="{0D108BD9-81ED-4DB2-BD59-A6C34878D82A}">
                    <a16:rowId xmlns:a16="http://schemas.microsoft.com/office/drawing/2014/main" val="3595378575"/>
                  </a:ext>
                </a:extLst>
              </a:tr>
              <a:tr h="2801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Rzecznik Praw Obywatelskich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76" marR="60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76" marR="60576" marT="0" marB="0"/>
                </a:tc>
                <a:extLst>
                  <a:ext uri="{0D108BD9-81ED-4DB2-BD59-A6C34878D82A}">
                    <a16:rowId xmlns:a16="http://schemas.microsoft.com/office/drawing/2014/main" val="111535233"/>
                  </a:ext>
                </a:extLst>
              </a:tr>
              <a:tr h="7098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15 sędziów Trybunału Konstytucyjnego (wybór indywidualny)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76" marR="60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76" marR="60576" marT="0" marB="0"/>
                </a:tc>
                <a:extLst>
                  <a:ext uri="{0D108BD9-81ED-4DB2-BD59-A6C34878D82A}">
                    <a16:rowId xmlns:a16="http://schemas.microsoft.com/office/drawing/2014/main" val="3360006101"/>
                  </a:ext>
                </a:extLst>
              </a:tr>
              <a:tr h="2801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3 członków Rady Polityki Pieniężnej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76" marR="60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76" marR="60576" marT="0" marB="0"/>
                </a:tc>
                <a:extLst>
                  <a:ext uri="{0D108BD9-81ED-4DB2-BD59-A6C34878D82A}">
                    <a16:rowId xmlns:a16="http://schemas.microsoft.com/office/drawing/2014/main" val="4026373420"/>
                  </a:ext>
                </a:extLst>
              </a:tr>
            </a:tbl>
          </a:graphicData>
        </a:graphic>
      </p:graphicFrame>
      <p:sp>
        <p:nvSpPr>
          <p:cNvPr id="3" name="pole tekstowe 2">
            <a:extLst>
              <a:ext uri="{FF2B5EF4-FFF2-40B4-BE49-F238E27FC236}">
                <a16:creationId xmlns:a16="http://schemas.microsoft.com/office/drawing/2014/main" id="{A7794F3A-F22C-4DCC-B359-CEF89AD9E727}"/>
              </a:ext>
            </a:extLst>
          </p:cNvPr>
          <p:cNvSpPr txBox="1"/>
          <p:nvPr/>
        </p:nvSpPr>
        <p:spPr>
          <a:xfrm>
            <a:off x="504883" y="1811971"/>
            <a:ext cx="112252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wybór może być dokonywany: przez Sejm za zgodą Senatu, przez Sejm, przez Senat</a:t>
            </a:r>
          </a:p>
        </p:txBody>
      </p:sp>
    </p:spTree>
    <p:extLst>
      <p:ext uri="{BB962C8B-B14F-4D97-AF65-F5344CB8AC3E}">
        <p14:creationId xmlns:p14="http://schemas.microsoft.com/office/powerpoint/2010/main" val="1336865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537743-6A3A-4130-9DC4-601E5378A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ustawodawcza c.d.</a:t>
            </a:r>
            <a:br>
              <a:rPr lang="pl-PL" sz="2000" dirty="0"/>
            </a:br>
            <a:r>
              <a:rPr lang="pl-PL" sz="2000" dirty="0"/>
              <a:t>funkcja kreacyjna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19FC24D7-70AB-4792-BE10-C89A5CAEF33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15683" y="1923499"/>
          <a:ext cx="9500559" cy="40057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59013">
                  <a:extLst>
                    <a:ext uri="{9D8B030D-6E8A-4147-A177-3AD203B41FA5}">
                      <a16:colId xmlns:a16="http://schemas.microsoft.com/office/drawing/2014/main" val="3722281112"/>
                    </a:ext>
                  </a:extLst>
                </a:gridCol>
                <a:gridCol w="3641546">
                  <a:extLst>
                    <a:ext uri="{9D8B030D-6E8A-4147-A177-3AD203B41FA5}">
                      <a16:colId xmlns:a16="http://schemas.microsoft.com/office/drawing/2014/main" val="960136192"/>
                    </a:ext>
                  </a:extLst>
                </a:gridCol>
              </a:tblGrid>
              <a:tr h="3863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Prezes Urzędu Ochrony Danych Osobowych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59" marR="545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59" marR="54559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7948027"/>
                  </a:ext>
                </a:extLst>
              </a:tr>
              <a:tr h="5170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2 członków Krajowej Rady Radiofonii i Telewizji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59" marR="545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59" marR="54559" marT="0" marB="0"/>
                </a:tc>
                <a:extLst>
                  <a:ext uri="{0D108BD9-81ED-4DB2-BD59-A6C34878D82A}">
                    <a16:rowId xmlns:a16="http://schemas.microsoft.com/office/drawing/2014/main" val="514452887"/>
                  </a:ext>
                </a:extLst>
              </a:tr>
              <a:tr h="3863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4 posłów będących członkami Krajowej Rady Sądownictwa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59" marR="545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59" marR="54559" marT="0" marB="0"/>
                </a:tc>
                <a:extLst>
                  <a:ext uri="{0D108BD9-81ED-4DB2-BD59-A6C34878D82A}">
                    <a16:rowId xmlns:a16="http://schemas.microsoft.com/office/drawing/2014/main" val="3562146573"/>
                  </a:ext>
                </a:extLst>
              </a:tr>
              <a:tr h="3863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Prezes Urzędu Komunikacji Elektronicznej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59" marR="545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59" marR="54559" marT="0" marB="0"/>
                </a:tc>
                <a:extLst>
                  <a:ext uri="{0D108BD9-81ED-4DB2-BD59-A6C34878D82A}">
                    <a16:rowId xmlns:a16="http://schemas.microsoft.com/office/drawing/2014/main" val="750973573"/>
                  </a:ext>
                </a:extLst>
              </a:tr>
              <a:tr h="3863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1 członek Krajowej Rady Radiofonii i Telewizji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59" marR="545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59" marR="54559" marT="0" marB="0"/>
                </a:tc>
                <a:extLst>
                  <a:ext uri="{0D108BD9-81ED-4DB2-BD59-A6C34878D82A}">
                    <a16:rowId xmlns:a16="http://schemas.microsoft.com/office/drawing/2014/main" val="3207791451"/>
                  </a:ext>
                </a:extLst>
              </a:tr>
              <a:tr h="3863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3 członków Rady Mediów Narodowych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59" marR="545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59" marR="54559" marT="0" marB="0"/>
                </a:tc>
                <a:extLst>
                  <a:ext uri="{0D108BD9-81ED-4DB2-BD59-A6C34878D82A}">
                    <a16:rowId xmlns:a16="http://schemas.microsoft.com/office/drawing/2014/main" val="3902336659"/>
                  </a:ext>
                </a:extLst>
              </a:tr>
              <a:tr h="5170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2 senatorów będących członkami Krajowej Rady Sądownictwa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59" marR="545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59" marR="54559" marT="0" marB="0"/>
                </a:tc>
                <a:extLst>
                  <a:ext uri="{0D108BD9-81ED-4DB2-BD59-A6C34878D82A}">
                    <a16:rowId xmlns:a16="http://schemas.microsoft.com/office/drawing/2014/main" val="1730960417"/>
                  </a:ext>
                </a:extLst>
              </a:tr>
              <a:tr h="1039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2 członków Kolegium Instytutu Pamięci Narodowej- Komisji Ścigania Zbrodni przeciwko Narodowi Polskiemu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59" marR="545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59" marR="54559" marT="0" marB="0"/>
                </a:tc>
                <a:extLst>
                  <a:ext uri="{0D108BD9-81ED-4DB2-BD59-A6C34878D82A}">
                    <a16:rowId xmlns:a16="http://schemas.microsoft.com/office/drawing/2014/main" val="3408437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433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35198B-703F-4BAC-B547-E5FA906EC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ustawodawcza c.d.</a:t>
            </a:r>
            <a:br>
              <a:rPr lang="pl-PL" sz="2000" dirty="0"/>
            </a:br>
            <a:r>
              <a:rPr lang="pl-PL" sz="2000" dirty="0"/>
              <a:t>funkcja kreacyjna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0EE7A4F4-02D6-414D-A6E4-EDEADFB9A11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69676" y="2133154"/>
          <a:ext cx="10052648" cy="39110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99486">
                  <a:extLst>
                    <a:ext uri="{9D8B030D-6E8A-4147-A177-3AD203B41FA5}">
                      <a16:colId xmlns:a16="http://schemas.microsoft.com/office/drawing/2014/main" val="2762199807"/>
                    </a:ext>
                  </a:extLst>
                </a:gridCol>
                <a:gridCol w="3853162">
                  <a:extLst>
                    <a:ext uri="{9D8B030D-6E8A-4147-A177-3AD203B41FA5}">
                      <a16:colId xmlns:a16="http://schemas.microsoft.com/office/drawing/2014/main" val="376615954"/>
                    </a:ext>
                  </a:extLst>
                </a:gridCol>
              </a:tblGrid>
              <a:tr h="4592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8 członków Komisji ds. reprywatyzacji nieruchomości warszawskich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9" marR="496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800" dirty="0">
                          <a:effectLst/>
                        </a:rPr>
                        <a:t> </a:t>
                      </a:r>
                      <a:endParaRPr lang="pl-PL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9" marR="49629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7363168"/>
                  </a:ext>
                </a:extLst>
              </a:tr>
              <a:tr h="3431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7 członków Państwowej Komisji Wyborczej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9" marR="496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800">
                          <a:effectLst/>
                        </a:rPr>
                        <a:t> </a:t>
                      </a:r>
                      <a:endParaRPr lang="pl-PL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9" marR="49629" marT="0" marB="0"/>
                </a:tc>
                <a:extLst>
                  <a:ext uri="{0D108BD9-81ED-4DB2-BD59-A6C34878D82A}">
                    <a16:rowId xmlns:a16="http://schemas.microsoft.com/office/drawing/2014/main" val="3265785972"/>
                  </a:ext>
                </a:extLst>
              </a:tr>
              <a:tr h="2270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Prezes Najwyższej Izby Kontroli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9" marR="496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800">
                          <a:effectLst/>
                        </a:rPr>
                        <a:t> </a:t>
                      </a:r>
                      <a:endParaRPr lang="pl-PL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9" marR="49629" marT="0" marB="0"/>
                </a:tc>
                <a:extLst>
                  <a:ext uri="{0D108BD9-81ED-4DB2-BD59-A6C34878D82A}">
                    <a16:rowId xmlns:a16="http://schemas.microsoft.com/office/drawing/2014/main" val="1502636498"/>
                  </a:ext>
                </a:extLst>
              </a:tr>
              <a:tr h="2270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36 ławników Sądu Najwyższego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9" marR="496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800">
                          <a:effectLst/>
                        </a:rPr>
                        <a:t> </a:t>
                      </a:r>
                      <a:endParaRPr lang="pl-PL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9" marR="49629" marT="0" marB="0"/>
                </a:tc>
                <a:extLst>
                  <a:ext uri="{0D108BD9-81ED-4DB2-BD59-A6C34878D82A}">
                    <a16:rowId xmlns:a16="http://schemas.microsoft.com/office/drawing/2014/main" val="2434293306"/>
                  </a:ext>
                </a:extLst>
              </a:tr>
              <a:tr h="9235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5 członków Kolegium Instytutu Pamięci Narodowej- Komisji Ścigania Zbrodni przeciwko Narodowi Polskiemu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9" marR="496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800">
                          <a:effectLst/>
                        </a:rPr>
                        <a:t> </a:t>
                      </a:r>
                      <a:endParaRPr lang="pl-PL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9" marR="49629" marT="0" marB="0"/>
                </a:tc>
                <a:extLst>
                  <a:ext uri="{0D108BD9-81ED-4DB2-BD59-A6C34878D82A}">
                    <a16:rowId xmlns:a16="http://schemas.microsoft.com/office/drawing/2014/main" val="2203452379"/>
                  </a:ext>
                </a:extLst>
              </a:tr>
              <a:tr h="13879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1 członek Państwowej Komisji ds. wyjaśniania przypadków czynności skierowanych przeciwko wolności seksualnej i obyczajności wobec małoletniego poniżej lat 15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9" marR="496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800">
                          <a:effectLst/>
                        </a:rPr>
                        <a:t> </a:t>
                      </a:r>
                      <a:endParaRPr lang="pl-PL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9" marR="49629" marT="0" marB="0"/>
                </a:tc>
                <a:extLst>
                  <a:ext uri="{0D108BD9-81ED-4DB2-BD59-A6C34878D82A}">
                    <a16:rowId xmlns:a16="http://schemas.microsoft.com/office/drawing/2014/main" val="1857767994"/>
                  </a:ext>
                </a:extLst>
              </a:tr>
              <a:tr h="3431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15 sędziów członków Krajowej Rady Sądownictwa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9" marR="496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800" dirty="0">
                          <a:effectLst/>
                        </a:rPr>
                        <a:t> </a:t>
                      </a:r>
                      <a:endParaRPr lang="pl-PL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9" marR="49629" marT="0" marB="0"/>
                </a:tc>
                <a:extLst>
                  <a:ext uri="{0D108BD9-81ED-4DB2-BD59-A6C34878D82A}">
                    <a16:rowId xmlns:a16="http://schemas.microsoft.com/office/drawing/2014/main" val="4291764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8370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AC565A-768A-4E8D-AF94-F3FC24F4C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ustawodawcza c.d.</a:t>
            </a:r>
            <a:br>
              <a:rPr lang="pl-PL" sz="2000" dirty="0"/>
            </a:br>
            <a:r>
              <a:rPr lang="pl-PL" sz="2000" dirty="0"/>
              <a:t>funkcja kreacyjna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BC4F85A5-879D-456D-8AB8-9F2A6482035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93630" y="2332830"/>
          <a:ext cx="10271185" cy="23254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34259">
                  <a:extLst>
                    <a:ext uri="{9D8B030D-6E8A-4147-A177-3AD203B41FA5}">
                      <a16:colId xmlns:a16="http://schemas.microsoft.com/office/drawing/2014/main" val="2590523134"/>
                    </a:ext>
                  </a:extLst>
                </a:gridCol>
                <a:gridCol w="3936926">
                  <a:extLst>
                    <a:ext uri="{9D8B030D-6E8A-4147-A177-3AD203B41FA5}">
                      <a16:colId xmlns:a16="http://schemas.microsoft.com/office/drawing/2014/main" val="2730598846"/>
                    </a:ext>
                  </a:extLst>
                </a:gridCol>
              </a:tblGrid>
              <a:tr h="11627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Prezes Instytutu Pamięci Narodowej - Komisji Ścigania Zbrodni przeciwko Narodowi Polskiemu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8310359"/>
                  </a:ext>
                </a:extLst>
              </a:tr>
              <a:tr h="11627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3 członków Państwowej Komisji ds. wyjaśniania przypadków czynności skierowanych przeciwko wolności seksualnej i obyczajności wobec małoletniego poniżej lat 15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5635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8838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CFE54C-B160-489F-86E5-A367BAF91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ustawodawcza c.d.</a:t>
            </a:r>
            <a:br>
              <a:rPr lang="pl-PL" sz="2000" dirty="0"/>
            </a:br>
            <a:r>
              <a:rPr lang="pl-PL" sz="2000" dirty="0"/>
              <a:t>funkcja kontrolna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96693FA4-AF15-495F-8233-684A8514AFF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87222" y="2655164"/>
          <a:ext cx="10150416" cy="3794463"/>
        </p:xfrm>
        <a:graphic>
          <a:graphicData uri="http://schemas.openxmlformats.org/drawingml/2006/table">
            <a:tbl>
              <a:tblPr firstRow="1" firstCol="1" bandRow="1"/>
              <a:tblGrid>
                <a:gridCol w="3594721">
                  <a:extLst>
                    <a:ext uri="{9D8B030D-6E8A-4147-A177-3AD203B41FA5}">
                      <a16:colId xmlns:a16="http://schemas.microsoft.com/office/drawing/2014/main" val="854156716"/>
                    </a:ext>
                  </a:extLst>
                </a:gridCol>
                <a:gridCol w="1692733">
                  <a:extLst>
                    <a:ext uri="{9D8B030D-6E8A-4147-A177-3AD203B41FA5}">
                      <a16:colId xmlns:a16="http://schemas.microsoft.com/office/drawing/2014/main" val="3629295994"/>
                    </a:ext>
                  </a:extLst>
                </a:gridCol>
                <a:gridCol w="2499325">
                  <a:extLst>
                    <a:ext uri="{9D8B030D-6E8A-4147-A177-3AD203B41FA5}">
                      <a16:colId xmlns:a16="http://schemas.microsoft.com/office/drawing/2014/main" val="328687992"/>
                    </a:ext>
                  </a:extLst>
                </a:gridCol>
                <a:gridCol w="2363637">
                  <a:extLst>
                    <a:ext uri="{9D8B030D-6E8A-4147-A177-3AD203B41FA5}">
                      <a16:colId xmlns:a16="http://schemas.microsoft.com/office/drawing/2014/main" val="3295299215"/>
                    </a:ext>
                  </a:extLst>
                </a:gridCol>
              </a:tblGrid>
              <a:tr h="4015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środek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komu przysługuje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tryb podjęcia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2837278"/>
                  </a:ext>
                </a:extLst>
              </a:tr>
              <a:tr h="3601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wotum zaufania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4806097"/>
                  </a:ext>
                </a:extLst>
              </a:tr>
              <a:tr h="3601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rezolucje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942181"/>
                  </a:ext>
                </a:extLst>
              </a:tr>
              <a:tr h="3601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dezyderaty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845507"/>
                  </a:ext>
                </a:extLst>
              </a:tr>
              <a:tr h="3601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interpelacje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9088207"/>
                  </a:ext>
                </a:extLst>
              </a:tr>
              <a:tr h="3601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wotum nieufności dla RM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738302"/>
                  </a:ext>
                </a:extLst>
              </a:tr>
              <a:tr h="6525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deklaracje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53832"/>
                  </a:ext>
                </a:extLst>
              </a:tr>
            </a:tbl>
          </a:graphicData>
        </a:graphic>
      </p:graphicFrame>
      <p:sp>
        <p:nvSpPr>
          <p:cNvPr id="3" name="pole tekstowe 2">
            <a:extLst>
              <a:ext uri="{FF2B5EF4-FFF2-40B4-BE49-F238E27FC236}">
                <a16:creationId xmlns:a16="http://schemas.microsoft.com/office/drawing/2014/main" id="{C8490796-28C9-1CDC-BFD3-FD3453C03D46}"/>
              </a:ext>
            </a:extLst>
          </p:cNvPr>
          <p:cNvSpPr txBox="1"/>
          <p:nvPr/>
        </p:nvSpPr>
        <p:spPr>
          <a:xfrm>
            <a:off x="426346" y="1727823"/>
            <a:ext cx="11371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środek kontrolny może przysługiwać: Sejmowi, komisji sejmowej, grupie 15 posłów/klubowi poselskiemu, posłowi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tryb podjęcia: uchwała (Sejm, komisja sejmowa), forma pisemna albo ustna (posłowie) </a:t>
            </a:r>
          </a:p>
        </p:txBody>
      </p:sp>
    </p:spTree>
    <p:extLst>
      <p:ext uri="{BB962C8B-B14F-4D97-AF65-F5344CB8AC3E}">
        <p14:creationId xmlns:p14="http://schemas.microsoft.com/office/powerpoint/2010/main" val="2476055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CFE54C-B160-489F-86E5-A367BAF91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ustawodawcza c.d.</a:t>
            </a:r>
            <a:br>
              <a:rPr lang="pl-PL" sz="2000" dirty="0"/>
            </a:br>
            <a:r>
              <a:rPr lang="pl-PL" sz="2000" dirty="0"/>
              <a:t>funkcja kontrolna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96693FA4-AF15-495F-8233-684A8514AFF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47953" y="2071499"/>
          <a:ext cx="10150416" cy="3794463"/>
        </p:xfrm>
        <a:graphic>
          <a:graphicData uri="http://schemas.openxmlformats.org/drawingml/2006/table">
            <a:tbl>
              <a:tblPr firstRow="1" firstCol="1" bandRow="1"/>
              <a:tblGrid>
                <a:gridCol w="3594721">
                  <a:extLst>
                    <a:ext uri="{9D8B030D-6E8A-4147-A177-3AD203B41FA5}">
                      <a16:colId xmlns:a16="http://schemas.microsoft.com/office/drawing/2014/main" val="854156716"/>
                    </a:ext>
                  </a:extLst>
                </a:gridCol>
                <a:gridCol w="1692733">
                  <a:extLst>
                    <a:ext uri="{9D8B030D-6E8A-4147-A177-3AD203B41FA5}">
                      <a16:colId xmlns:a16="http://schemas.microsoft.com/office/drawing/2014/main" val="3629295994"/>
                    </a:ext>
                  </a:extLst>
                </a:gridCol>
                <a:gridCol w="2499325">
                  <a:extLst>
                    <a:ext uri="{9D8B030D-6E8A-4147-A177-3AD203B41FA5}">
                      <a16:colId xmlns:a16="http://schemas.microsoft.com/office/drawing/2014/main" val="328687992"/>
                    </a:ext>
                  </a:extLst>
                </a:gridCol>
                <a:gridCol w="2363637">
                  <a:extLst>
                    <a:ext uri="{9D8B030D-6E8A-4147-A177-3AD203B41FA5}">
                      <a16:colId xmlns:a16="http://schemas.microsoft.com/office/drawing/2014/main" val="3295299215"/>
                    </a:ext>
                  </a:extLst>
                </a:gridCol>
              </a:tblGrid>
              <a:tr h="4015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środek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komu przysługuje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tryb podjęcia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2837278"/>
                  </a:ext>
                </a:extLst>
              </a:tr>
              <a:tr h="3601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wotum zaufania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4806097"/>
                  </a:ext>
                </a:extLst>
              </a:tr>
              <a:tr h="3601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rezolucje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942181"/>
                  </a:ext>
                </a:extLst>
              </a:tr>
              <a:tr h="3601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dezyderaty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845507"/>
                  </a:ext>
                </a:extLst>
              </a:tr>
              <a:tr h="3601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interpelacje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9088207"/>
                  </a:ext>
                </a:extLst>
              </a:tr>
              <a:tr h="3601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wotum nieufności dla RM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738302"/>
                  </a:ext>
                </a:extLst>
              </a:tr>
              <a:tr h="6525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deklaracje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538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478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48C7B8-EDEB-4593-9A66-B2C0D40AC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ustawodawcza c.d.</a:t>
            </a:r>
            <a:br>
              <a:rPr lang="pl-PL" sz="2000" dirty="0"/>
            </a:br>
            <a:r>
              <a:rPr lang="pl-PL" sz="2000" dirty="0"/>
              <a:t>funkcja kontrolna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C706E075-6173-404D-BD66-627B53D9B82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62641" y="1754038"/>
          <a:ext cx="10184921" cy="4763728"/>
        </p:xfrm>
        <a:graphic>
          <a:graphicData uri="http://schemas.openxmlformats.org/drawingml/2006/table">
            <a:tbl>
              <a:tblPr firstRow="1" firstCol="1" bandRow="1"/>
              <a:tblGrid>
                <a:gridCol w="3090233">
                  <a:extLst>
                    <a:ext uri="{9D8B030D-6E8A-4147-A177-3AD203B41FA5}">
                      <a16:colId xmlns:a16="http://schemas.microsoft.com/office/drawing/2014/main" val="493329096"/>
                    </a:ext>
                  </a:extLst>
                </a:gridCol>
                <a:gridCol w="1455173">
                  <a:extLst>
                    <a:ext uri="{9D8B030D-6E8A-4147-A177-3AD203B41FA5}">
                      <a16:colId xmlns:a16="http://schemas.microsoft.com/office/drawing/2014/main" val="1319153396"/>
                    </a:ext>
                  </a:extLst>
                </a:gridCol>
                <a:gridCol w="5639515">
                  <a:extLst>
                    <a:ext uri="{9D8B030D-6E8A-4147-A177-3AD203B41FA5}">
                      <a16:colId xmlns:a16="http://schemas.microsoft.com/office/drawing/2014/main" val="1449440777"/>
                    </a:ext>
                  </a:extLst>
                </a:gridCol>
              </a:tblGrid>
              <a:tr h="2436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pytania w sprawach bieżących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3433801"/>
                  </a:ext>
                </a:extLst>
              </a:tr>
              <a:tr h="6428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opinie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4755033"/>
                  </a:ext>
                </a:extLst>
              </a:tr>
              <a:tr h="6428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absolutorium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4645845"/>
                  </a:ext>
                </a:extLst>
              </a:tr>
              <a:tr h="6428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zapytania poselskie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6694689"/>
                  </a:ext>
                </a:extLst>
              </a:tr>
              <a:tr h="2436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wniosek o informację bieżącą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5898177"/>
                  </a:ext>
                </a:extLst>
              </a:tr>
              <a:tr h="6428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oświadczenia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35457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wotum nieufności dla ministra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4698808"/>
                  </a:ext>
                </a:extLst>
              </a:tr>
              <a:tr h="4592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apele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4056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07596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1552</Words>
  <Application>Microsoft Office PowerPoint</Application>
  <PresentationFormat>Panoramiczny</PresentationFormat>
  <Paragraphs>303</Paragraphs>
  <Slides>21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21</vt:i4>
      </vt:variant>
    </vt:vector>
  </HeadingPairs>
  <TitlesOfParts>
    <vt:vector size="28" baseType="lpstr">
      <vt:lpstr>Arial</vt:lpstr>
      <vt:lpstr>Book Antiqua</vt:lpstr>
      <vt:lpstr>Calibri</vt:lpstr>
      <vt:lpstr>Century Gothic</vt:lpstr>
      <vt:lpstr>Wingdings</vt:lpstr>
      <vt:lpstr>Apteka</vt:lpstr>
      <vt:lpstr>1_Apteka</vt:lpstr>
      <vt:lpstr>Podstawy prawa</vt:lpstr>
      <vt:lpstr>Władza ustawodawcza c.d. funkcja uchwałodawcza</vt:lpstr>
      <vt:lpstr>Władza ustawodawcza c.d. funkcja kreacyjna</vt:lpstr>
      <vt:lpstr>Władza ustawodawcza c.d. funkcja kreacyjna</vt:lpstr>
      <vt:lpstr>Władza ustawodawcza c.d. funkcja kreacyjna</vt:lpstr>
      <vt:lpstr>Władza ustawodawcza c.d. funkcja kreacyjna</vt:lpstr>
      <vt:lpstr>Władza ustawodawcza c.d. funkcja kontrolna</vt:lpstr>
      <vt:lpstr>Władza ustawodawcza c.d. funkcja kontrolna</vt:lpstr>
      <vt:lpstr>Władza ustawodawcza c.d. funkcja kontrolna</vt:lpstr>
      <vt:lpstr>Władza wykonawcza Prezydent RP</vt:lpstr>
      <vt:lpstr>Władza wykonawcza Prezydent RP c.d.</vt:lpstr>
      <vt:lpstr>Władza wykonawcza Prezydent RP c.d.</vt:lpstr>
      <vt:lpstr>Władza wykonawcza Prezydent RP c.d.</vt:lpstr>
      <vt:lpstr>Władza wykonawcza Prezydent RP c.d.</vt:lpstr>
      <vt:lpstr>Władza wykonawcza Prezydent RP c.d.</vt:lpstr>
      <vt:lpstr>Władza wykonawcza Prezydent RP c.d.</vt:lpstr>
      <vt:lpstr>Władza wykonawcza Prezydent RP c.d.</vt:lpstr>
      <vt:lpstr>Władza wykonawcza Prezydent RP c.d.</vt:lpstr>
      <vt:lpstr>Władza wykonawcza Rada ministrów</vt:lpstr>
      <vt:lpstr>Władza wykonawcza Rada ministrów c.d.</vt:lpstr>
      <vt:lpstr>Władza wykonawcza Rada ministrów c.d.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prawa</dc:title>
  <dc:creator>Anna Surówka</dc:creator>
  <cp:lastModifiedBy>Anna Surówka</cp:lastModifiedBy>
  <cp:revision>1</cp:revision>
  <dcterms:created xsi:type="dcterms:W3CDTF">2024-05-05T12:47:26Z</dcterms:created>
  <dcterms:modified xsi:type="dcterms:W3CDTF">2024-05-05T12:47:58Z</dcterms:modified>
</cp:coreProperties>
</file>