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0"/>
  </p:notesMasterIdLst>
  <p:sldIdLst>
    <p:sldId id="258" r:id="rId3"/>
    <p:sldId id="271" r:id="rId4"/>
    <p:sldId id="259" r:id="rId5"/>
    <p:sldId id="260" r:id="rId6"/>
    <p:sldId id="261" r:id="rId7"/>
    <p:sldId id="262" r:id="rId8"/>
    <p:sldId id="263" r:id="rId9"/>
    <p:sldId id="451" r:id="rId10"/>
    <p:sldId id="265" r:id="rId11"/>
    <p:sldId id="266" r:id="rId12"/>
    <p:sldId id="267" r:id="rId13"/>
    <p:sldId id="452" r:id="rId14"/>
    <p:sldId id="268" r:id="rId15"/>
    <p:sldId id="272" r:id="rId16"/>
    <p:sldId id="273" r:id="rId17"/>
    <p:sldId id="415" r:id="rId18"/>
    <p:sldId id="416" r:id="rId19"/>
    <p:sldId id="417" r:id="rId20"/>
    <p:sldId id="418" r:id="rId21"/>
    <p:sldId id="419" r:id="rId22"/>
    <p:sldId id="420" r:id="rId23"/>
    <p:sldId id="421" r:id="rId24"/>
    <p:sldId id="422" r:id="rId25"/>
    <p:sldId id="423" r:id="rId26"/>
    <p:sldId id="424" r:id="rId27"/>
    <p:sldId id="425" r:id="rId28"/>
    <p:sldId id="431" r:id="rId2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C6262-BC8F-4317-9E2B-F9F01C49E671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39F02-82BC-4CDF-82CD-0DC8FAB3F1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8341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88C4F-1252-41D0-9139-CCAFEF95706C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402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0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41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351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276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1992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827381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311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3978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68196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1503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70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801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7578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5191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059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241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83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39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2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98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12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7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92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/>
              <a:t>Wykład 7</a:t>
            </a:r>
            <a:endParaRPr lang="pl-PL" dirty="0"/>
          </a:p>
          <a:p>
            <a:r>
              <a:rPr lang="pl-PL" dirty="0"/>
              <a:t>EEEKS1-1121, EEEKS1-1122, EEEKS1-1123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Encyklopedia </a:t>
            </a:r>
            <a:r>
              <a:rPr lang="pl-PL" dirty="0"/>
              <a:t>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Spory kompetencyjne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jednostek samorządu terytorialnego a organami administracji rządowej – rozstrzyga sąd administracyjny, dokładnie Naczelny Sąd Administracyjny</a:t>
            </a:r>
          </a:p>
        </p:txBody>
      </p:sp>
    </p:spTree>
    <p:extLst>
      <p:ext uri="{BB962C8B-B14F-4D97-AF65-F5344CB8AC3E}">
        <p14:creationId xmlns:p14="http://schemas.microsoft.com/office/powerpoint/2010/main" val="917293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6225" y="1752600"/>
            <a:ext cx="10956175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Wyłączenie pracownika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 urzędu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której jest stroną albo pozostaje z jedną ze stron w takim stosunku, że wynik sprawy oddziałuje na jego prawa lub obowiązki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 swego małżonka, krewnych i powinowatych do drugiego stopnia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osób związanych z nim z tytułu przysposobienia, opieki lub kurateli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gdy pracownik był świadkiem lub biegłym w sprawie lub był przedstawicielem jednej ze stron, albo w sprawie, której przedstawicielem jednej ze stron jest któraś z osób bliskich pracownika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w której brał udział w wydaniu zaskarżonej decyzji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z powodu której wszczęto przeciw niemu dochodzenie służbowe, postępowanie dyscyplinarne lub karne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w której jedną ze stron jest osoba pozostające względem niego w stosunku nadrzędności służbowej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wniosek – </a:t>
            </a:r>
            <a:r>
              <a:rPr lang="pl-PL" sz="1600" dirty="0"/>
              <a:t>jeżeli zostaną uprawdopodobnione okoliczności, które mogą wywoływać wątpliwości co do bezstronności pracownika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158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FF9C8-4E8C-A2FE-CFFB-B32DE7831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32CA9D-703A-E7DC-4F7D-36548FC54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*w postępowaniu cywilnym przed sądem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A1E9F3-A13A-113F-D96E-5D84E65A6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225" y="1752600"/>
            <a:ext cx="10956175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Wyłączenie sędziego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 urzędu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której jest stroną albo pozostaje z jedną ze stron w takim stosunku, że wynik sprawy oddziałuje na jego prawa lub obowiązki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 swego małżonka, krewnych i powinowatych w linii prostej, krewnych bocznych do czwartego stopnia i powinowatych bocznych do drugiego stopnia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osób związanych z nim z tytułu przysposobienia, opieki lub kurateli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sprawach, w których był lub jeszcze jest pełnomocnikiem albo był radcą prawnym jednej ze stron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sprawach, w których w instancji niższej brał udział w wydaniu zaskarżonego orzeczenia oraz w sprawach o ważność aktu prawnego z jego udziałem sporządzonego lub przez niego rozpoznanego, a także w sprawach, w których występował jako prokurator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 odszkodowanie z tytułu szkody wyrządzonej przez wydanie prawomocnego orzeczenia niezgodnego z prawem, jeżeli brał udział w wydaniu tego orzeczenia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jeżeli brał udział w wydaniu orzeczenia objętego skargą o wznowienie postępowania lub skargą nadzwyczajną, nie może orzekać co do tej skargi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wniosek – </a:t>
            </a:r>
            <a:r>
              <a:rPr lang="pl-PL" sz="1600" dirty="0"/>
              <a:t>jeżeli zostaną uprawdopodobnione okoliczności, które mogą wywoływać wątpliwości co do bezstronności sędziego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95037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Wyłączenie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gdy sprawa dotyczy kierownika organu lub którejś z jego osób bliskich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gdy sprawa dotyczy osoby zajmującej stanowisko kierownicze w organie bezpośrednio wyższego stopnia lub osób bliskich tej osoby</a:t>
            </a:r>
          </a:p>
        </p:txBody>
      </p:sp>
    </p:spTree>
    <p:extLst>
      <p:ext uri="{BB962C8B-B14F-4D97-AF65-F5344CB8AC3E}">
        <p14:creationId xmlns:p14="http://schemas.microsoft.com/office/powerpoint/2010/main" val="243163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Strona postępowania – </a:t>
            </a:r>
            <a:r>
              <a:rPr lang="pl-PL" sz="1600" dirty="0"/>
              <a:t>podmiot, którego praw lub obowiązków dotyczy postępowanie administracyjne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Zdolność prawna i zdolność do czynności prawnych </a:t>
            </a:r>
            <a:r>
              <a:rPr lang="pl-PL" sz="1600" dirty="0"/>
              <a:t>– oceniana wg przepisów kodeksu cywilnego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Pełnomocnik – </a:t>
            </a:r>
            <a:r>
              <a:rPr lang="pl-PL" sz="1600" dirty="0"/>
              <a:t>może nim być każda osoba mająca zdolność do czynności prawnych. Pełnomocnik może działać na podstawie pisemnego pełnomocnictwa lub udzielonego ustnie do protokołu. </a:t>
            </a:r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95796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Uczestnicy na prawach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organizacja społeczna – gdy postępowanie dotyczy osoby trzeciej, udział organizacji jest uzasadniony jej celami statutowymi, udział organizacji jest uzasadniony interesem społecznym (dopuszczenie do postępowania w drodze postanowienia)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prokurator – celem udziału prokuratora jest usunięcie stanu niezgodnego z prawem (ochrona praworządności)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Rzecznik Praw Obywatelskich – celem udziału RPO jest ochrona wolności i praw człowieka i obywatela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Rzecznik Praw Dziecka – celem udziału RPD jest ochrona praw osób małoletnich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Uczestnicy na prawach strony mają uprawnienia procesowe takie jak strona, choć postępowanie nie dotyczy ich uprawnień i obowiązków. </a:t>
            </a:r>
          </a:p>
        </p:txBody>
      </p:sp>
    </p:spTree>
    <p:extLst>
      <p:ext uri="{BB962C8B-B14F-4D97-AF65-F5344CB8AC3E}">
        <p14:creationId xmlns:p14="http://schemas.microsoft.com/office/powerpoint/2010/main" val="373224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0065" y="1752600"/>
            <a:ext cx="10579331" cy="462872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doręczanie pism jest warunkiem skuteczności działania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doręczać pisma za pokwitowaniem za pośrednictwem operatora pocztowego przy wykorzystaniu usługi hybrydowej, przez swoich pracowników lub przez inne upoważnione osoby lub organy, a także przesyłką rejestrowaną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doręczać pisma drogą elektroniczną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adres do doręczeń elektronicznych wpisany do bazy adresów elektronicznych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adres do doręczeń elektronicznych powiązany z usługą rejestrowanego doręczenia elektronicznego, za pomocą której wniesiono podanie, jeżeli adres do doręczeń elektronicznych strony lub innego uczestnika postępowania nie został wpisany do bazy adresów elektronicznych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*wszystkie podmioty zarejestrowane w KRS i w CEIDG muszą posiadać adres w bazie adresów do doręczeń elektronicznych</a:t>
            </a:r>
          </a:p>
          <a:p>
            <a:pPr marL="411480" lvl="1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78573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479" y="1700808"/>
            <a:ext cx="10529455" cy="48245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dla osób fizycznych – w ich mieszkaniu lub miejscu pracy; pisma mogą być także doręczane w siedzibie organu, jeżeli przepisy szczególne nie stanowią inaczej; w razie konieczności – pisma są doręczane w miejscu, w którym zastanie się adresata; pisma mogą być także doręczane na adres elektroniczny do doręczeń wpisany do bazy adresów elektronicznych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dla jednostek organizacyjnych i organizacji społecznych – w lokalu ich siedziby do rąk osób uprawnionych do odbioru pism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Potwierdzenie odbioru pisma – własny podpis ze wskazaniem daty doręczenia</a:t>
            </a:r>
          </a:p>
          <a:p>
            <a:pPr marL="114300" indent="0" algn="just">
              <a:buNone/>
            </a:pPr>
            <a:r>
              <a:rPr lang="pl-PL" sz="1600" dirty="0"/>
              <a:t>W przypadku doręczenia na adres elektroniczny – wygenerowanie dla organu przez operatora informacji o odebraniu pisma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7954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Doręczenie drogą elektroniczną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przesyła na adres elektroniczny pismo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odbioru pisma operator wyznaczony w ramach świadczenia publicznej usługi doręczenia elektronicznego wystawia dowód otrzymania pisma przez adresata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brak odbioru pisma w ciągu 14 dni od dnia wpłynięcia korespondencji przesłanej przez podmiot publiczny na adres do doręczeń elektronicznych - operator wyznaczony w ramach świadczenia publicznej usługi doręczenia elektronicznego wystawia dowód otrzymania pisma przez adresata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84977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612582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przypadku nieobecności adresata – tzw. doręczenie zastępcze </a:t>
            </a:r>
            <a:r>
              <a:rPr lang="pl-PL" sz="1600" dirty="0"/>
              <a:t>–  za pokwitowaniem, do rąk dorosłego domownika, sąsiada lub dozorcy domu, jeżeli osoby te podjęły się oddania pisma; konieczność umieszczenia zawiadomienia o pozostawieniu pisma w oddawczej skrzynce pocztowej lub na drzwiach mieszkania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tzw. fikcja doręczenia </a:t>
            </a:r>
            <a:r>
              <a:rPr lang="pl-PL" sz="1600" dirty="0"/>
              <a:t>– gdy adresat odmawia przyjęcia pisma – pismo zwraca się nadawcy z adnotacją o odmowie przyjęcia i datą odmowy; pismo traktowane jest jak doręczone w dniu dokonania odmowy jego przyjęcia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tzw. domniemanie doręczenia </a:t>
            </a:r>
            <a:r>
              <a:rPr lang="pl-PL" sz="1600" dirty="0"/>
              <a:t>– gdy nie można doręczyć pisma adresatowi lub domownikowi, sąsiadowi, dozorcy domu, pismo pozostawia się w placówce operatora pocztowego albo składa w urzędzie właściwej gminy (miasta) na okres 14 dni; należy pozostawić zawiadomienie o miejscu pozostawienia pisma wraz z informacją o możliwości jego odbioru w terminie 7 dni od dnia pozostawienia zawiadomienia; brak odbioru pisma w ciągu 7 dni – kolejne zawiadomienie o możliwości odbioru pisma w terminie nie dłuższym niż 14 dni liczonych od pozostawienia pierwszego zawiadomienia; pismo uważa się za doręczone z upływem ostatniego dnia czternastodniowego terminu</a:t>
            </a:r>
          </a:p>
        </p:txBody>
      </p:sp>
    </p:spTree>
    <p:extLst>
      <p:ext uri="{BB962C8B-B14F-4D97-AF65-F5344CB8AC3E}">
        <p14:creationId xmlns:p14="http://schemas.microsoft.com/office/powerpoint/2010/main" val="245315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Zasady postępowania administracyjnego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4" y="1628800"/>
            <a:ext cx="10191406" cy="511256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praworządności – art. 7 Konstytucji, art. 6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prawdy obiektywnej – art. 7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uwzględnienia interesu społecznego i słusznego interesu jednostki – art. 7 in fine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czynnego udziału stron w postępowaniu – art. 10 i art. 7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zaufania uczestników postępowania do organów państwa – art. 8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dwuinstancyjności postępowania – art. 15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trwałości decyzji administracyjnych – art. 16 </a:t>
            </a:r>
            <a:r>
              <a:rPr lang="pl-PL" sz="1600" dirty="0">
                <a:latin typeface="Century Gothic" pitchFamily="34" charset="0"/>
                <a:cs typeface="Simplified Arabic Fixed"/>
              </a:rPr>
              <a:t>§1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sądowej kontroli decyzji administracyjnych – art. 16 §2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przekonywania – art. 11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udzielania informacji faktycznej i prawnej stronom – art. 9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ugodowego załatwiania spraw stron o spornych interesach – art. 13 kpa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rozstrzygania wątpliwości na korzyść strony przy nakładaniu obowiązków lub ograniczaniu uprawnień strony – art. 7a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współdziałania organów administracji publicznej w zakresie niezbędnym do dokładnego wyjaśnienia stanu faktycznego i prawnego sprawy, mając na względzie interes społeczny i słuszny interes obywatela oraz sprawność postępowania – art. 7b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szybkości i prostoty postępowania – art. 12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pisemności – art. 14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umożliwiania dokonywania oceny działania urzędów kierowanych przez organy administracji publicznej – art. 14a kpa </a:t>
            </a:r>
          </a:p>
        </p:txBody>
      </p:sp>
    </p:spTree>
    <p:extLst>
      <p:ext uri="{BB962C8B-B14F-4D97-AF65-F5344CB8AC3E}">
        <p14:creationId xmlns:p14="http://schemas.microsoft.com/office/powerpoint/2010/main" val="2136350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nieaktualny adres </a:t>
            </a:r>
            <a:r>
              <a:rPr lang="pl-PL" sz="1600" dirty="0"/>
              <a:t>– doręczenie uważa się za skuteczne na podany wcześniej adres, jeżeli strona nie zawiadomiła organu o zmianie swojego adresu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dla stron, które nie mają miejsca zamieszkania lub pobytu albo siedziby w Rzeczypospolitej Polskiej, innym państwie członkowskim UE, Konfederacji Szwajcarskiej albo państwie członkowskim Europejskiego Porozumienia o Wolnym Handlu (EFTA) – stronie umowy o Europejskim Obszarze Gospodarczym</a:t>
            </a:r>
            <a:r>
              <a:rPr lang="pl-PL" sz="1600" dirty="0"/>
              <a:t>, jeżeli nie ustanowiły pełnomocnika do prowadzenia sprawy zamieszkałego w RP i nie działają za pośrednictwem konsula – strony takie zobowiązane są wskazać w RP pełnomocnika do doręczeń, chyba że doręczenie następuje środkami komunikacji elektronicznej; brak wskazania pełnomocnika do doręczeń – pozostawienie pisma w aktach sprawy ze skutkiem 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dla osób nieznanych z miejsca pobytu </a:t>
            </a:r>
            <a:r>
              <a:rPr lang="pl-PL" sz="1600" dirty="0"/>
              <a:t>– organ zwraca się do sądu z wnioskiem o wyznaczenie przedstawiciela dla osoby nieobecnej; do przedstawiciela wyznaczonego przez sąd będą adresowane pisma</a:t>
            </a:r>
          </a:p>
        </p:txBody>
      </p:sp>
    </p:spTree>
    <p:extLst>
      <p:ext uri="{BB962C8B-B14F-4D97-AF65-F5344CB8AC3E}">
        <p14:creationId xmlns:p14="http://schemas.microsoft.com/office/powerpoint/2010/main" val="37825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formie obwieszczenia publicznego</a:t>
            </a:r>
            <a:r>
              <a:rPr lang="pl-PL" sz="1600" dirty="0"/>
              <a:t>, innej formie publicznego ogłoszenia zwyczajowo przyjętej w danej miejscowości lub poprzez udostępnienie pisma w Biuletynie Informacji Publicznej na stronie podmiotowej organu administracji publicznej – doręczenie uważa się za skuteczne po upływie 14 dni od upublicznienia informacji (data upublicznienia informacji podawana jest w obwieszczeniu)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gdy w sprawie jest więcej niż 20 stron </a:t>
            </a:r>
            <a:r>
              <a:rPr lang="pl-PL" sz="1600" dirty="0"/>
              <a:t>– organ może dokonywać doręczenia w formie publicznego obwieszczenia, jeżeli uprzednio powiadomi strony o takim sposobie dokonywania doręczeń; na wniosek strony – organ udostępnia odpis pisma lub decyzji w ciągu 3 dni od otrzymania wniosku</a:t>
            </a:r>
          </a:p>
        </p:txBody>
      </p:sp>
    </p:spTree>
    <p:extLst>
      <p:ext uri="{BB962C8B-B14F-4D97-AF65-F5344CB8AC3E}">
        <p14:creationId xmlns:p14="http://schemas.microsoft.com/office/powerpoint/2010/main" val="216989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Wezwania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wzywać osoby do udziału w podejmowanych czynnościach i do złożenia wyjaśnień lub zeznań osobiście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osobiste stawiennictwo </a:t>
            </a:r>
            <a:r>
              <a:rPr lang="pl-PL" sz="1600" dirty="0"/>
              <a:t>– w obrębie gminy lub miasta, w którym wzywany zamieszkuje, jednak nie dalej niż sąsiednia gmina lub miasto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osoby, które nie mogą się stawić z powodu choroby, kalectwa lub innej niedającej się pokonać przeszkody </a:t>
            </a:r>
            <a:r>
              <a:rPr lang="pl-PL" sz="1600" dirty="0"/>
              <a:t>– czynność z udziałem tych osób może być dokonana w miejscu ich pobytu, jeżeli pozwalają na to okoliczności, w których osoba ta się znajduje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pomoc prawna – </a:t>
            </a:r>
            <a:r>
              <a:rPr lang="pl-PL" sz="1600" dirty="0"/>
              <a:t>organ prowadzący postępowanie może zwrócić się do właściwego terenowego organu administracji rządowej lub organu samorządu terytorialnego o wezwanie osoby zamieszkałej lub przebywającej w danej gminie lub mieście do złożenia wyjaśnień lub zeznań albo dokonania innej czynności z udziałem tej osoby</a:t>
            </a:r>
            <a:r>
              <a:rPr lang="pl-PL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697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Elementy wezwania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nazwa i adres organu wzywającego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imię i nazwisko wzywanego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jakiej sprawie oraz w jakim charakterze i w jakim celu zostaje wezwany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czy wezwany powinien stawić się osobiście lub przez pełnomocnika, czy też może złożyć wyjaśnienia lub zeznania na piśmie lub w formie dokumentu elektronicznego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termin, do którego żądanie powinno być spełnione, albo dzień, godzinę i miejsce stawienia się wezwanego lub jego pełnomocnika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skutki prawne niezastosowania się do wezwania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informacje w sprawie RODO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podpis pracownika organu wzywającego</a:t>
            </a:r>
          </a:p>
        </p:txBody>
      </p:sp>
    </p:spTree>
    <p:extLst>
      <p:ext uri="{BB962C8B-B14F-4D97-AF65-F5344CB8AC3E}">
        <p14:creationId xmlns:p14="http://schemas.microsoft.com/office/powerpoint/2010/main" val="3543242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Wezwanie w sprawach niecierpiących zwłoki – telefonicznie lub przy pomocy innych środków łączności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Zwrot kosztów stawienia się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zwrot kosztów podróży, zakwaterowania, utraconego zarobku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żądanie przyznania zwrotu kosztów stawienia się należy zgłosić organowi przed wydaniem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strona może żądać zwrotu kosztów stawienia się, gdy postępowanie zostało wszczęte z urzędu lub w przypadku błędnego wezwania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Kara za niestawiennictwo – tylko w przypadku prawidłowego wezwania</a:t>
            </a:r>
          </a:p>
        </p:txBody>
      </p:sp>
    </p:spTree>
    <p:extLst>
      <p:ext uri="{BB962C8B-B14F-4D97-AF65-F5344CB8AC3E}">
        <p14:creationId xmlns:p14="http://schemas.microsoft.com/office/powerpoint/2010/main" val="189110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Terminy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dynamizują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porządkują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decydują o skutkach podejmowanych czynności procesowych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stabilizują rozstrzygnięcie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3075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512829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Klasyfikacja terminów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względnie oznaczone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bezwzględnie oznaczone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terminy ustawowe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terminy wyznaczone</a:t>
            </a:r>
          </a:p>
          <a:p>
            <a:pPr marL="114300" indent="0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zwykłe </a:t>
            </a:r>
            <a:r>
              <a:rPr lang="pl-PL" sz="1600" dirty="0"/>
              <a:t>– uchybienie im nie rodzi konsekwencji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zawite </a:t>
            </a:r>
            <a:r>
              <a:rPr lang="pl-PL" sz="1600" dirty="0"/>
              <a:t>– uchybienie im rodzi konsekwencje, ale mogą być przywrócone na wniosek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przedawniające </a:t>
            </a:r>
            <a:r>
              <a:rPr lang="pl-PL" sz="1600" dirty="0"/>
              <a:t>– uchybienie im rodzi konsekwencje i nie mogą być przywrócone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Przywrócenie terminu </a:t>
            </a:r>
            <a:r>
              <a:rPr lang="pl-PL" sz="1600" dirty="0"/>
              <a:t>– wniosek o przywrócenie terminu należy wnieść w terminie 7 dni od dnia ustania przyczyny uchybienia terminu. Należy uprawdopodobnić, że uchybienie terminu nastąpiło bez winy zainteresowanego. Jednocześnie należy dopełnić czynności, dla której przewidziany był termin. O przywróceniu terminu postanawia organ właściwy w sprawie. Na postanowienie o odmowie przywrócenia terminu służy zażalenie. </a:t>
            </a:r>
          </a:p>
        </p:txBody>
      </p:sp>
    </p:spTree>
    <p:extLst>
      <p:ext uri="{BB962C8B-B14F-4D97-AF65-F5344CB8AC3E}">
        <p14:creationId xmlns:p14="http://schemas.microsoft.com/office/powerpoint/2010/main" val="206955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0920018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Zachowanie terminu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wysłanie dokumentu w formie elektronicznej i otrzymanie przez nadawcę urzędowego poświadczenia odbioru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nadanie pisma w polskiej placówce pocztowej operatora wyznaczonego albo w placówce pocztowej operatora świadczącego pocztowe usługi powszechne w innym państwie członkowskim UE, Konfederacji Szwajcarskiej albo państwie członkowskim Europejskiego Porozumienia o Wolnym Handlu (EFTA) – stronie umowy o Europejskim Obszarze Gospodarczym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w polskim urzędzie konsularnym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żołnierza w dowództwie jednostki wojskowej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członka załogi statku morskiego kapitanowi statku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osobę pozbawioną wolności w administracji zakładu karnego </a:t>
            </a:r>
          </a:p>
        </p:txBody>
      </p:sp>
    </p:spTree>
    <p:extLst>
      <p:ext uri="{BB962C8B-B14F-4D97-AF65-F5344CB8AC3E}">
        <p14:creationId xmlns:p14="http://schemas.microsoft.com/office/powerpoint/2010/main" val="399644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Wszczęcie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 urzędu – za moment wszczęcia postępowania uważa się dzień pierwszej czynności, o której powiadomiono stronę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 żądanie strony – za moment wszczęcia postępowania uważa się dzień doręczenia żądania strony organowi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 Organ może wszcząć z urzędu postępowanie w sprawie wymagającej wniosku strony tylko wtedy, gdy wymaga tego szczególnie ważny interes strony. Musi jednak uzyskać zgodę strony na dalsze prowadzenie postępowania.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Brak spełnienia przez podanie o wszczęcie postępowania wymagań przewidzianych w przepisach prawa – wezwanie do uzupełnienia braków w terminie nie krótszym niż 7 dni od doręczenia wezwania pod rygorem pozostawienia podania bez rozpoznania.</a:t>
            </a:r>
          </a:p>
        </p:txBody>
      </p:sp>
    </p:spTree>
    <p:extLst>
      <p:ext uri="{BB962C8B-B14F-4D97-AF65-F5344CB8AC3E}">
        <p14:creationId xmlns:p14="http://schemas.microsoft.com/office/powerpoint/2010/main" val="368768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orzekające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administracji rządowej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inne organy wykonujące funkcje administracji państwowej</a:t>
            </a:r>
          </a:p>
        </p:txBody>
      </p:sp>
    </p:spTree>
    <p:extLst>
      <p:ext uri="{BB962C8B-B14F-4D97-AF65-F5344CB8AC3E}">
        <p14:creationId xmlns:p14="http://schemas.microsoft.com/office/powerpoint/2010/main" val="323041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895" y="1752600"/>
            <a:ext cx="10324407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Właściwość organów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rzeczowa – </a:t>
            </a:r>
            <a:r>
              <a:rPr lang="pl-PL" sz="1600" dirty="0"/>
              <a:t>ze względu na przedmiot; określona przepisami prawa administracyjnego materialnego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instancyjna – </a:t>
            </a:r>
            <a:r>
              <a:rPr lang="pl-PL" sz="1600" dirty="0"/>
              <a:t>który z organów jest organem I instancji; określona przepisami prawa administracyjnego materialnego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miejscowa – </a:t>
            </a:r>
            <a:r>
              <a:rPr lang="pl-PL" sz="1600" dirty="0"/>
              <a:t>ze względu na miejsce; określona przepisami kpa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dotyczących nieruchomości – organ właściwy ze względu na miejsce położenia nieruchomości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zakładów pracy – organ właściwy ze względu na miejsce prowadzenia zakładu pracy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pozostałych sprawach – organ właściwy ze względu na miejsce zamieszkania (siedziby) strony; w przypadku braku miejsca zamieszkania – organ właściwy ze względu na miejsce pobytu strony; w przypadku braku miejsca zamieszkania lub pobytu w kraju – miejsce ostatniego zamieszkania lub pobytu na terenie kraju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jeżeli w oparciu o powyższe kryteria nie można ustalić organu właściwego – organ właściwy ze względu na miejsce zdarzenia powodującego wszczęcie postępowania; w razie braku takiego miejsca – organ właściwy dla obszaru dzielnicy Śródmieście w m.st. Warszawie</a:t>
            </a:r>
          </a:p>
        </p:txBody>
      </p:sp>
    </p:spTree>
    <p:extLst>
      <p:ext uri="{BB962C8B-B14F-4D97-AF65-F5344CB8AC3E}">
        <p14:creationId xmlns:p14="http://schemas.microsoft.com/office/powerpoint/2010/main" val="376100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wyższego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jednostek samorządu terytorialnego – samorządowe kolegia odwoławcze; wyjątki określone są ustawowo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wojewodów – właściwi ministrowie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innych organów administracji publicznej – odpowiednie organy nadrzędne lub właściwi ministrowie, a w razie ich braku – organy państwowe sprawujące nadzór nad ich działalnością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organizacji społecznych – odpowiednie organy wyższego stopnia tych organizacji, a w razie ich braku – organ państwowy sprawujący nadzór nad ich działalnością</a:t>
            </a:r>
          </a:p>
        </p:txBody>
      </p:sp>
    </p:spTree>
    <p:extLst>
      <p:ext uri="{BB962C8B-B14F-4D97-AF65-F5344CB8AC3E}">
        <p14:creationId xmlns:p14="http://schemas.microsoft.com/office/powerpoint/2010/main" val="239968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naczelne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administracji rządowej, organów jednostek samorządu terytorialnego (z wyjątkiem SKO), organów państwowych i samorządowych jednostek organizacyjnych – Prezes RM i właściwi ministrowie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innych organów państwowych – odpowiednie organy o ogólnokrajowym zasięgu działania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organizacji społecznych – naczelne organy tych organizacji, a w razie ich braku – Prezes RM lub właściwi ministrowie sprawujący zwierzchni nadzór nad ich działalnością</a:t>
            </a:r>
          </a:p>
        </p:txBody>
      </p:sp>
    </p:spTree>
    <p:extLst>
      <p:ext uri="{BB962C8B-B14F-4D97-AF65-F5344CB8AC3E}">
        <p14:creationId xmlns:p14="http://schemas.microsoft.com/office/powerpoint/2010/main" val="305583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o właściwość </a:t>
            </a:r>
            <a:r>
              <a:rPr lang="pl-PL" sz="1600" dirty="0"/>
              <a:t>– pomiędzy organami należącymi do tej samej struktury organizacyjnej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kompetencyjne – </a:t>
            </a:r>
            <a:r>
              <a:rPr lang="pl-PL" sz="1600" dirty="0"/>
              <a:t>pomiędzy organami należącymi do różnych struktur organizacyjnych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o właściwość i spory kompetencyjne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pozytywne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negatywne </a:t>
            </a:r>
          </a:p>
        </p:txBody>
      </p:sp>
    </p:spTree>
    <p:extLst>
      <p:ext uri="{BB962C8B-B14F-4D97-AF65-F5344CB8AC3E}">
        <p14:creationId xmlns:p14="http://schemas.microsoft.com/office/powerpoint/2010/main" val="146965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556792"/>
            <a:ext cx="11014229" cy="51125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Spory o właściwość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samorządu terytorialnego – rozstrzyga wspólny dla nich organ wyższego stopnia, a w jego braku – sąd administracyjny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kierownikami służb, inspekcji i straży administracji zespolonej tego samego powiatu, działających w imieniu własnym lub w imieniu starosty – rozstrzyga starosta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administracji zespolonej w jednym województwie – rozstrzyga wojewoda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jednostek samorządu terytorialnego w różnych województwach w sprawach należących do zadań administracji rządowej – rozstrzyga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wojewodami oraz organami administracji zespolonej w różnych województwach – rozstrzyga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wojewodą a organami administracji niezespolonej – rozstrzyga minister właściwy do spraw administracji publicznej po porozumieniu z organem sprawującym nadzór nad organem pozostającym w sporze z wojewodą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innymi organami administracji publicznej – rozstrzyga wspólny dla nich organ wyższego stopnia, a w razie braku takiego organu –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administracji publicznej, gdy jednym z nich jest minister – rozstrzyga Prezes Rady Ministrów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985317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2616</Words>
  <Application>Microsoft Office PowerPoint</Application>
  <PresentationFormat>Panoramiczny</PresentationFormat>
  <Paragraphs>225</Paragraphs>
  <Slides>27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27</vt:i4>
      </vt:variant>
    </vt:vector>
  </HeadingPairs>
  <TitlesOfParts>
    <vt:vector size="34" baseType="lpstr">
      <vt:lpstr>Aptos</vt:lpstr>
      <vt:lpstr>Arial</vt:lpstr>
      <vt:lpstr>Book Antiqua</vt:lpstr>
      <vt:lpstr>Century Gothic</vt:lpstr>
      <vt:lpstr>Wingdings</vt:lpstr>
      <vt:lpstr>Apteka</vt:lpstr>
      <vt:lpstr>1_Apteka</vt:lpstr>
      <vt:lpstr>Encyklopedia prawa</vt:lpstr>
      <vt:lpstr>postępowanie administracyjne Zasady postępowania administracyjnego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*w postępowaniu cywilnym przed sądem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2024-11-24T19:59:12Z</dcterms:created>
  <dcterms:modified xsi:type="dcterms:W3CDTF">2024-11-24T19:59:45Z</dcterms:modified>
</cp:coreProperties>
</file>