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62" r:id="rId3"/>
    <p:sldId id="351" r:id="rId4"/>
    <p:sldId id="363" r:id="rId5"/>
    <p:sldId id="364" r:id="rId6"/>
    <p:sldId id="365" r:id="rId7"/>
    <p:sldId id="366" r:id="rId8"/>
    <p:sldId id="367" r:id="rId9"/>
    <p:sldId id="443" r:id="rId10"/>
    <p:sldId id="444" r:id="rId11"/>
    <p:sldId id="445" r:id="rId12"/>
    <p:sldId id="446" r:id="rId13"/>
    <p:sldId id="447" r:id="rId14"/>
    <p:sldId id="448" r:id="rId15"/>
    <p:sldId id="449" r:id="rId1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002940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8880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1856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702052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58279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8991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45219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3208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22990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113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223707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4866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1941" y="3200400"/>
            <a:ext cx="10261600" cy="1295401"/>
          </a:xfrm>
        </p:spPr>
        <p:txBody>
          <a:bodyPr anchor="b">
            <a:normAutofit/>
          </a:bodyPr>
          <a:lstStyle/>
          <a:p>
            <a:pPr>
              <a:lnSpc>
                <a:spcPct val="90000"/>
              </a:lnSpc>
            </a:pPr>
            <a:r>
              <a:rPr lang="pl-PL" dirty="0"/>
              <a:t>Prawo międzynarodowe publiczne</a:t>
            </a:r>
            <a:endParaRPr lang="pl-PL"/>
          </a:p>
        </p:txBody>
      </p:sp>
      <p:sp>
        <p:nvSpPr>
          <p:cNvPr id="3" name="Podtytuł 2"/>
          <p:cNvSpPr>
            <a:spLocks noGrp="1"/>
          </p:cNvSpPr>
          <p:nvPr>
            <p:ph type="body" idx="1"/>
          </p:nvPr>
        </p:nvSpPr>
        <p:spPr>
          <a:xfrm>
            <a:off x="981941" y="4607511"/>
            <a:ext cx="10261600" cy="523783"/>
          </a:xfrm>
        </p:spPr>
        <p:txBody>
          <a:bodyPr anchor="ctr">
            <a:normAutofit/>
          </a:bodyPr>
          <a:lstStyle/>
          <a:p>
            <a:r>
              <a:rPr lang="pl-PL" dirty="0"/>
              <a:t>Ćwiczenia 10-WPPRSM1221</a:t>
            </a:r>
          </a:p>
          <a:p>
            <a:endParaRPr lang="pl-PL" dirty="0"/>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buNone/>
            </a:pPr>
            <a:r>
              <a:rPr lang="pl-PL" sz="1600" dirty="0"/>
              <a:t>dokonywanie zmian Karty Narodów Zjednoczonych</a:t>
            </a:r>
          </a:p>
          <a:p>
            <a:pPr>
              <a:buFont typeface="Wingdings" panose="05000000000000000000" pitchFamily="2" charset="2"/>
              <a:buChar char="Ø"/>
            </a:pPr>
            <a:r>
              <a:rPr lang="pl-PL" sz="1600" b="1" dirty="0"/>
              <a:t>poprawki</a:t>
            </a:r>
          </a:p>
          <a:p>
            <a:pPr>
              <a:buFont typeface="Wingdings" panose="05000000000000000000" pitchFamily="2" charset="2"/>
              <a:buChar char="§"/>
            </a:pPr>
            <a:r>
              <a:rPr lang="pl-PL" sz="1600" dirty="0"/>
              <a:t>zwykłe zmiany uchwalane przez Zgromadzenie Ogólne ONZ</a:t>
            </a:r>
          </a:p>
          <a:p>
            <a:pPr>
              <a:buFont typeface="Wingdings" panose="05000000000000000000" pitchFamily="2" charset="2"/>
              <a:buChar char="§"/>
            </a:pPr>
            <a:r>
              <a:rPr lang="pl-PL" sz="1600" dirty="0"/>
              <a:t>uchwalenie poprawki – większością 2/3 głosów wszystkich członków ONZ</a:t>
            </a:r>
          </a:p>
          <a:p>
            <a:pPr>
              <a:buFont typeface="Wingdings" panose="05000000000000000000" pitchFamily="2" charset="2"/>
              <a:buChar char="§"/>
            </a:pPr>
            <a:r>
              <a:rPr lang="pl-PL" sz="1600" dirty="0"/>
              <a:t>poprawka wymaga ratyfikacji przez 2/3 członków ONZ, w tym przez wszystkich członków stałych Rady Bezpieczeństwa ONZ</a:t>
            </a:r>
          </a:p>
          <a:p>
            <a:pPr>
              <a:buFont typeface="Wingdings" panose="05000000000000000000" pitchFamily="2" charset="2"/>
              <a:buChar char="Ø"/>
            </a:pPr>
            <a:r>
              <a:rPr lang="pl-PL" sz="1600" b="1" dirty="0"/>
              <a:t>rewizja Karty</a:t>
            </a:r>
          </a:p>
          <a:p>
            <a:pPr>
              <a:buFont typeface="Wingdings" panose="05000000000000000000" pitchFamily="2" charset="2"/>
              <a:buChar char="§"/>
            </a:pPr>
            <a:r>
              <a:rPr lang="pl-PL" sz="1600" dirty="0"/>
              <a:t>dokonywana przez konferencję rewizyjną członków organizacji zwołaną w tym celu</a:t>
            </a:r>
          </a:p>
          <a:p>
            <a:pPr>
              <a:buFont typeface="Wingdings" panose="05000000000000000000" pitchFamily="2" charset="2"/>
              <a:buChar char="§"/>
            </a:pPr>
            <a:r>
              <a:rPr lang="pl-PL" sz="1600" dirty="0"/>
              <a:t>uchwalenie rewizji – większością 2/3 głosów uczestników konferencji</a:t>
            </a:r>
          </a:p>
          <a:p>
            <a:pPr>
              <a:buFont typeface="Wingdings" panose="05000000000000000000" pitchFamily="2" charset="2"/>
              <a:buChar char="§"/>
            </a:pPr>
            <a:r>
              <a:rPr lang="pl-PL" sz="1600" dirty="0"/>
              <a:t>poprawka wymaga ratyfikacji przez 2/3 członków ONZ, w tym przez wszystkich członków stałych Rady</a:t>
            </a:r>
          </a:p>
          <a:p>
            <a:pPr marL="114300" indent="0">
              <a:buNone/>
            </a:pPr>
            <a:endParaRPr lang="pl-PL" sz="1600" dirty="0"/>
          </a:p>
          <a:p>
            <a:pPr marL="114300" indent="0">
              <a:buNone/>
            </a:pPr>
            <a:r>
              <a:rPr lang="pl-PL" sz="1600" dirty="0"/>
              <a:t>*każdy z członków stałych Rady Bezpieczeństwa może zablokować jakąkolwiek zmianę Karty  </a:t>
            </a:r>
          </a:p>
        </p:txBody>
      </p:sp>
    </p:spTree>
    <p:extLst>
      <p:ext uri="{BB962C8B-B14F-4D97-AF65-F5344CB8AC3E}">
        <p14:creationId xmlns:p14="http://schemas.microsoft.com/office/powerpoint/2010/main" val="340679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lgn="just">
              <a:buNone/>
            </a:pPr>
            <a:r>
              <a:rPr lang="pl-PL" sz="1600" b="1" dirty="0"/>
              <a:t>cele ONZ</a:t>
            </a:r>
          </a:p>
          <a:p>
            <a:pPr algn="just">
              <a:buFont typeface="Wingdings" panose="05000000000000000000" pitchFamily="2" charset="2"/>
              <a:buChar char="Ø"/>
            </a:pPr>
            <a:r>
              <a:rPr lang="pl-PL" sz="1600" dirty="0"/>
              <a:t>utrzymanie pokoju i bezpieczeństwa </a:t>
            </a:r>
          </a:p>
          <a:p>
            <a:pPr algn="just">
              <a:buFont typeface="Wingdings" panose="05000000000000000000" pitchFamily="2" charset="2"/>
              <a:buChar char="Ø"/>
            </a:pPr>
            <a:r>
              <a:rPr lang="pl-PL" sz="1600" dirty="0"/>
              <a:t>łagodzenie i załatwianie, w drodze pokojowej, według zasad sprawiedliwości i prawa międzynarodowego, sporów i sytuacji mogących prowadzić do zagrożenia pokoju</a:t>
            </a:r>
          </a:p>
          <a:p>
            <a:pPr algn="just">
              <a:buFont typeface="Wingdings" panose="05000000000000000000" pitchFamily="2" charset="2"/>
              <a:buChar char="Ø"/>
            </a:pPr>
            <a:r>
              <a:rPr lang="pl-PL" sz="1600" dirty="0"/>
              <a:t>rozwijanie przyjaznych stosunków między narodami, opartych na poszanowaniu zasady równouprawnienia i samostanowienia narodów, oraz stosowanie innych środków służących wzmocnieniu pokoju</a:t>
            </a:r>
          </a:p>
          <a:p>
            <a:pPr algn="just">
              <a:buFont typeface="Wingdings" panose="05000000000000000000" pitchFamily="2" charset="2"/>
              <a:buChar char="Ø"/>
            </a:pPr>
            <a:r>
              <a:rPr lang="pl-PL" sz="1600" dirty="0"/>
              <a:t>wspieranie współpracy międzynarodowej w rozwiązywaniu kwestii gospodarczych, społecznych, kulturalnych i humanitarnych</a:t>
            </a:r>
          </a:p>
          <a:p>
            <a:pPr algn="just">
              <a:buFont typeface="Wingdings" panose="05000000000000000000" pitchFamily="2" charset="2"/>
              <a:buChar char="Ø"/>
            </a:pPr>
            <a:r>
              <a:rPr lang="pl-PL" sz="1600" dirty="0"/>
              <a:t>popieranie i zachęcanie do poszanowania praw człowieka i podstawowych wolności dla wszystkich, bez względu na rasę, płeć, język lub wyznanie</a:t>
            </a:r>
          </a:p>
          <a:p>
            <a:pPr algn="just">
              <a:buFont typeface="Wingdings" panose="05000000000000000000" pitchFamily="2" charset="2"/>
              <a:buChar char="Ø"/>
            </a:pPr>
            <a:r>
              <a:rPr lang="pl-PL" sz="1600" dirty="0"/>
              <a:t>pełnienie funkcji forum uzgadniania działalności międzynarodowej służącej zapewnieniu pokoju i bezpieczeństwa </a:t>
            </a:r>
          </a:p>
        </p:txBody>
      </p:sp>
    </p:spTree>
    <p:extLst>
      <p:ext uri="{BB962C8B-B14F-4D97-AF65-F5344CB8AC3E}">
        <p14:creationId xmlns:p14="http://schemas.microsoft.com/office/powerpoint/2010/main" val="20670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626847"/>
            <a:ext cx="10972800" cy="5093713"/>
          </a:xfrm>
        </p:spPr>
        <p:txBody>
          <a:bodyPr>
            <a:normAutofit fontScale="85000" lnSpcReduction="20000"/>
          </a:bodyPr>
          <a:lstStyle/>
          <a:p>
            <a:pPr marL="114300" indent="0">
              <a:buNone/>
            </a:pPr>
            <a:r>
              <a:rPr lang="pl-PL" sz="1600" dirty="0"/>
              <a:t>członkostwo</a:t>
            </a:r>
          </a:p>
          <a:p>
            <a:pPr>
              <a:buFont typeface="Wingdings" panose="05000000000000000000" pitchFamily="2" charset="2"/>
              <a:buChar char="Ø"/>
            </a:pPr>
            <a:r>
              <a:rPr lang="pl-PL" sz="1600" b="1" dirty="0"/>
              <a:t>członkowie pierwotni </a:t>
            </a:r>
            <a:r>
              <a:rPr lang="pl-PL" sz="1600" dirty="0"/>
              <a:t>(51 państw)</a:t>
            </a:r>
          </a:p>
          <a:p>
            <a:pPr algn="just">
              <a:buFont typeface="Wingdings" panose="05000000000000000000" pitchFamily="2" charset="2"/>
              <a:buChar char="§"/>
            </a:pPr>
            <a:r>
              <a:rPr lang="pl-PL" sz="1600" dirty="0"/>
              <a:t>państwa, które uczestniczyły w konferencji założycielskiej ONZ w San Francisco oraz podpisały i ratyfikowały Kartę Narodów Zjednoczonych (50 państw)</a:t>
            </a:r>
          </a:p>
          <a:p>
            <a:pPr algn="just">
              <a:buFont typeface="Wingdings" panose="05000000000000000000" pitchFamily="2" charset="2"/>
              <a:buChar char="§"/>
            </a:pPr>
            <a:r>
              <a:rPr lang="pl-PL" sz="1600" dirty="0"/>
              <a:t>państwa, które podpisały Deklarację Narodów Zjednoczonych z dnia 1 stycznia 1942 r. oraz podpisały i ratyfikowały Kartę Narodów Zjednoczonych</a:t>
            </a:r>
          </a:p>
          <a:p>
            <a:pPr marL="114300" indent="0" algn="just">
              <a:buNone/>
            </a:pPr>
            <a:r>
              <a:rPr lang="pl-PL" sz="1600" dirty="0"/>
              <a:t>*Polska – podpisała Deklarację NZ i podpisała i ratyfikowała KNZ</a:t>
            </a:r>
          </a:p>
          <a:p>
            <a:pPr>
              <a:buFont typeface="Wingdings" panose="05000000000000000000" pitchFamily="2" charset="2"/>
              <a:buChar char="Ø"/>
            </a:pPr>
            <a:r>
              <a:rPr lang="pl-PL" sz="1600" b="1" dirty="0"/>
              <a:t>pozostałe państwa</a:t>
            </a:r>
            <a:r>
              <a:rPr lang="pl-PL" sz="1600" dirty="0"/>
              <a:t> – możliwość przystąpienia do ONZ, jeżeli:</a:t>
            </a:r>
          </a:p>
          <a:p>
            <a:pPr>
              <a:buFont typeface="Wingdings" panose="05000000000000000000" pitchFamily="2" charset="2"/>
              <a:buChar char="§"/>
            </a:pPr>
            <a:r>
              <a:rPr lang="pl-PL" sz="1600" dirty="0"/>
              <a:t>miłują pokój</a:t>
            </a:r>
          </a:p>
          <a:p>
            <a:pPr>
              <a:buFont typeface="Wingdings" panose="05000000000000000000" pitchFamily="2" charset="2"/>
              <a:buChar char="§"/>
            </a:pPr>
            <a:r>
              <a:rPr lang="pl-PL" sz="1600" dirty="0"/>
              <a:t>akceptują zobowiązania wynikające z Karty Narodów Zjednoczonych</a:t>
            </a:r>
          </a:p>
          <a:p>
            <a:pPr>
              <a:buFont typeface="Wingdings" panose="05000000000000000000" pitchFamily="2" charset="2"/>
              <a:buChar char="§"/>
            </a:pPr>
            <a:r>
              <a:rPr lang="pl-PL" sz="1600" dirty="0"/>
              <a:t>są zdolne i pragną wykonywać zobowiązania zawarte w Karcie Narodów Zjednoczonych</a:t>
            </a:r>
          </a:p>
          <a:p>
            <a:pPr marL="114300" indent="0">
              <a:buNone/>
            </a:pPr>
            <a:endParaRPr lang="pl-PL" sz="1600" dirty="0"/>
          </a:p>
          <a:p>
            <a:pPr marL="114300" indent="0" algn="just">
              <a:buNone/>
            </a:pPr>
            <a:r>
              <a:rPr lang="pl-PL" sz="1600" dirty="0"/>
              <a:t>*obecnie – 193 państwa członkowskie, 2 państwa-obserwatorzy (Stolica Apostolska, Palestyna), niepaństwowi obserwatorzy (Zakon Maltański, Międzynarodowy Komitet Czerwonego Krzyża)</a:t>
            </a:r>
          </a:p>
          <a:p>
            <a:pPr marL="114300" indent="0" algn="just">
              <a:buNone/>
            </a:pPr>
            <a:r>
              <a:rPr lang="pl-PL" sz="1600" dirty="0"/>
              <a:t>**brak różnicy w prawach i obowiązkach pomiędzy pierwotnymi i wtórnymi członkami ONZ</a:t>
            </a:r>
          </a:p>
          <a:p>
            <a:pPr marL="114300" indent="0" algn="just">
              <a:buNone/>
            </a:pPr>
            <a:r>
              <a:rPr lang="pl-PL" sz="1600" dirty="0"/>
              <a:t>***Zgromadzenie Ogólne uchwaliło 10 maja 2024 r. rezolucję popierającą przyznanie Palestynie statusu stałego członka</a:t>
            </a:r>
          </a:p>
          <a:p>
            <a:pPr marL="114300" indent="0">
              <a:buNone/>
            </a:pPr>
            <a:endParaRPr lang="pl-PL" sz="1600" dirty="0"/>
          </a:p>
          <a:p>
            <a:pPr marL="114300" indent="0">
              <a:buNone/>
            </a:pPr>
            <a:r>
              <a:rPr lang="pl-PL" sz="1600" dirty="0"/>
              <a:t>OZN</a:t>
            </a:r>
          </a:p>
          <a:p>
            <a:pPr>
              <a:buFont typeface="Wingdings" panose="05000000000000000000" pitchFamily="2" charset="2"/>
              <a:buChar char="Ø"/>
            </a:pPr>
            <a:r>
              <a:rPr lang="pl-PL" sz="1600" b="1" dirty="0"/>
              <a:t>organizacja powszechna</a:t>
            </a:r>
            <a:r>
              <a:rPr lang="pl-PL" sz="1600" dirty="0"/>
              <a:t> – dostępna dla wszystkich państw</a:t>
            </a:r>
          </a:p>
          <a:p>
            <a:pPr>
              <a:buFont typeface="Wingdings" panose="05000000000000000000" pitchFamily="2" charset="2"/>
              <a:buChar char="Ø"/>
            </a:pPr>
            <a:r>
              <a:rPr lang="pl-PL" sz="1600" b="1" dirty="0"/>
              <a:t>otwarta warunkowo</a:t>
            </a:r>
            <a:r>
              <a:rPr lang="pl-PL" sz="1600" dirty="0"/>
              <a:t> – państwa są przyjmowane do organizacji po spełnieniu wskazanych warunków</a:t>
            </a:r>
          </a:p>
          <a:p>
            <a:pPr marL="114300" indent="0">
              <a:buNone/>
            </a:pPr>
            <a:endParaRPr lang="pl-PL" sz="1600" dirty="0"/>
          </a:p>
          <a:p>
            <a:pPr marL="114300" indent="0">
              <a:buNone/>
            </a:pPr>
            <a:r>
              <a:rPr lang="pl-PL" sz="1600" dirty="0"/>
              <a:t>ocena spełnienia warunków przyjęcia do ONZ – Zgromadzenie Ogólne i Rada Bezpieczeństwa ONZ – Zgromadzenie Ogólne podejmuje decyzję na podstawie zalecenia Rady Bezpieczeństwa ONZ</a:t>
            </a:r>
          </a:p>
          <a:p>
            <a:pPr marL="114300" indent="0">
              <a:buNone/>
            </a:pPr>
            <a:r>
              <a:rPr lang="pl-PL" sz="1600" dirty="0"/>
              <a:t>*problem członkostwa w ONZ tzw. </a:t>
            </a:r>
            <a:r>
              <a:rPr lang="pl-PL" sz="1600" dirty="0" err="1"/>
              <a:t>minipaństw</a:t>
            </a:r>
            <a:r>
              <a:rPr lang="pl-PL" sz="1600" dirty="0"/>
              <a:t> np. Andora, Monako, Nauru, Palau</a:t>
            </a:r>
          </a:p>
        </p:txBody>
      </p:sp>
    </p:spTree>
    <p:extLst>
      <p:ext uri="{BB962C8B-B14F-4D97-AF65-F5344CB8AC3E}">
        <p14:creationId xmlns:p14="http://schemas.microsoft.com/office/powerpoint/2010/main" val="409988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fontScale="92500" lnSpcReduction="10000"/>
          </a:bodyPr>
          <a:lstStyle/>
          <a:p>
            <a:pPr marL="114300" indent="0">
              <a:buNone/>
            </a:pPr>
            <a:r>
              <a:rPr lang="pl-PL" sz="1600" b="1" dirty="0"/>
              <a:t>możliwość ograniczenia korzystania przez państwo z praw członkowskich</a:t>
            </a:r>
          </a:p>
          <a:p>
            <a:pPr algn="just">
              <a:buFont typeface="Wingdings" panose="05000000000000000000" pitchFamily="2" charset="2"/>
              <a:buChar char="Ø"/>
            </a:pPr>
            <a:r>
              <a:rPr lang="pl-PL" sz="1600" b="1" dirty="0"/>
              <a:t>zawieszenie w prawach członkowskich</a:t>
            </a:r>
            <a:r>
              <a:rPr lang="pl-PL" sz="1600" dirty="0"/>
              <a:t> –</a:t>
            </a:r>
          </a:p>
          <a:p>
            <a:pPr marL="114300" indent="0" algn="just">
              <a:buNone/>
            </a:pPr>
            <a:r>
              <a:rPr lang="pl-PL" sz="1600" dirty="0"/>
              <a:t>w drodze decyzji Zgromadzenia Ogólnego podejmowanej na zalecenie Rady Bezpieczeństwa, jeżeli Rada Bezpieczeństwa zdecydowała o zastosowaniu względem państwa akcji prewencji lub przymusu; przywrócenie korzystania z praw członkowskich – Rada Bezpieczeństwa</a:t>
            </a:r>
          </a:p>
          <a:p>
            <a:pPr algn="just">
              <a:buFont typeface="Wingdings" panose="05000000000000000000" pitchFamily="2" charset="2"/>
              <a:buChar char="Ø"/>
            </a:pPr>
            <a:r>
              <a:rPr lang="pl-PL" sz="1600" b="1" dirty="0"/>
              <a:t>zawieszenie prawa głosu w Zgromadzeniu Ogólnym ONZ</a:t>
            </a:r>
            <a:r>
              <a:rPr lang="pl-PL" sz="1600" dirty="0"/>
              <a:t> – </a:t>
            </a:r>
          </a:p>
          <a:p>
            <a:pPr marL="114300" indent="0" algn="just">
              <a:buNone/>
            </a:pPr>
            <a:r>
              <a:rPr lang="pl-PL" sz="1600" dirty="0"/>
              <a:t>gdy zaległość z opłatą składek na rzecz organizacji wynosi lub przekracza sumę składek należnych za ostatnie dwa lata</a:t>
            </a:r>
          </a:p>
          <a:p>
            <a:pPr marL="114300" indent="0" algn="just">
              <a:buNone/>
            </a:pPr>
            <a:r>
              <a:rPr lang="pl-PL" sz="1600" dirty="0"/>
              <a:t>*Zgromadzenie Ogólne może zezwolić takiemu państwu na głosowanie, jeżeli uzna, że zaległość wynika z przyczyn niezależnych od państwa</a:t>
            </a:r>
          </a:p>
          <a:p>
            <a:pPr marL="114300" indent="0" algn="just">
              <a:buNone/>
            </a:pPr>
            <a:r>
              <a:rPr lang="pl-PL" sz="1600" dirty="0"/>
              <a:t>**największy płatnik składek – Stany Zjednoczone</a:t>
            </a:r>
          </a:p>
          <a:p>
            <a:pPr algn="just">
              <a:buFont typeface="Wingdings" panose="05000000000000000000" pitchFamily="2" charset="2"/>
              <a:buChar char="Ø"/>
            </a:pPr>
            <a:r>
              <a:rPr lang="pl-PL" sz="1600" b="1" dirty="0"/>
              <a:t>wykluczenie z organizacji</a:t>
            </a:r>
            <a:r>
              <a:rPr lang="pl-PL" sz="1600" dirty="0"/>
              <a:t> – </a:t>
            </a:r>
          </a:p>
          <a:p>
            <a:pPr marL="114300" indent="0" algn="just">
              <a:buNone/>
            </a:pPr>
            <a:r>
              <a:rPr lang="pl-PL" sz="1600" dirty="0"/>
              <a:t>w drodze decyzji Zgromadzenia Ogólnego podejmowanej na zalecenie Rady Bezpieczeństwa, jeżeli państwo uporczywie łamie zasady wynikające z Karty Narodów Zjednoczonych</a:t>
            </a:r>
          </a:p>
          <a:p>
            <a:pPr marL="114300" indent="0" algn="just">
              <a:buNone/>
            </a:pPr>
            <a:endParaRPr lang="pl-PL" sz="1600" dirty="0"/>
          </a:p>
          <a:p>
            <a:pPr marL="114300" indent="0" algn="just">
              <a:buNone/>
            </a:pPr>
            <a:r>
              <a:rPr lang="pl-PL" sz="1600" dirty="0"/>
              <a:t>*dotychczas żadne państwo nie zostało wykluczone</a:t>
            </a:r>
          </a:p>
          <a:p>
            <a:pPr marL="114300" indent="0" algn="just">
              <a:buNone/>
            </a:pPr>
            <a:r>
              <a:rPr lang="pl-PL" sz="1600" dirty="0"/>
              <a:t>**KNZ nie przewiduje wystąpienia państwa ze struktur ONZ; jest dozwolone; dotychczas tylko jedno państwo wystąpiło z ONZ – Indonezja – złożyła deklarację o wystąpieniu 20 stycznia 1965 r., a 19 września 1966 r. oświadczyła, że chce wznowić współpracę; ONZ uznała wniosek o przywrócenie członkostwa a nie o przystąpienie  </a:t>
            </a:r>
          </a:p>
          <a:p>
            <a:pPr algn="just">
              <a:buFont typeface="Wingdings" panose="05000000000000000000" pitchFamily="2" charset="2"/>
              <a:buChar char="Ø"/>
            </a:pPr>
            <a:endParaRPr lang="pl-PL" sz="1600" dirty="0"/>
          </a:p>
          <a:p>
            <a:pPr marL="114300" indent="0" algn="just">
              <a:buNone/>
            </a:pPr>
            <a:endParaRPr lang="pl-PL" sz="1600" dirty="0"/>
          </a:p>
        </p:txBody>
      </p:sp>
    </p:spTree>
    <p:extLst>
      <p:ext uri="{BB962C8B-B14F-4D97-AF65-F5344CB8AC3E}">
        <p14:creationId xmlns:p14="http://schemas.microsoft.com/office/powerpoint/2010/main" val="317338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buNone/>
            </a:pPr>
            <a:endParaRPr lang="pl-PL" sz="1600" b="1" dirty="0"/>
          </a:p>
          <a:p>
            <a:pPr marL="114300" indent="0">
              <a:buNone/>
            </a:pPr>
            <a:r>
              <a:rPr lang="pl-PL" sz="1600" b="1" dirty="0"/>
              <a:t>organy</a:t>
            </a:r>
          </a:p>
          <a:p>
            <a:pPr>
              <a:buFont typeface="Wingdings" panose="05000000000000000000" pitchFamily="2" charset="2"/>
              <a:buChar char="Ø"/>
            </a:pPr>
            <a:r>
              <a:rPr lang="pl-PL" sz="1600" b="1" dirty="0"/>
              <a:t>Zgromadzenie Ogólne </a:t>
            </a:r>
          </a:p>
          <a:p>
            <a:pPr>
              <a:buFont typeface="Wingdings" panose="05000000000000000000" pitchFamily="2" charset="2"/>
              <a:buChar char="§"/>
            </a:pPr>
            <a:r>
              <a:rPr lang="pl-PL" sz="1600" dirty="0"/>
              <a:t>główny organ ONZ o charakterze międzypaństwowym</a:t>
            </a:r>
          </a:p>
          <a:p>
            <a:pPr>
              <a:buFont typeface="Wingdings" panose="05000000000000000000" pitchFamily="2" charset="2"/>
              <a:buChar char="§"/>
            </a:pPr>
            <a:r>
              <a:rPr lang="pl-PL" sz="1600" dirty="0"/>
              <a:t>organ naczelny – decyduje o najważniejszych sprawach organizacji</a:t>
            </a:r>
          </a:p>
          <a:p>
            <a:pPr>
              <a:buFont typeface="Wingdings" panose="05000000000000000000" pitchFamily="2" charset="2"/>
              <a:buChar char="§"/>
            </a:pPr>
            <a:r>
              <a:rPr lang="pl-PL" sz="1600" dirty="0"/>
              <a:t>skład – wszyscy członkowie ONZ; reprezentacja państwa członkowskiego – maksymalnie 5 przedstawicieli</a:t>
            </a:r>
          </a:p>
          <a:p>
            <a:pPr algn="just">
              <a:buFont typeface="Wingdings" panose="05000000000000000000" pitchFamily="2" charset="2"/>
              <a:buChar char="§"/>
            </a:pPr>
            <a:r>
              <a:rPr lang="pl-PL" sz="1600" dirty="0"/>
              <a:t>funkcjonuje na zasadzie suwerennej równości państw – każde państwo członkowskie niezależnie od wielkości jego terytorium i liczby ludności dysponuje jednym głosem</a:t>
            </a:r>
          </a:p>
          <a:p>
            <a:pPr algn="just">
              <a:buFont typeface="Wingdings" panose="05000000000000000000" pitchFamily="2" charset="2"/>
              <a:buChar char="§"/>
            </a:pPr>
            <a:r>
              <a:rPr lang="pl-PL" sz="1600" dirty="0"/>
              <a:t>może omawiać wszelkie zagadnienia lub sprawy wynikające z KNZ</a:t>
            </a:r>
          </a:p>
          <a:p>
            <a:pPr algn="just">
              <a:buFont typeface="Wingdings" panose="05000000000000000000" pitchFamily="2" charset="2"/>
              <a:buChar char="§"/>
            </a:pPr>
            <a:r>
              <a:rPr lang="pl-PL" sz="1600" dirty="0"/>
              <a:t>może rozważać ogólne zasady współdziałania dla rozbrojenia i regulowania zbrojeń</a:t>
            </a:r>
          </a:p>
          <a:p>
            <a:pPr algn="just">
              <a:buFont typeface="Wingdings" panose="05000000000000000000" pitchFamily="2" charset="2"/>
              <a:buChar char="§"/>
            </a:pPr>
            <a:r>
              <a:rPr lang="pl-PL" sz="1600" dirty="0"/>
              <a:t>może udzielać zaleceń państwom członkowskim lub Radzie Bezpieczeństwa</a:t>
            </a:r>
          </a:p>
          <a:p>
            <a:pPr algn="just">
              <a:buFont typeface="Wingdings" panose="05000000000000000000" pitchFamily="2" charset="2"/>
              <a:buChar char="§"/>
            </a:pPr>
            <a:r>
              <a:rPr lang="pl-PL" sz="1600" dirty="0"/>
              <a:t>może omawiać każdą sprawę związaną z utrzymaniem międzynarodowego pokoju i bezpieczeństwa wniesioną przez państwo członkowskie, Radę Bezpieczeństwa lub państwo niebędące członkiem ONZ </a:t>
            </a:r>
          </a:p>
          <a:p>
            <a:pPr algn="just">
              <a:buFont typeface="Wingdings" panose="05000000000000000000" pitchFamily="2" charset="2"/>
              <a:buChar char="§"/>
            </a:pPr>
            <a:r>
              <a:rPr lang="pl-PL" sz="1600" dirty="0"/>
              <a:t>na mocy rezolucji ZO z dnia 3 listopada 1950 r. </a:t>
            </a:r>
            <a:r>
              <a:rPr lang="pl-PL" sz="1600" i="1" dirty="0"/>
              <a:t>„</a:t>
            </a:r>
            <a:r>
              <a:rPr lang="pl-PL" sz="1600" i="1" dirty="0" err="1"/>
              <a:t>Uniting</a:t>
            </a:r>
            <a:r>
              <a:rPr lang="pl-PL" sz="1600" i="1" dirty="0"/>
              <a:t> for </a:t>
            </a:r>
            <a:r>
              <a:rPr lang="pl-PL" sz="1600" i="1" dirty="0" err="1"/>
              <a:t>peace</a:t>
            </a:r>
            <a:r>
              <a:rPr lang="pl-PL" sz="1600" i="1" dirty="0"/>
              <a:t>” </a:t>
            </a:r>
            <a:r>
              <a:rPr lang="pl-PL" sz="1600" dirty="0"/>
              <a:t>Zgromadzenie Ogólne może przejąć odpowiedzialność za bezpieczeństwo międzynarodowe w razie paraliżu Rady Bezpieczeństwa</a:t>
            </a:r>
          </a:p>
        </p:txBody>
      </p:sp>
    </p:spTree>
    <p:extLst>
      <p:ext uri="{BB962C8B-B14F-4D97-AF65-F5344CB8AC3E}">
        <p14:creationId xmlns:p14="http://schemas.microsoft.com/office/powerpoint/2010/main" val="371675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231506-6DD6-430C-06E4-4ADA1E95C8BF}"/>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806E3EA4-F556-B4CF-3462-D9FB8EBB9DC9}"/>
              </a:ext>
            </a:extLst>
          </p:cNvPr>
          <p:cNvSpPr>
            <a:spLocks noGrp="1"/>
          </p:cNvSpPr>
          <p:nvPr>
            <p:ph idx="1"/>
          </p:nvPr>
        </p:nvSpPr>
        <p:spPr/>
        <p:txBody>
          <a:bodyPr>
            <a:normAutofit/>
          </a:bodyPr>
          <a:lstStyle/>
          <a:p>
            <a:pPr marL="114300" indent="0">
              <a:buNone/>
            </a:pPr>
            <a:r>
              <a:rPr lang="pl-PL" sz="1600" dirty="0"/>
              <a:t>rezolucja ZO z dnia 3 listopada 1950 r. </a:t>
            </a:r>
            <a:r>
              <a:rPr lang="pl-PL" sz="1600" i="1" dirty="0"/>
              <a:t>„</a:t>
            </a:r>
            <a:r>
              <a:rPr lang="pl-PL" sz="1600" i="1" dirty="0" err="1"/>
              <a:t>Uniting</a:t>
            </a:r>
            <a:r>
              <a:rPr lang="pl-PL" sz="1600" i="1" dirty="0"/>
              <a:t> for </a:t>
            </a:r>
            <a:r>
              <a:rPr lang="pl-PL" sz="1600" i="1" dirty="0" err="1"/>
              <a:t>peace</a:t>
            </a:r>
            <a:r>
              <a:rPr lang="pl-PL" sz="1600" i="1" dirty="0"/>
              <a:t>”</a:t>
            </a:r>
            <a:endParaRPr lang="pl-PL" sz="1600" dirty="0"/>
          </a:p>
          <a:p>
            <a:pPr marL="114300" indent="0">
              <a:buNone/>
            </a:pPr>
            <a:endParaRPr lang="pl-PL" sz="1600" dirty="0"/>
          </a:p>
          <a:p>
            <a:pPr marL="114300" indent="0" algn="just">
              <a:buNone/>
            </a:pPr>
            <a:r>
              <a:rPr lang="pl-PL" sz="1600" dirty="0"/>
              <a:t>„</a:t>
            </a:r>
            <a:r>
              <a:rPr lang="pl-PL" sz="1600" i="1" dirty="0"/>
              <a:t>jeżeli Rada Bezpieczeństwa, z powodu braku jednomyślności stałych członków, nie wywiąże się ze swojej podstawowej odpowiedzialności za utrzymanie międzynarodowego pokoju i bezpieczeństwa w każdym przypadku, gdy wydaje się, że istnieje zagrożenie dla pokoju, naruszenie pokoju lub aktu agresji, Zgromadzenie Ogólne rozpatrzy tę sprawę niezwłocznie w celu przedstawienia Członkom odpowiednich zaleceń dotyczących podjęcia środków zbiorowych, w tym w przypadku naruszenia pokoju lub aktu agresji, użycia siły zbrojnej, jeśli to konieczne, w celu utrzymania lub przywrócenia międzynarodowego pokoju i bezpieczeństwa.”</a:t>
            </a:r>
          </a:p>
          <a:p>
            <a:pPr marL="114300" indent="0" algn="just">
              <a:buNone/>
            </a:pPr>
            <a:endParaRPr lang="pl-PL" sz="1600" i="1" dirty="0"/>
          </a:p>
          <a:p>
            <a:pPr marL="114300" indent="0" algn="just">
              <a:buNone/>
            </a:pPr>
            <a:r>
              <a:rPr lang="pl-PL" sz="1600" i="1" dirty="0"/>
              <a:t>*</a:t>
            </a:r>
            <a:r>
              <a:rPr lang="pl-PL" sz="1600" dirty="0"/>
              <a:t>Związek Radziecki bojkotował Radę Bezpieczeństwa od stycznia 1950 r. w związku z odmową uznania Chińskiej Republiki Ludowej za uprawnioną do reprezentowania Chin; przedstawiciele Chińskiej Republiki Ludowej powrócili do pracy w Radzie Bezpieczeństwa dopiero 1 sierpnia 1950 r.</a:t>
            </a:r>
          </a:p>
          <a:p>
            <a:pPr marL="114300" indent="0" algn="just">
              <a:buNone/>
            </a:pPr>
            <a:r>
              <a:rPr lang="pl-PL" sz="1600" dirty="0"/>
              <a:t>**przyjęcie rezolucji zostało zainicjowane przez Stany Zjednoczone i przedłożone przez „Połączone Siedem Mocarstw” (Stany Zjednoczone, Wielką Brytanię, Francję, Kanadę, Turcję, Filipiny i Urugwaj) jako sposób na obejście ewentualnego ponownego bojkotu RB przez Związek Radziecki</a:t>
            </a:r>
          </a:p>
          <a:p>
            <a:pPr marL="114300" indent="0" algn="just">
              <a:buNone/>
            </a:pPr>
            <a:endParaRPr lang="pl-PL" sz="1600" i="1" dirty="0"/>
          </a:p>
        </p:txBody>
      </p:sp>
    </p:spTree>
    <p:extLst>
      <p:ext uri="{BB962C8B-B14F-4D97-AF65-F5344CB8AC3E}">
        <p14:creationId xmlns:p14="http://schemas.microsoft.com/office/powerpoint/2010/main" val="412694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54786"/>
          </a:xfrm>
        </p:spPr>
        <p:txBody>
          <a:bodyPr>
            <a:normAutofit/>
          </a:bodyPr>
          <a:lstStyle/>
          <a:p>
            <a:pPr marL="114300" indent="0">
              <a:buNone/>
            </a:pPr>
            <a:r>
              <a:rPr lang="pl-PL" sz="1600" b="1" dirty="0"/>
              <a:t>wolność przelotu</a:t>
            </a:r>
          </a:p>
          <a:p>
            <a:pPr algn="just">
              <a:buFont typeface="Wingdings" panose="05000000000000000000" pitchFamily="2" charset="2"/>
              <a:buChar char="Ø"/>
            </a:pPr>
            <a:r>
              <a:rPr lang="pl-PL" sz="1600" dirty="0"/>
              <a:t>każde państwo może korzystać z prawa przelotu nad morzem pełnym</a:t>
            </a:r>
          </a:p>
          <a:p>
            <a:pPr algn="just">
              <a:buFont typeface="Wingdings" panose="05000000000000000000" pitchFamily="2" charset="2"/>
              <a:buChar char="Ø"/>
            </a:pPr>
            <a:r>
              <a:rPr lang="pl-PL" sz="1600" dirty="0"/>
              <a:t>nad bezpieczeństwem lotów czuwa Międzynarodowa Organizacja Lotnictwa Cywilnego (ICAO)</a:t>
            </a:r>
          </a:p>
          <a:p>
            <a:pPr marL="114300" indent="0" algn="just">
              <a:buNone/>
            </a:pPr>
            <a:endParaRPr lang="pl-PL" sz="1600" dirty="0"/>
          </a:p>
          <a:p>
            <a:pPr marL="114300" indent="0" algn="just">
              <a:buNone/>
            </a:pPr>
            <a:r>
              <a:rPr lang="pl-PL" sz="1600" b="1" dirty="0"/>
              <a:t>wolność układania podmorskich kabli i rurociągów</a:t>
            </a:r>
          </a:p>
          <a:p>
            <a:pPr algn="just">
              <a:buFont typeface="Wingdings" panose="05000000000000000000" pitchFamily="2" charset="2"/>
              <a:buChar char="Ø"/>
            </a:pPr>
            <a:r>
              <a:rPr lang="pl-PL" sz="1600" dirty="0"/>
              <a:t> wszystkie państwa mają prawo do układania podmorskich kabli i rurociągów na dnie morza pełnego poza szelfem kontynentalnym</a:t>
            </a:r>
          </a:p>
          <a:p>
            <a:pPr algn="just">
              <a:buFont typeface="Wingdings" panose="05000000000000000000" pitchFamily="2" charset="2"/>
              <a:buChar char="Ø"/>
            </a:pPr>
            <a:r>
              <a:rPr lang="pl-PL" sz="1600" dirty="0"/>
              <a:t>podczas układania podmorskich kabli lub rurociągów państwa zwracają należytą uwagę na istniejące już kable lub rurociągi. W szczególności nie powinny ulec pogorszeniu możliwości naprawy istniejących kabli lub rurociągów</a:t>
            </a:r>
          </a:p>
          <a:p>
            <a:pPr algn="just">
              <a:buFont typeface="Wingdings" panose="05000000000000000000" pitchFamily="2" charset="2"/>
              <a:buChar char="Ø"/>
            </a:pPr>
            <a:r>
              <a:rPr lang="pl-PL" sz="1600" dirty="0"/>
              <a:t>państwo powinno penalizować w swoim prawie wewnętrznym czyny polegające na zerwaniu lub uszkodzeniu podmorskiego kabla lub rurociągu</a:t>
            </a:r>
          </a:p>
          <a:p>
            <a:pPr algn="just">
              <a:buFont typeface="Wingdings" panose="05000000000000000000" pitchFamily="2" charset="2"/>
              <a:buChar char="Ø"/>
            </a:pPr>
            <a:r>
              <a:rPr lang="pl-PL" sz="1600" dirty="0"/>
              <a:t>na właścicielu kabla lub rurociągu spoczywa obowiązek odszkodowania dla właścicieli statków, którzy poświęcili kotwicę, sieć lub inny sprzęt rybacki, aby uniknąć uszkodzenia kabla lub rurociągu  </a:t>
            </a:r>
          </a:p>
        </p:txBody>
      </p:sp>
    </p:spTree>
    <p:extLst>
      <p:ext uri="{BB962C8B-B14F-4D97-AF65-F5344CB8AC3E}">
        <p14:creationId xmlns:p14="http://schemas.microsoft.com/office/powerpoint/2010/main" val="359040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wolność rybołówstwa</a:t>
            </a:r>
          </a:p>
          <a:p>
            <a:pPr algn="just">
              <a:buFont typeface="Wingdings" panose="05000000000000000000" pitchFamily="2" charset="2"/>
              <a:buChar char="Ø"/>
            </a:pPr>
            <a:r>
              <a:rPr lang="pl-PL" sz="1600" dirty="0"/>
              <a:t>wolność eksploatacji żywych zasobów morza otwartego</a:t>
            </a:r>
          </a:p>
          <a:p>
            <a:pPr algn="just">
              <a:buFont typeface="Wingdings" panose="05000000000000000000" pitchFamily="2" charset="2"/>
              <a:buChar char="Ø"/>
            </a:pPr>
            <a:r>
              <a:rPr lang="pl-PL" sz="1600" dirty="0"/>
              <a:t>obecnie – wprowadzane są w drodze umów międzynarodowych kwoty połowowe, okresy ochronne lub zakaz używania określonych narzędzi do połowu w celu ochrony przed przełowieniem i ochrony biologicznych gatunków morza pełnego </a:t>
            </a:r>
          </a:p>
          <a:p>
            <a:pPr algn="just">
              <a:buFont typeface="Wingdings" panose="05000000000000000000" pitchFamily="2" charset="2"/>
              <a:buChar char="Ø"/>
            </a:pPr>
            <a:r>
              <a:rPr lang="pl-PL" sz="1600" dirty="0"/>
              <a:t>wszystkie państwa mają obowiązek podjęcia lub współdziałania z innymi państwami w podejmowaniu wobec swoich obywateli środków koniecznych dla zachowania zasobów morza pełnego</a:t>
            </a:r>
          </a:p>
        </p:txBody>
      </p:sp>
    </p:spTree>
    <p:extLst>
      <p:ext uri="{BB962C8B-B14F-4D97-AF65-F5344CB8AC3E}">
        <p14:creationId xmlns:p14="http://schemas.microsoft.com/office/powerpoint/2010/main" val="211534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dno mórz i oceanów poza granicami jurysdykcji państwowej</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88444"/>
          </a:xfrm>
        </p:spPr>
        <p:txBody>
          <a:bodyPr>
            <a:normAutofit fontScale="92500" lnSpcReduction="20000"/>
          </a:bodyPr>
          <a:lstStyle/>
          <a:p>
            <a:pPr algn="just">
              <a:buFont typeface="Wingdings" panose="05000000000000000000" pitchFamily="2" charset="2"/>
              <a:buChar char="Ø"/>
            </a:pPr>
            <a:r>
              <a:rPr lang="pl-PL" sz="1600" dirty="0"/>
              <a:t>stanowi wspólne dziedzictwo ludzkości (art. 136 Konwencji o prawie morza)</a:t>
            </a:r>
          </a:p>
          <a:p>
            <a:pPr algn="just">
              <a:buFont typeface="Wingdings" panose="05000000000000000000" pitchFamily="2" charset="2"/>
              <a:buChar char="Ø"/>
            </a:pPr>
            <a:r>
              <a:rPr lang="pl-PL" sz="1600" dirty="0"/>
              <a:t>żadne państwo nie może zgłaszać roszczeń ani wykonywać suwerenności lub suwerennych praw nad jakąkolwiek częścią dna mórz i oceanów poza granicami jurysdykcji państw</a:t>
            </a:r>
          </a:p>
          <a:p>
            <a:pPr algn="just">
              <a:buFont typeface="Wingdings" panose="05000000000000000000" pitchFamily="2" charset="2"/>
              <a:buChar char="Ø"/>
            </a:pPr>
            <a:r>
              <a:rPr lang="pl-PL" sz="1600" dirty="0"/>
              <a:t>żadne państwo lub osoba fizyczna albo prawna nie może zawłaszczyć jakiejkolwiek tej części dna mórz i oceanów </a:t>
            </a:r>
          </a:p>
          <a:p>
            <a:pPr algn="just">
              <a:buFont typeface="Wingdings" panose="05000000000000000000" pitchFamily="2" charset="2"/>
              <a:buChar char="Ø"/>
            </a:pPr>
            <a:r>
              <a:rPr lang="pl-PL" sz="1600" dirty="0"/>
              <a:t>nie uznaje się żadnego takiego roszczenia lub wykonywania suwerenności albo suwerennych praw ani takiego zawłaszczenia</a:t>
            </a:r>
          </a:p>
          <a:p>
            <a:pPr algn="just">
              <a:buFont typeface="Wingdings" panose="05000000000000000000" pitchFamily="2" charset="2"/>
              <a:buChar char="Ø"/>
            </a:pPr>
            <a:r>
              <a:rPr lang="pl-PL" sz="1600" dirty="0"/>
              <a:t>wszelkie prawa do zasobów tej części dna mórz i oceanów przysługują ludzkości jako całości</a:t>
            </a:r>
          </a:p>
          <a:p>
            <a:pPr algn="just">
              <a:buFont typeface="Wingdings" panose="05000000000000000000" pitchFamily="2" charset="2"/>
              <a:buChar char="Ø"/>
            </a:pPr>
            <a:r>
              <a:rPr lang="pl-PL" sz="1600" dirty="0"/>
              <a:t>prawa do dna mórz i oceanów poza granicami jurysdykcji państwowej w imieniu ludzkości wykonuje Międzynarodowa Organizacja Dna Morskiego </a:t>
            </a:r>
            <a:r>
              <a:rPr lang="pl-PL" sz="1600" i="1" dirty="0"/>
              <a:t>(International </a:t>
            </a:r>
            <a:r>
              <a:rPr lang="pl-PL" sz="1600" i="1" dirty="0" err="1"/>
              <a:t>Seabed</a:t>
            </a:r>
            <a:r>
              <a:rPr lang="pl-PL" sz="1600" i="1" dirty="0"/>
              <a:t> Authority </a:t>
            </a:r>
            <a:r>
              <a:rPr lang="pl-PL" sz="1600" dirty="0"/>
              <a:t>- ISA</a:t>
            </a:r>
            <a:r>
              <a:rPr lang="pl-PL" sz="1600" i="1" dirty="0"/>
              <a:t>)</a:t>
            </a:r>
          </a:p>
          <a:p>
            <a:pPr algn="just">
              <a:buFont typeface="Wingdings" panose="05000000000000000000" pitchFamily="2" charset="2"/>
              <a:buChar char="§"/>
            </a:pPr>
            <a:r>
              <a:rPr lang="pl-PL" sz="1600" dirty="0"/>
              <a:t>organy ISA: Zgromadzenie (wszyscy członkowie Organizacji), Rada (36 członków wybieranych przez Zgromadzenie; organy Rady: Komisja Planowania Gospodarczego, Komisja Prawno-Techniczna), Sekretariat (Sekretarz Generalny wybierany przez Zgromadzenie na czteroletnią kadencję)</a:t>
            </a:r>
          </a:p>
          <a:p>
            <a:pPr algn="just">
              <a:buFont typeface="Wingdings" panose="05000000000000000000" pitchFamily="2" charset="2"/>
              <a:buChar char="§"/>
            </a:pPr>
            <a:r>
              <a:rPr lang="pl-PL" sz="1600" dirty="0"/>
              <a:t>zasoby dna morskiego są niezbywalne i mogą być wykorzystywane na zasadach określonych przez Konwencję i ISA</a:t>
            </a:r>
          </a:p>
          <a:p>
            <a:pPr algn="just">
              <a:buFont typeface="Wingdings" panose="05000000000000000000" pitchFamily="2" charset="2"/>
              <a:buChar char="§"/>
            </a:pPr>
            <a:r>
              <a:rPr lang="pl-PL" sz="1600" dirty="0"/>
              <a:t>działalność w tej części dna mórz i oceanów jest prowadzona z korzyścią dla ludzkości jako całości, niezależnie od geograficznego położenia państw, zarówno nadbrzeżnych, jak i śródlądowych, ze szczególnym uwzględnieniem interesów i potrzeb państw rozwijających się i ludów, które nie uzyskały pełnej niepodległości lub innego autonomicznego statusu, uznanego przez Narody Zjednoczone</a:t>
            </a:r>
          </a:p>
          <a:p>
            <a:pPr algn="just">
              <a:buFont typeface="Wingdings" panose="05000000000000000000" pitchFamily="2" charset="2"/>
              <a:buChar char="§"/>
            </a:pPr>
            <a:r>
              <a:rPr lang="pl-PL" sz="1600" dirty="0"/>
              <a:t>ISA zapewnia oparty o zasadę słuszności podział finansowych i innych ekonomicznych korzyści uzyskiwanych z działalności w tej części dna mórz i oceanów za pośrednictwem odpowiedniego systemu, na warunkach niedyskryminacji</a:t>
            </a:r>
          </a:p>
        </p:txBody>
      </p:sp>
    </p:spTree>
    <p:extLst>
      <p:ext uri="{BB962C8B-B14F-4D97-AF65-F5344CB8AC3E}">
        <p14:creationId xmlns:p14="http://schemas.microsoft.com/office/powerpoint/2010/main" val="1563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dno mórz i oceanów poza granicami jurysdykcji państwowej</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38933"/>
          </a:xfrm>
        </p:spPr>
        <p:txBody>
          <a:bodyPr>
            <a:normAutofit/>
          </a:bodyPr>
          <a:lstStyle/>
          <a:p>
            <a:pPr algn="just">
              <a:buFont typeface="Wingdings" panose="05000000000000000000" pitchFamily="2" charset="2"/>
              <a:buChar char="Ø"/>
            </a:pPr>
            <a:r>
              <a:rPr lang="pl-PL" sz="1600" b="1" dirty="0"/>
              <a:t>Izba Sporów Dotyczących Dna Morskiego Międzynarodowego Trybunału Prawa Morza</a:t>
            </a:r>
          </a:p>
          <a:p>
            <a:pPr algn="just">
              <a:buFont typeface="Wingdings" panose="05000000000000000000" pitchFamily="2" charset="2"/>
              <a:buChar char="§"/>
            </a:pPr>
            <a:r>
              <a:rPr lang="pl-PL" sz="1600" dirty="0"/>
              <a:t>utworzona na mocy art. 186 Konwencji o prawie morza</a:t>
            </a:r>
          </a:p>
          <a:p>
            <a:pPr algn="just">
              <a:buFont typeface="Wingdings" panose="05000000000000000000" pitchFamily="2" charset="2"/>
              <a:buChar char="§"/>
            </a:pPr>
            <a:r>
              <a:rPr lang="pl-PL" sz="1600" dirty="0"/>
              <a:t>Izba jest właściwa do rozstrzygania sporów związanych z działalnością na dnie mórz i oceanów</a:t>
            </a:r>
          </a:p>
          <a:p>
            <a:pPr marL="114300" indent="0" algn="just">
              <a:buNone/>
            </a:pPr>
            <a:endParaRPr lang="pl-PL" sz="1600" dirty="0"/>
          </a:p>
          <a:p>
            <a:pPr marL="114300" indent="0" algn="just">
              <a:buNone/>
            </a:pPr>
            <a:endParaRPr lang="pl-PL" sz="1600" dirty="0"/>
          </a:p>
          <a:p>
            <a:pPr marL="114300" indent="0" algn="just">
              <a:buNone/>
            </a:pPr>
            <a:r>
              <a:rPr lang="pl-PL" sz="1600" dirty="0"/>
              <a:t>*własność skarbów znajdujących się na dnie mórz we wrakach statków i okrętów</a:t>
            </a:r>
          </a:p>
          <a:p>
            <a:pPr marL="114300" indent="0" algn="just">
              <a:buNone/>
            </a:pPr>
            <a:r>
              <a:rPr lang="pl-PL" sz="1600" dirty="0"/>
              <a:t>sprawa </a:t>
            </a:r>
            <a:r>
              <a:rPr lang="pl-PL" sz="1600" i="1" dirty="0"/>
              <a:t>Odyssey Marine Exploration v. Hiszpania </a:t>
            </a:r>
            <a:r>
              <a:rPr lang="pl-PL" sz="1600" dirty="0"/>
              <a:t>– sprawa skarbu znalezionego we wraku hiszpańskiego okrętu </a:t>
            </a:r>
            <a:r>
              <a:rPr lang="pl-PL" sz="1600" i="1" dirty="0" err="1"/>
              <a:t>Nuestra</a:t>
            </a:r>
            <a:r>
              <a:rPr lang="pl-PL" sz="1600" i="1" dirty="0"/>
              <a:t> </a:t>
            </a:r>
            <a:r>
              <a:rPr lang="pl-PL" sz="1600" i="1" dirty="0" err="1"/>
              <a:t>Senora</a:t>
            </a:r>
            <a:r>
              <a:rPr lang="pl-PL" sz="1600" i="1" dirty="0"/>
              <a:t> de las Mercedes</a:t>
            </a:r>
          </a:p>
          <a:p>
            <a:pPr marL="114300" indent="0" algn="just">
              <a:buNone/>
            </a:pPr>
            <a:endParaRPr lang="pl-PL" sz="1600" i="1" dirty="0"/>
          </a:p>
          <a:p>
            <a:pPr marL="114300" indent="0" algn="just">
              <a:buNone/>
            </a:pPr>
            <a:r>
              <a:rPr lang="pl-PL" sz="1600" i="1" dirty="0"/>
              <a:t>**</a:t>
            </a:r>
            <a:r>
              <a:rPr lang="pl-PL" sz="1600" dirty="0"/>
              <a:t>Rzeczpospolita Polska </a:t>
            </a:r>
          </a:p>
          <a:p>
            <a:pPr algn="just">
              <a:buFont typeface="Wingdings" panose="05000000000000000000" pitchFamily="2" charset="2"/>
              <a:buChar char="§"/>
            </a:pPr>
            <a:r>
              <a:rPr lang="pl-PL" sz="1600" dirty="0"/>
              <a:t> możliwość przeszukania wraków statków lub ich pozostałości na polskich obszarach morskich może być dokonywana przez osoby fizyczne, osoby prawne lub jednostki organizacyjne nieposiadające osobowości prawnej wyłącznie po uzyskaniu zgody dyrektora właściwego urzędu morskiego</a:t>
            </a:r>
          </a:p>
          <a:p>
            <a:pPr algn="just">
              <a:buFont typeface="Wingdings" panose="05000000000000000000" pitchFamily="2" charset="2"/>
              <a:buChar char="§"/>
            </a:pPr>
            <a:r>
              <a:rPr lang="pl-PL" sz="1600" dirty="0"/>
              <a:t>wszelkie przedmioty znalezione i wydobyte w trakcie przeszukania wraków podlegają przekazaniu dyrektorowi urzędu morskiego, który wydał pozwolenie, najpóźniej w dniu upływu ważności pozwolenia</a:t>
            </a:r>
          </a:p>
        </p:txBody>
      </p:sp>
    </p:spTree>
    <p:extLst>
      <p:ext uri="{BB962C8B-B14F-4D97-AF65-F5344CB8AC3E}">
        <p14:creationId xmlns:p14="http://schemas.microsoft.com/office/powerpoint/2010/main" val="316855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cieśniny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94054"/>
          </a:xfrm>
        </p:spPr>
        <p:txBody>
          <a:bodyPr>
            <a:normAutofit fontScale="92500" lnSpcReduction="10000"/>
          </a:bodyPr>
          <a:lstStyle/>
          <a:p>
            <a:pPr algn="just">
              <a:buFont typeface="Wingdings" panose="05000000000000000000" pitchFamily="2" charset="2"/>
              <a:buChar char="Ø"/>
            </a:pPr>
            <a:r>
              <a:rPr lang="pl-PL" sz="1600" dirty="0"/>
              <a:t>naturalna droga wodna łącząca dwa obszary morskie</a:t>
            </a:r>
          </a:p>
          <a:p>
            <a:pPr algn="just">
              <a:buFont typeface="Wingdings" panose="05000000000000000000" pitchFamily="2" charset="2"/>
              <a:buChar char="Ø"/>
            </a:pPr>
            <a:r>
              <a:rPr lang="pl-PL" sz="1600" dirty="0"/>
              <a:t>jeśli szerokość cieśniny przekracza dwukrotność szerokości morza terytorialnego państwa lub państw nadbrzeżnych, na tej części cieśniny, która położona jest poza granicami morza terytorialnego obowiązuje zasada wolności żeglugi</a:t>
            </a:r>
          </a:p>
          <a:p>
            <a:pPr algn="just">
              <a:buFont typeface="Wingdings" panose="05000000000000000000" pitchFamily="2" charset="2"/>
              <a:buChar char="Ø"/>
            </a:pPr>
            <a:r>
              <a:rPr lang="pl-PL" sz="1600" dirty="0"/>
              <a:t>jeśli szerokość cieśniny jest węższa lub równa podwójnej szerokości morza terytorialnego państwa lub państw nadbrzeżnych, stanowi tzw. cieśninę terytorialną, w której obowiązuje </a:t>
            </a:r>
            <a:r>
              <a:rPr lang="pl-PL" sz="1600" b="1" dirty="0"/>
              <a:t>prawo przejścia tranzytowego </a:t>
            </a:r>
            <a:r>
              <a:rPr lang="pl-PL" sz="1600" dirty="0"/>
              <a:t>(art. 37 Konwencji o prawie morza):</a:t>
            </a:r>
          </a:p>
          <a:p>
            <a:pPr algn="just">
              <a:buFont typeface="Wingdings" panose="05000000000000000000" pitchFamily="2" charset="2"/>
              <a:buChar char="§"/>
            </a:pPr>
            <a:r>
              <a:rPr lang="pl-PL" sz="1600" dirty="0"/>
              <a:t>polega na korzystaniu z wolności żeglugi i przelotu wyłącznie w celu nieprzerwanego i szybkiego tranzytu przez cieśninę między jedną częścią morza pełnego lub wyłącznej strefy ekonomicznej a drugą częścią morza pełnego lub wyłącznej strefy ekonomicznej</a:t>
            </a:r>
          </a:p>
          <a:p>
            <a:pPr algn="just">
              <a:buFont typeface="Wingdings" panose="05000000000000000000" pitchFamily="2" charset="2"/>
              <a:buChar char="§"/>
            </a:pPr>
            <a:r>
              <a:rPr lang="pl-PL" sz="1600" dirty="0"/>
              <a:t>przejście musi być nieprzerwane i szybkie; nie stoi to na przeszkodzie przejściu przez cieśninę w celu znalezienia się na terytorium państwa położonego nad cieśniną, opuszczenia go lub powrotu na nie zgodnie z warunkami wstępu na terytorium tego państwa</a:t>
            </a:r>
          </a:p>
          <a:p>
            <a:pPr algn="just">
              <a:buFont typeface="Wingdings" panose="05000000000000000000" pitchFamily="2" charset="2"/>
              <a:buChar char="§"/>
            </a:pPr>
            <a:r>
              <a:rPr lang="pl-PL" sz="1600" dirty="0"/>
              <a:t>przepływający statek ma obowiązek powstrzymania się od wszelkich działań niezwiązanych ze zwyczajnym nieprzerwanym i szybkim tranzytem, z wyjątkiem zdarzeń spowodowanych przez siłę wyższą, a także działań wyznaczonych przez państwo nadbrzeżne lub wynikających z obowiązujących w nim przepisów</a:t>
            </a:r>
          </a:p>
          <a:p>
            <a:pPr algn="just">
              <a:buFont typeface="Wingdings" panose="05000000000000000000" pitchFamily="2" charset="2"/>
              <a:buChar char="§"/>
            </a:pPr>
            <a:r>
              <a:rPr lang="pl-PL" sz="1600" dirty="0"/>
              <a:t>jeżeli naruszenie przepisów państwa nadbrzeżnego spowoduje stratę lub szkodę dla państwa nadbrzeżnego, odpowiedzialność ponosi państwo bandery statku morskiego/państwo rejestracji statku powietrznego pozostającego w tranzycie</a:t>
            </a:r>
          </a:p>
          <a:p>
            <a:pPr algn="just">
              <a:buFont typeface="Wingdings" panose="05000000000000000000" pitchFamily="2" charset="2"/>
              <a:buChar char="§"/>
            </a:pPr>
            <a:r>
              <a:rPr lang="pl-PL" sz="1600" dirty="0"/>
              <a:t>państwo nadbrzeżne nie powinno przeszkadzać w wykonywaniu prawa przejścia tranzytowego ani go zawieszać; zobowiązane jest także informować przechodzące statki o niebezpieczeństwach dla żeglugi </a:t>
            </a:r>
          </a:p>
        </p:txBody>
      </p:sp>
    </p:spTree>
    <p:extLst>
      <p:ext uri="{BB962C8B-B14F-4D97-AF65-F5344CB8AC3E}">
        <p14:creationId xmlns:p14="http://schemas.microsoft.com/office/powerpoint/2010/main" val="424174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cieśniny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55762"/>
          </a:xfrm>
        </p:spPr>
        <p:txBody>
          <a:bodyPr>
            <a:normAutofit lnSpcReduction="10000"/>
          </a:bodyPr>
          <a:lstStyle/>
          <a:p>
            <a:pPr algn="just">
              <a:buFont typeface="Wingdings" panose="05000000000000000000" pitchFamily="2" charset="2"/>
              <a:buChar char="Ø"/>
            </a:pPr>
            <a:r>
              <a:rPr lang="pl-PL" sz="1600" dirty="0"/>
              <a:t>cieśniny bałtyckie – Wielki Bełt, Mały Bełt i Sund</a:t>
            </a:r>
          </a:p>
          <a:p>
            <a:pPr algn="just">
              <a:buFont typeface="Wingdings" panose="05000000000000000000" pitchFamily="2" charset="2"/>
              <a:buChar char="§"/>
            </a:pPr>
            <a:r>
              <a:rPr lang="pl-PL" sz="1600" dirty="0"/>
              <a:t>status tych cieśnin uregulowany został w Traktacie kopenhaskim z 1857 r.</a:t>
            </a:r>
          </a:p>
          <a:p>
            <a:pPr algn="just">
              <a:buFont typeface="Wingdings" panose="05000000000000000000" pitchFamily="2" charset="2"/>
              <a:buChar char="§"/>
            </a:pPr>
            <a:r>
              <a:rPr lang="pl-PL" sz="1600" dirty="0"/>
              <a:t>Dania zrezygnowała z pobierania cła za przejście przez cieśniny i zobowiązała się do zapewnienia swobody żeglugi </a:t>
            </a:r>
          </a:p>
          <a:p>
            <a:pPr marL="114300" indent="0" algn="just">
              <a:buNone/>
            </a:pPr>
            <a:r>
              <a:rPr lang="pl-PL" sz="1600" dirty="0"/>
              <a:t>*sprawa mostu łączącego Kopenhagę i Malmo nad Cieśniną Sund</a:t>
            </a:r>
          </a:p>
          <a:p>
            <a:pPr marL="114300" indent="0" algn="just">
              <a:buNone/>
            </a:pPr>
            <a:endParaRPr lang="pl-PL" sz="1600" dirty="0"/>
          </a:p>
          <a:p>
            <a:pPr algn="just">
              <a:buFont typeface="Wingdings" panose="05000000000000000000" pitchFamily="2" charset="2"/>
              <a:buChar char="Ø"/>
            </a:pPr>
            <a:r>
              <a:rPr lang="pl-PL" sz="1600" dirty="0"/>
              <a:t>cieśniny czarnomorskie – Bosfor i Dardanele</a:t>
            </a:r>
          </a:p>
          <a:p>
            <a:pPr algn="just">
              <a:buFont typeface="Wingdings" panose="05000000000000000000" pitchFamily="2" charset="2"/>
              <a:buChar char="§"/>
            </a:pPr>
            <a:r>
              <a:rPr lang="pl-PL" sz="1600" dirty="0"/>
              <a:t>status tych cieśnin uregulowany został w Konwencji z Montreux z 1936 r.</a:t>
            </a:r>
          </a:p>
          <a:p>
            <a:pPr algn="just">
              <a:buFont typeface="Wingdings" panose="05000000000000000000" pitchFamily="2" charset="2"/>
              <a:buChar char="§"/>
            </a:pPr>
            <a:r>
              <a:rPr lang="pl-PL" sz="1600" dirty="0"/>
              <a:t>Turcja zagwarantowała zasadę pełnej wolności żeglugi dla statków handlowych; przepływ okrętów wojennych wymaga notyfikacji, a w przypadku większych jednostek nieczarnomorskich – zgody Turcji</a:t>
            </a:r>
          </a:p>
          <a:p>
            <a:pPr algn="just">
              <a:buFont typeface="Wingdings" panose="05000000000000000000" pitchFamily="2" charset="2"/>
              <a:buChar char="§"/>
            </a:pPr>
            <a:r>
              <a:rPr lang="pl-PL" sz="1600" dirty="0"/>
              <a:t>Turcja zapewnia i kontroluje bezpieczeństwo żeglugi przez cieśniny; jest uprawniona do zamknięcia cieśnin dla okrętów wojennych innych państw w przypadku zagrożenia agresją</a:t>
            </a:r>
          </a:p>
          <a:p>
            <a:pPr marL="114300" indent="0" algn="just">
              <a:buNone/>
            </a:pPr>
            <a:endParaRPr lang="pl-PL" sz="1600" dirty="0"/>
          </a:p>
          <a:p>
            <a:pPr algn="just">
              <a:buFont typeface="Wingdings" panose="05000000000000000000" pitchFamily="2" charset="2"/>
              <a:buChar char="Ø"/>
            </a:pPr>
            <a:r>
              <a:rPr lang="pl-PL" sz="1600" dirty="0"/>
              <a:t>Cieśnina Magellana</a:t>
            </a:r>
          </a:p>
          <a:p>
            <a:pPr algn="just">
              <a:buFont typeface="Wingdings" panose="05000000000000000000" pitchFamily="2" charset="2"/>
              <a:buChar char="§"/>
            </a:pPr>
            <a:r>
              <a:rPr lang="pl-PL" sz="1600" dirty="0"/>
              <a:t>status cieśniny uregulowała umowa argentyńsko-chilijska z 1881 r.</a:t>
            </a:r>
          </a:p>
          <a:p>
            <a:pPr algn="just">
              <a:buFont typeface="Wingdings" panose="05000000000000000000" pitchFamily="2" charset="2"/>
              <a:buChar char="§"/>
            </a:pPr>
            <a:r>
              <a:rPr lang="pl-PL" sz="1600" dirty="0"/>
              <a:t>zapewniona jest swoboda żeglugi</a:t>
            </a:r>
          </a:p>
          <a:p>
            <a:pPr algn="just">
              <a:buFont typeface="Wingdings" panose="05000000000000000000" pitchFamily="2" charset="2"/>
              <a:buChar char="§"/>
            </a:pPr>
            <a:r>
              <a:rPr lang="pl-PL" sz="1600" dirty="0"/>
              <a:t>cieśnina jest zneutralizowana i na jej brzegach obowiązuje zakaz budowy umocnień wojskowych i fortyfikacji </a:t>
            </a:r>
          </a:p>
        </p:txBody>
      </p:sp>
    </p:spTree>
    <p:extLst>
      <p:ext uri="{BB962C8B-B14F-4D97-AF65-F5344CB8AC3E}">
        <p14:creationId xmlns:p14="http://schemas.microsoft.com/office/powerpoint/2010/main" val="232310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Kanały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5007227"/>
          </a:xfrm>
        </p:spPr>
        <p:txBody>
          <a:bodyPr>
            <a:normAutofit/>
          </a:bodyPr>
          <a:lstStyle/>
          <a:p>
            <a:pPr algn="just">
              <a:buFont typeface="Wingdings" panose="05000000000000000000" pitchFamily="2" charset="2"/>
              <a:buChar char="Ø"/>
            </a:pPr>
            <a:r>
              <a:rPr lang="pl-PL" sz="1600" dirty="0"/>
              <a:t>sztuczne drogi wodne łączące dwa obszary morskie otwarte dla żeglugi międzynarodowej</a:t>
            </a:r>
          </a:p>
          <a:p>
            <a:pPr algn="just">
              <a:buFont typeface="Wingdings" panose="05000000000000000000" pitchFamily="2" charset="2"/>
              <a:buChar char="Ø"/>
            </a:pPr>
            <a:r>
              <a:rPr lang="pl-PL" sz="1600" dirty="0"/>
              <a:t>najczęściej usytuowane są na terytorium jednego państwa </a:t>
            </a:r>
          </a:p>
          <a:p>
            <a:pPr algn="just">
              <a:buFont typeface="Wingdings" panose="05000000000000000000" pitchFamily="2" charset="2"/>
              <a:buChar char="Ø"/>
            </a:pPr>
            <a:r>
              <a:rPr lang="pl-PL" sz="1600" dirty="0"/>
              <a:t>wody kanału są traktowane jak wewnętrzne wody państwa</a:t>
            </a:r>
          </a:p>
          <a:p>
            <a:pPr algn="just">
              <a:buFont typeface="Wingdings" panose="05000000000000000000" pitchFamily="2" charset="2"/>
              <a:buChar char="Ø"/>
            </a:pPr>
            <a:r>
              <a:rPr lang="pl-PL" sz="1600" dirty="0"/>
              <a:t>w niektórych kanałach obowiązuje zasada wolności żeglugi – tzw. kanały umiędzynarodowione</a:t>
            </a:r>
          </a:p>
          <a:p>
            <a:pPr algn="just">
              <a:buFont typeface="Wingdings" panose="05000000000000000000" pitchFamily="2" charset="2"/>
              <a:buChar char="§"/>
            </a:pPr>
            <a:r>
              <a:rPr lang="pl-PL" sz="1600" dirty="0"/>
              <a:t>Kanał Sueski – umowa z Konstantynopola z 1888 r. – ustanowiła zasadę pełnej swobody żeglugi dla statków i okrętów wojennych; kanał został zneutralizowany; w 1956 r. rząd egipski znacjonalizował kanał i w 1957 r. potwierdził swobodę żeglugi</a:t>
            </a:r>
          </a:p>
          <a:p>
            <a:pPr algn="just">
              <a:buFont typeface="Wingdings" panose="05000000000000000000" pitchFamily="2" charset="2"/>
              <a:buChar char="§"/>
            </a:pPr>
            <a:r>
              <a:rPr lang="pl-PL" sz="1600" dirty="0"/>
              <a:t>Kanał Panamski – umowa brytyjsko-amerykańska z 1901 r. – kanał jest wolny i otwarty dla żeglugi statków i okrętów wojennych wszystkich państw; kanał jest zneutralizowany; Stany Zjednoczone na mocy drugiej umowy z 1903 r. uzyskały „na wieczne czasy” prawo budowy, eksploatacji i administrowania kanału i jego strefy; na mocy umowy z Panamą z 1977r. Stany Zjednoczone stopniowo przekazywały kontrolę nad kanałem Panamie; pełny zwrot strefy nastąpił dnia 31 grudnia 1999 r. </a:t>
            </a:r>
          </a:p>
          <a:p>
            <a:pPr algn="just">
              <a:buFont typeface="Wingdings" panose="05000000000000000000" pitchFamily="2" charset="2"/>
              <a:buChar char="§"/>
            </a:pPr>
            <a:r>
              <a:rPr lang="pl-PL" sz="1600" dirty="0"/>
              <a:t>Kanał Kiloński (dawniej Kanał Cesarza Wilhelma) – na mocy Traktatu Wersalskiego kanał i drogi dojazdowe do niego mają zawsze być wolne i otwarte na stopie zupełnej równości dla okrętów wojennych i handlowych wszystkich narodów, będących w stanie pokoju z Niemcami</a:t>
            </a:r>
          </a:p>
          <a:p>
            <a:pPr algn="just">
              <a:buFont typeface="Wingdings" panose="05000000000000000000" pitchFamily="2" charset="2"/>
              <a:buChar char="§"/>
            </a:pPr>
            <a:r>
              <a:rPr lang="pl-PL" sz="1600" dirty="0"/>
              <a:t> *Kanał Stambulski – plan – ma połączyć Morze Czarne z Morzem Śródziemnym</a:t>
            </a:r>
          </a:p>
        </p:txBody>
      </p:sp>
    </p:spTree>
    <p:extLst>
      <p:ext uri="{BB962C8B-B14F-4D97-AF65-F5344CB8AC3E}">
        <p14:creationId xmlns:p14="http://schemas.microsoft.com/office/powerpoint/2010/main" val="7897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Organizacja narodów zjednoczonych</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buNone/>
            </a:pPr>
            <a:r>
              <a:rPr lang="pl-PL" sz="1600" dirty="0"/>
              <a:t>ustanowienie</a:t>
            </a:r>
          </a:p>
          <a:p>
            <a:pPr algn="just">
              <a:buFont typeface="Wingdings" panose="05000000000000000000" pitchFamily="2" charset="2"/>
              <a:buChar char="Ø"/>
            </a:pPr>
            <a:r>
              <a:rPr lang="pl-PL" sz="1600" dirty="0"/>
              <a:t>na podstawie Karty Narodów Zjednoczonych podpisanej w San Francisco dnia 26 czerwca 1945 r.</a:t>
            </a:r>
          </a:p>
          <a:p>
            <a:pPr algn="just">
              <a:buFont typeface="Wingdings" panose="05000000000000000000" pitchFamily="2" charset="2"/>
              <a:buChar char="Ø"/>
            </a:pPr>
            <a:r>
              <a:rPr lang="pl-PL" sz="1600" dirty="0"/>
              <a:t>KNZ weszła w życie dnia 24 października 1945 r.</a:t>
            </a:r>
          </a:p>
          <a:p>
            <a:pPr algn="just">
              <a:buFont typeface="Wingdings" panose="05000000000000000000" pitchFamily="2" charset="2"/>
              <a:buChar char="Ø"/>
            </a:pPr>
            <a:r>
              <a:rPr lang="pl-PL" sz="1600" dirty="0"/>
              <a:t>Karta sporządzona została w języku chińskim, francuskim, rosyjskim, angielskim i hiszpańskim</a:t>
            </a:r>
          </a:p>
          <a:p>
            <a:pPr marL="114300" indent="0" algn="just">
              <a:buNone/>
            </a:pPr>
            <a:endParaRPr lang="pl-PL" sz="1600" dirty="0"/>
          </a:p>
          <a:p>
            <a:pPr marL="114300" indent="0" algn="just">
              <a:buNone/>
            </a:pPr>
            <a:endParaRPr lang="pl-PL" sz="1600" dirty="0"/>
          </a:p>
          <a:p>
            <a:pPr marL="114300" indent="0" algn="just">
              <a:buNone/>
            </a:pPr>
            <a:r>
              <a:rPr lang="pl-PL" sz="1600" dirty="0"/>
              <a:t>Karta</a:t>
            </a:r>
          </a:p>
          <a:p>
            <a:pPr algn="just">
              <a:buFont typeface="Wingdings" panose="05000000000000000000" pitchFamily="2" charset="2"/>
              <a:buChar char="Ø"/>
            </a:pPr>
            <a:r>
              <a:rPr lang="pl-PL" sz="1600" dirty="0"/>
              <a:t>„konstytucja społeczności międzynarodowej”</a:t>
            </a:r>
          </a:p>
          <a:p>
            <a:pPr algn="just">
              <a:buFont typeface="Wingdings" panose="05000000000000000000" pitchFamily="2" charset="2"/>
              <a:buChar char="§"/>
            </a:pPr>
            <a:r>
              <a:rPr lang="pl-PL" sz="1600" dirty="0"/>
              <a:t>ONZ ma zapewnić, by państwa członkowskie postępowały zgodnie z zasadami wskazanymi w art. 2 Karty w zakresie koniecznym dla utrzymania międzynarodowego pokoju i bezpieczeństwa – art. 2 ust. 6 KNZ</a:t>
            </a:r>
          </a:p>
          <a:p>
            <a:pPr algn="just">
              <a:buFont typeface="Wingdings" panose="05000000000000000000" pitchFamily="2" charset="2"/>
              <a:buChar char="§"/>
            </a:pPr>
            <a:r>
              <a:rPr lang="pl-PL" sz="1600" dirty="0"/>
              <a:t>w razie sprzeczności między zobowiązaniami państwa wynikającymi z jakiegokolwiek innego porozumienia międzynarodowego z postanowieniami Karty pierwszeństwo mają postanowienia Karty – art. 103 KNZ </a:t>
            </a:r>
          </a:p>
        </p:txBody>
      </p:sp>
    </p:spTree>
    <p:extLst>
      <p:ext uri="{BB962C8B-B14F-4D97-AF65-F5344CB8AC3E}">
        <p14:creationId xmlns:p14="http://schemas.microsoft.com/office/powerpoint/2010/main" val="428035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2229</Words>
  <Application>Microsoft Office PowerPoint</Application>
  <PresentationFormat>Panoramiczny</PresentationFormat>
  <Paragraphs>158</Paragraphs>
  <Slides>15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Arial</vt:lpstr>
      <vt:lpstr>Book Antiqua</vt:lpstr>
      <vt:lpstr>Century Gothic</vt:lpstr>
      <vt:lpstr>Wingdings</vt:lpstr>
      <vt:lpstr>Apteka</vt:lpstr>
      <vt:lpstr>Prawo międzynarodowe publiczne</vt:lpstr>
      <vt:lpstr>Prawo morza morze pełne</vt:lpstr>
      <vt:lpstr>Prawo morza morze pełne</vt:lpstr>
      <vt:lpstr>Prawo morza dno mórz i oceanów poza granicami jurysdykcji państwowej</vt:lpstr>
      <vt:lpstr>Prawo morza dno mórz i oceanów poza granicami jurysdykcji państwowej</vt:lpstr>
      <vt:lpstr>Prawo morza cieśniny</vt:lpstr>
      <vt:lpstr>Prawo morza cieśniny</vt:lpstr>
      <vt:lpstr>Prawo morza Kanały</vt:lpstr>
      <vt:lpstr>Organizacja narodów zjednoczonych</vt:lpstr>
      <vt:lpstr>Organizacja narodów zjednoczonych</vt:lpstr>
      <vt:lpstr>Organizacja narodów zjednoczonych</vt:lpstr>
      <vt:lpstr>Organizacja narodów zjednoczonych</vt:lpstr>
      <vt:lpstr>Organizacja narodów zjednoczonych</vt:lpstr>
      <vt:lpstr>Organizacja narodów zjednoczonych</vt:lpstr>
      <vt:lpstr>Organizacja narodów zjednoczonych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2025-05-10T19:25:56Z</dcterms:created>
  <dcterms:modified xsi:type="dcterms:W3CDTF">2025-05-10T19:26:29Z</dcterms:modified>
</cp:coreProperties>
</file>