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  <p:sldMasterId id="2147483828" r:id="rId2"/>
  </p:sldMasterIdLst>
  <p:sldIdLst>
    <p:sldId id="256" r:id="rId3"/>
    <p:sldId id="279" r:id="rId4"/>
    <p:sldId id="274" r:id="rId5"/>
    <p:sldId id="278" r:id="rId6"/>
    <p:sldId id="276" r:id="rId7"/>
    <p:sldId id="273" r:id="rId8"/>
    <p:sldId id="257" r:id="rId9"/>
    <p:sldId id="269" r:id="rId10"/>
    <p:sldId id="270" r:id="rId11"/>
    <p:sldId id="272" r:id="rId12"/>
    <p:sldId id="258" r:id="rId13"/>
    <p:sldId id="259" r:id="rId14"/>
    <p:sldId id="260" r:id="rId15"/>
    <p:sldId id="262" r:id="rId16"/>
    <p:sldId id="263" r:id="rId17"/>
    <p:sldId id="264" r:id="rId18"/>
    <p:sldId id="265" r:id="rId19"/>
    <p:sldId id="266" r:id="rId20"/>
    <p:sldId id="267" r:id="rId21"/>
    <p:sldId id="26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343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36231C0D-3CB8-407F-83AB-6298745E0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E4A7E18-F58D-4751-9E14-3CF826BBA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D489B8-C260-45D1-BD9E-6E861DCF4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0999CF2-182A-4736-862D-B8EED18B8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692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FFD8D17E-C4E2-4555-937A-7E6633137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13DA11-C67D-408F-BCBD-BF358AF43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B503E1-28A8-4FF2-BEB3-FF100E049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09798A9-C41C-44D0-9913-A25357936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8358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9A434EF-1933-42A9-9ECD-21E8205E6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2324E50-002B-415D-A70F-6882F72063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4AE17D-8F54-4A8B-8E78-D4BBB899F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951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080E013-6721-4D76-A08B-7905F0884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32FCB0C-2AB9-492E-8450-D7BF5F1F4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6B61DF4-8942-4633-B1A7-CBBCE25C8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552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3919413-EDCE-4F60-84DB-0CD98EC70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2EC12D3-3B59-48CD-9D27-A7338A0EE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C7EBE2-D6BD-4F24-9318-6325D9B3A6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358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F13F3AF-0A02-461D-8BEA-A19B69C54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8BCEF4F-EC3B-4CE5-9225-99F8C286A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B91C87F-4F71-40FA-9509-DD15970C6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113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3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9FD439-680A-4D47-B8E5-FFADE1660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007C2A-664C-4881-BC77-DA53FACAB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BA2336-F34F-4315-AFC3-0F39839E1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6121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1F72A31F-6224-45E6-85D5-4A8EFBB083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E89F0923-4FED-4702-8008-E8475229B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25860AA-7247-4F7A-9761-7FC7FC9157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20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E3AF587-47B3-44C8-9A31-71EFFDA5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472E2AF-4904-4BB4-BB30-66FC4C0FC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7A64638-0B2B-4BEA-9A3B-3AE8B752A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2532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39646BB-8D32-4BA4-9E16-25522926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77D54DE-A93F-471F-AC49-8D8893200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9578BC-0A95-4E8B-9FD6-A8897B0C8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029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538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F68BBF9-B583-48D4-B6B1-8EB34F9F52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1AFFA56-174B-4320-ABFE-FD558223C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CE588FD-FA4C-46B6-BC02-3F5399C1E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168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F1488F1-8213-49A6-BCD7-14A713426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1FBFA27-8E23-4AD0-A7FC-907AE0FBF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CD87E1F-B3A4-4C6A-B31D-B9A61195F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769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CEF064-61F6-40BF-88F2-5EC58027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E09F3A0-B38E-4747-BEA4-0E785B6B6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05DC12F-53D6-4EF8-B065-3C0155790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819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0A985B-9D59-469E-9594-B819A4DC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F7ADD59-759A-423F-A761-A6934C004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ED1E53B-662F-49D4-A415-B58164234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12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7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A06103B-E214-44AE-A345-54FC2C34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D04A06E-D88D-44D7-9F80-A8C344484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6F4F47C-3D7B-4595-B7EE-A71D840B1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619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8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93AC4B-E844-44C0-BA91-38E064C4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D991CB-47AA-465B-9AAC-41872152C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6E9857-7737-4054-8159-2BB269CDF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1454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9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FF787F7-86A2-4E98-91F8-C9AB51613A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FD81384-49B3-42BD-A09F-9C5C5F530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E11CCBD-53E1-40C0-96F9-8BECA8C6D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6036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0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8BB4FC4-29CB-4828-B732-AF7AB9DB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03B51CF-5FEA-430E-AD7A-708940A36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493636A-70DC-4A20-AE2F-C49D4E6FD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1699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C808404-195E-4F97-8241-AF583412D7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6956461-1E3B-497B-91F3-993BCABC7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0F0AEC-0E0E-43FC-AE3F-405B255DA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44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491410E-A69E-4F92-8B18-6FEBEB2E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6DC9C3-D635-4633-BF9A-4A6FEC743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B71D6EF-62A6-4A76-8107-FB5F0BFA8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49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E8684A-D554-457D-A3A3-0C68EF9BB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D172403-0626-433D-9408-6A030B1D0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18C9D0C-3CC1-44C8-AFF1-CC464D153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4256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8729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9495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595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1932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5" name="Symbol zastępczy zawartości 3">
            <a:extLst>
              <a:ext uri="{FF2B5EF4-FFF2-40B4-BE49-F238E27FC236}">
                <a16:creationId xmlns:a16="http://schemas.microsoft.com/office/drawing/2014/main" id="{F0D52D38-3D7B-43D4-ABF3-D6928334B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Symbol zastępczy zawartości 5">
            <a:extLst>
              <a:ext uri="{FF2B5EF4-FFF2-40B4-BE49-F238E27FC236}">
                <a16:creationId xmlns:a16="http://schemas.microsoft.com/office/drawing/2014/main" id="{07745B7F-8006-460E-A7EB-02BAD4584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6986FFA-418E-4AF5-BAEF-A6826016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971DA61-A673-40A7-BBDE-07DFA40C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190F1BD8-2EEA-4EE1-83E5-CA2A5363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070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F6CE1BB-9237-4A42-98EC-FDF2050A23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ACA7955B-3A22-46F8-88E3-79FF9B538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D9B6725-BCA5-489D-9A08-9DC6DB99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255C19C3-4F61-4F6D-99EF-A96ABF60C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047D6554-6B32-4DCD-ACA0-766EF06851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179999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004BD524-2E6A-4C6D-B51F-6301FB890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9F67FF1D-EC68-4428-A0BE-01F21CDB4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27BC8E85-628F-4613-9B3A-2B492B91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7A2EF10-0E45-49C0-BB6C-619F5A95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FA480A0-8A1A-45CB-BEFD-A9858880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540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AA254F93-9E88-407E-9989-E106C0309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8EA534D1-85CD-4FA9-B4F5-D30300FB1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770E1FB-9290-4AB2-87B7-55171E77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D9D219DC-93AF-4195-BE78-29DA67780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F4AD7BE-73A5-4BD9-A662-6FC5E9D6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8661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E0240D4-87CA-4683-A098-5116F5964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0D8F000-CCD0-42D7-B71A-DAAF2A8A8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BEA609B2-A96B-45A3-9768-D76A4FD7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2A9450F-774E-4D85-A1B3-852F97250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1827D9C0-DD21-478F-8802-E68CAD567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43131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53BE248-EE54-4EA4-B20E-093E94FDC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77A115-C5CA-4C5F-8924-90A05169C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EBA390-15A0-48EF-B39C-C416CCDAF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719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64487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CE143E0-AD19-4638-A473-F5ABA4201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CD1A940-3BF5-4BD3-BE4D-7194A25DB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5395C1-8E83-4142-A051-29B8A2587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98078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650D50C-955A-4082-BF21-615DD8B15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398E3F-53B2-42D0-BDDC-45B373AD0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0D3355-2627-4B0D-BD39-FEFD3332A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7010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B99168-456E-499C-8764-59FC92C57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03BC411-1F78-4C30-ACF3-9B0BE3BFA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92559B-9B97-495C-BB81-4EF655F65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673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3F25F35-C26B-4B8D-B1FE-991CB93B6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57C7C0-5B5F-4B7C-B050-F05DE580D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BFDB31-DF6D-478C-AA2C-2924F23AA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4457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D4E768E-A432-47C5-888F-68096AE24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3AFB02A-5957-49C8-84A3-D4FE169E8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2A45CCE-1A00-4996-9934-DAD22BFDB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10016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2D02B12-3AB6-48BA-BAE8-F0F64D21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8540A5-3408-44AB-8894-00DF007DD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C77D95-CD96-4AAF-87B6-E84F2D2B4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94343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D532A8-2075-41D7-8522-13B21197E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D081A0-B6DB-4C76-82DA-DB07DD8A4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9945C1-C482-4601-BFA6-2E8F002B9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0646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7E7941-CE0D-41EE-BB1D-2418C1F32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B903B5-8A53-403D-82A7-16832DC77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462D8C-370B-411E-8784-8B02719AC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36811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2CA885-0189-4ABA-94E4-04A4C220B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0E3600-140F-48F6-91BE-435E89FF6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8B6AE2-96D9-4048-8BE7-518D0B311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31110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B23F91-4DE6-4A3F-A6ED-50F83C7EB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F48C1C-E0F9-428F-9B85-5BC1F76A1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DBC6F0-9F55-461A-A722-5644250C8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32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61223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B259B481-2B45-41BA-8DB9-5E159242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148ACDF-FC3C-4E3A-BA7C-57056D26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7EB7852-9B00-41CE-AEC4-CFEA2D57B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86889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7AB6880-C866-401E-A8A8-50267905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DCE5ACD-9631-4333-B028-9EBFFB45D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1B6D498-50A3-4E0F-A0C8-E2B32D983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2052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7EA34C-5E62-406F-B868-487F2DF2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F037673-180B-4E31-BD43-5FBCC110A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949BBAA-BCEC-4872-B25E-DFBF5A9A1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353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3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E9C8813-B0B2-4E8C-A70A-D3F9A17B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C42DF49-F05B-476D-A89B-21D72E3CDD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E9D692-C534-45E2-BDA3-F2F80E1D5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517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6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615BFEE-75AF-45E0-A7A4-3FAA6291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B0E6BB-6CC9-4786-AD56-9EB07C17F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D57DE1E-303A-4740-8ECE-CAD86CCB5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8839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7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906F5CD-992C-474D-B244-712890B4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380B9AF-6AB9-455B-A23F-A1DADCE55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B82596-1EF7-4C64-ACC6-8DBFE5199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7507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8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7EE972E-C637-4381-A7AC-D278974E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AE1E7A-1C10-4603-88A7-E71BCFF13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1F1EB4C-3AF6-430D-99E8-AAC6B71C8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20200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9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E1335F7-D0DA-4902-8FC0-A1AD6B8C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A99C339-E57D-4733-9C92-E5737A8CA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BD6AB10-B2A1-44D3-A070-E58A5A492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08701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4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C695505-8A9C-45FD-88E5-C4769A76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015B6B4-341E-4F22-BC2D-E828AC900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65009E7-47DE-47DF-BA47-0F1515636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5653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5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8E348AF-9E8E-406D-B934-3D985E505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7F676DC-3208-4790-90E6-6BF6E950F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69DC7F6-0C06-4D37-BE7F-E77B381CD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627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6DC43AC-8B96-4504-ABCE-415B7032C4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F721D00-5188-4A9D-91E8-50044DF4C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995EF76-2FF8-4860-A8A1-6694D5FFA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503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ABE0364-BF06-4F32-9DE3-E1BAC5314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B8052DF-57D6-4710-A0E7-47CA13B23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8F84091-EDA2-4434-B37D-54EF7D5D2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99702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F37336B-E810-4B98-9B50-45AFB055E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A80A11A-954D-4170-8529-55235A1A9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0FC5087-4E71-40D7-BE4F-E1F6A311E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46957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D5DFDD-75D8-4BE3-B85C-59539701D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4D2AE6-0AFC-43E4-8940-411EBBE76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CEFC45E-9287-47FA-8275-255D5DD9C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0791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E32EC9B-59C1-4F97-A951-7110130F6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189159-9136-4EF0-8A37-91BE95486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9717549-6C1F-4352-AB3B-0E6E20B09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7360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08F80B-E675-4763-982F-7E0BB2B9E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BDBF4B-B481-405B-9404-7957C67DE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BB143BE-9520-48D6-B629-C4296BE26F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6076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AC041D3-D1FE-43BB-8DFF-6845E92C7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48CF3FC-D56D-4D62-A86E-594015B30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7E65CD2-DC59-4DAA-B1A7-B0A45FB9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55464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1DB685A-E33A-4EDE-8535-211FACC0C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CA8862A-2636-4B29-A4F2-88E2BC264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183B01-4A99-4E58-B049-45AB279AC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84312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E9DBABF-9D71-4AF8-98F8-F8C33CCC6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92CE0A2-2617-4A16-B878-807D8CF5A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1B47645-0415-4F69-94D6-3411D42E7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41382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71400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522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CB5EF12-25DC-495F-8ACB-F64C3F06A2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C2046F-0B2D-4A05-A307-04CCF0D07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8236BAD-18F2-43E7-8043-9CF232808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833438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2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010454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3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0309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4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12607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5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505443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7983B3-E963-DD27-7F1D-B6CE55FB6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ACFC246-703B-DDE6-9D68-64A26E6591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0F20351-CDF1-DB12-685F-0D95797D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0D6E29A-C7BC-021B-E779-7CFD5EB8D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3DC4432-9BE5-5577-8406-A21A18BB0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642016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00E2FA-6275-1DA1-3213-4269957B5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FD0EAD-F2C2-4421-37F3-41C32C7C4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1A6B6EF-6BE7-B831-4BF9-8932EBDDF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43C4DDE-0F2A-64BD-EA85-394D0A863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74FD4D-5C84-DD64-7480-14D66FE8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967260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F9347D-63C1-90F3-7FD7-57B35330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E127C2E-AF77-2372-0A30-C615523F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8C85FD1-BB4C-1C1A-9FB6-0F92305E8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42201F0-F6AE-6E8E-652B-7436DB052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224AF51-E2C7-1DE6-A87F-5EF3CA84E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185397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14ACE5-F128-086C-31D3-0099955B3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D6119F-BC95-E4AC-F437-00794CDAB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280C4AB-5A49-F859-2AFD-E082CDB2A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8A26152-48A4-C3F1-31E9-A4B847979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581D68C-B0C9-6366-4F38-8570DD92F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285A18-ADFE-6489-0A49-E6D910DDB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236401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A678F2-DEDA-ECD9-2467-753C17A28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976EB61-CB8E-7F36-B29A-E3F72F396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4B2B8A9-7F67-18EA-72AD-4E4CADB0C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FB1857D-2791-4364-E4AC-9386219F86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83D64A7-BA98-CBF2-7678-83896AA40A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F7BC742D-7763-514F-D6BA-98758E7C0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6B462328-923E-3025-2029-A71F032AC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B688C72-F917-4A23-0393-338EE1CD4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748902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905508-0ED0-598B-6C37-00A48A379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A67FE89-86A1-9DF9-3B52-AF2D1B79A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B3B980C-7E4C-318E-0961-A230FA43A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F0BFA61-4131-B8B5-F563-1D0355000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492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1230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99FB3E-22EE-4488-9938-984285D5D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FA49DDB-D68C-4FCB-9E1E-B062152A6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97FB28E-DDAB-4225-9151-D6AF4DD0C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37900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57D6D5B3-04E6-E067-EA0B-758ADDD5C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A55E198-6059-5144-9C4C-734C7E0B3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27E421F-C9B7-EB6C-AB88-20AC09750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928370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E48CB2-494D-4987-85A4-BC2050788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F9B765-942A-55E7-E537-B11969D35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D42E4F6-D709-293B-EC92-574A77ABE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137540B-5B73-775D-A904-9349C95D6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9A0D82F-9129-2CDF-AF61-46C98949E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7BF3323-2B56-3F51-79A1-3365B97F3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648601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652AD3-1D4E-A869-3DB6-C13ABA486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F4BB3942-A990-DE56-CBDF-864D115983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FF4E066-4480-BCF4-BD9B-ABE956D58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53BCB9D-3E01-BD6C-227F-DD84CBF98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086CEFA-E205-1B44-6CF7-234AE59B4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A2C367C-A3C1-2841-CB11-758C5095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863908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34E09F-B616-4E67-E2EE-D65C98908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0A5B91D-D2A8-7C0A-6EC9-7554F1C4D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208CA02-BD81-A6C6-52CC-A4F8B85D7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728C2A8-631D-69AD-DDC5-70980DD1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1726E2E-31C9-B242-ED0C-BCA4F7FBB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821730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2E3E50F-52D4-45AD-80C8-5111F20D3A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D77C514-CFFA-D833-9A79-EBD55E3D9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E2EF471-CBF3-8A39-AE57-5D7D6688A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A37625A-4A33-BD14-FC00-271AAD78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43337D1-E1E6-3E40-8AC9-3198AF25D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621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4264D716-9C86-47F3-81F3-FDD5C027F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E7A552A-78F6-468E-97E4-6C150223E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4A90475-8688-4DF9-AE5F-57C9FCFD9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535DA37-1331-4FAC-9DAA-22049EE0B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56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9634781-D2BC-4F10-90F0-C1340817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105615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62B27A7-0C29-455D-B4C8-0D2DF658D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5225" y="2974077"/>
            <a:ext cx="10561550" cy="3067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F1B18D-6C51-422D-9AFE-2C30B8901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37C7BE0-6F3D-4269-88B9-109E689A5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8C7C7B7-76D0-463C-AFEA-DDB813294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563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65" r:id="rId2"/>
    <p:sldLayoutId id="214748375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3" r:id="rId10"/>
    <p:sldLayoutId id="2147483772" r:id="rId11"/>
    <p:sldLayoutId id="2147483774" r:id="rId12"/>
    <p:sldLayoutId id="2147483756" r:id="rId13"/>
    <p:sldLayoutId id="2147483775" r:id="rId14"/>
    <p:sldLayoutId id="2147483776" r:id="rId15"/>
    <p:sldLayoutId id="2147483777" r:id="rId16"/>
    <p:sldLayoutId id="2147483757" r:id="rId17"/>
    <p:sldLayoutId id="2147483778" r:id="rId18"/>
    <p:sldLayoutId id="2147483779" r:id="rId19"/>
    <p:sldLayoutId id="2147483780" r:id="rId20"/>
    <p:sldLayoutId id="2147483781" r:id="rId21"/>
    <p:sldLayoutId id="2147483782" r:id="rId22"/>
    <p:sldLayoutId id="2147483783" r:id="rId23"/>
    <p:sldLayoutId id="2147483787" r:id="rId24"/>
    <p:sldLayoutId id="2147483788" r:id="rId25"/>
    <p:sldLayoutId id="2147483789" r:id="rId26"/>
    <p:sldLayoutId id="2147483790" r:id="rId27"/>
    <p:sldLayoutId id="2147483791" r:id="rId28"/>
    <p:sldLayoutId id="2147483792" r:id="rId29"/>
    <p:sldLayoutId id="2147483793" r:id="rId30"/>
    <p:sldLayoutId id="2147483794" r:id="rId31"/>
    <p:sldLayoutId id="2147483795" r:id="rId32"/>
    <p:sldLayoutId id="2147483796" r:id="rId33"/>
    <p:sldLayoutId id="2147483758" r:id="rId34"/>
    <p:sldLayoutId id="2147483797" r:id="rId35"/>
    <p:sldLayoutId id="2147483798" r:id="rId36"/>
    <p:sldLayoutId id="2147483799" r:id="rId37"/>
    <p:sldLayoutId id="2147483800" r:id="rId38"/>
    <p:sldLayoutId id="2147483759" r:id="rId39"/>
    <p:sldLayoutId id="2147483801" r:id="rId40"/>
    <p:sldLayoutId id="2147483802" r:id="rId41"/>
    <p:sldLayoutId id="2147483803" r:id="rId42"/>
    <p:sldLayoutId id="2147483804" r:id="rId43"/>
    <p:sldLayoutId id="2147483805" r:id="rId44"/>
    <p:sldLayoutId id="2147483806" r:id="rId45"/>
    <p:sldLayoutId id="2147483760" r:id="rId46"/>
    <p:sldLayoutId id="2147483784" r:id="rId47"/>
    <p:sldLayoutId id="2147483786" r:id="rId48"/>
    <p:sldLayoutId id="2147483785" r:id="rId49"/>
    <p:sldLayoutId id="2147483761" r:id="rId50"/>
    <p:sldLayoutId id="2147483807" r:id="rId51"/>
    <p:sldLayoutId id="2147483808" r:id="rId52"/>
    <p:sldLayoutId id="2147483809" r:id="rId53"/>
    <p:sldLayoutId id="2147483815" r:id="rId54"/>
    <p:sldLayoutId id="2147483816" r:id="rId55"/>
    <p:sldLayoutId id="2147483817" r:id="rId56"/>
    <p:sldLayoutId id="2147483818" r:id="rId57"/>
    <p:sldLayoutId id="2147483813" r:id="rId58"/>
    <p:sldLayoutId id="2147483814" r:id="rId59"/>
    <p:sldLayoutId id="2147483762" r:id="rId60"/>
    <p:sldLayoutId id="2147483810" r:id="rId61"/>
    <p:sldLayoutId id="2147483811" r:id="rId62"/>
    <p:sldLayoutId id="2147483812" r:id="rId63"/>
    <p:sldLayoutId id="2147483763" r:id="rId64"/>
    <p:sldLayoutId id="2147483819" r:id="rId65"/>
    <p:sldLayoutId id="2147483821" r:id="rId66"/>
    <p:sldLayoutId id="2147483822" r:id="rId67"/>
    <p:sldLayoutId id="2147483764" r:id="rId68"/>
    <p:sldLayoutId id="2147483823" r:id="rId69"/>
    <p:sldLayoutId id="2147483824" r:id="rId70"/>
    <p:sldLayoutId id="2147483825" r:id="rId71"/>
    <p:sldLayoutId id="2147483826" r:id="rId72"/>
    <p:sldLayoutId id="2147483827" r:id="rId7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67DB2E87-481F-BA57-4309-0B2EDCEDF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652DA50-B507-84C3-324B-D1E66591F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4747425-0D96-407C-901B-B951031A8D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5839E-C215-4A6B-A700-406B8AD9F0C4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32AD9F2-3C4C-6816-1B09-CB5C4A9549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647045-E1A5-F18B-B21C-BFFEB7374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A5689-A16C-4DA9-8426-87DBB1FFC8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675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514F3CC2-86AC-4C7E-A261-E5A0D64C65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10" name="Podtytuł 9">
            <a:extLst>
              <a:ext uri="{FF2B5EF4-FFF2-40B4-BE49-F238E27FC236}">
                <a16:creationId xmlns:a16="http://schemas.microsoft.com/office/drawing/2014/main" id="{73380C29-4305-4F4C-881C-7050E0BEC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1973179"/>
            <a:ext cx="10561550" cy="4067466"/>
          </a:xfrm>
        </p:spPr>
        <p:txBody>
          <a:bodyPr/>
          <a:lstStyle/>
          <a:p>
            <a:r>
              <a:rPr lang="pl-PL" sz="4400" dirty="0"/>
              <a:t>Podstawowe pojęcia prawa mediów cz. 1</a:t>
            </a:r>
          </a:p>
          <a:p>
            <a:r>
              <a:rPr lang="pl-PL" sz="4400" dirty="0"/>
              <a:t>Prawo prasowe - pojęcia</a:t>
            </a:r>
          </a:p>
        </p:txBody>
      </p:sp>
    </p:spTree>
    <p:extLst>
      <p:ext uri="{BB962C8B-B14F-4D97-AF65-F5344CB8AC3E}">
        <p14:creationId xmlns:p14="http://schemas.microsoft.com/office/powerpoint/2010/main" val="3594635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EE6A2F-8ABD-4771-A4C1-6855176F2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Redaktor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4E6D12-DF43-4FF1-9CC9-3A43529F8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Art. 7 ust.2 pkt 6</a:t>
            </a:r>
          </a:p>
          <a:p>
            <a:pPr marL="0" indent="0">
              <a:buNone/>
            </a:pPr>
            <a:r>
              <a:rPr lang="pl-PL" dirty="0"/>
              <a:t>Jest to dziennikarz: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decydujący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współdecydujący </a:t>
            </a:r>
            <a:r>
              <a:rPr lang="pl-PL" b="1" dirty="0"/>
              <a:t>o publikacji materiałów prasowych.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37661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EFD13A-71DE-4DD5-A2E3-4EC36A529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Redaktor naczelny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D93A17-DE20-4C98-958D-87650BAD5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/>
              <a:t>Redaktorem naczelnym jest </a:t>
            </a:r>
            <a:r>
              <a:rPr lang="pl-PL" b="1" dirty="0"/>
              <a:t>osoba</a:t>
            </a:r>
            <a:r>
              <a:rPr lang="pl-PL" dirty="0"/>
              <a:t> posiadająca </a:t>
            </a:r>
            <a:r>
              <a:rPr lang="pl-PL" u="sng" dirty="0"/>
              <a:t>uprawnienia do decydowania o całokształcie działalności redakcj</a:t>
            </a:r>
            <a:r>
              <a:rPr lang="pl-PL" dirty="0"/>
              <a:t>i –art. 7 ust.2 pkt 7.</a:t>
            </a:r>
          </a:p>
          <a:p>
            <a:pPr marL="0" indent="0" algn="just">
              <a:buNone/>
            </a:pPr>
            <a:r>
              <a:rPr lang="pl-PL" dirty="0"/>
              <a:t>Z art. 25 prawa prasowego:</a:t>
            </a:r>
          </a:p>
          <a:p>
            <a:pPr marL="0" indent="0" algn="just">
              <a:buNone/>
            </a:pPr>
            <a:r>
              <a:rPr lang="pl-PL" dirty="0"/>
              <a:t>Odpowiedzialność za </a:t>
            </a:r>
            <a:r>
              <a:rPr lang="pl-PL" b="1" dirty="0"/>
              <a:t>treść</a:t>
            </a:r>
            <a:r>
              <a:rPr lang="pl-PL" dirty="0"/>
              <a:t> przygotowywanych przez redakcję </a:t>
            </a:r>
            <a:r>
              <a:rPr lang="pl-PL" b="1" dirty="0"/>
              <a:t>materiałów prasowych </a:t>
            </a:r>
          </a:p>
          <a:p>
            <a:pPr marL="0" indent="0" algn="just">
              <a:buNone/>
            </a:pPr>
            <a:r>
              <a:rPr lang="pl-PL" dirty="0"/>
              <a:t>Odpowiedzialność za </a:t>
            </a:r>
            <a:r>
              <a:rPr lang="pl-PL" b="1" dirty="0"/>
              <a:t>sprawy redakcyjne </a:t>
            </a:r>
          </a:p>
          <a:p>
            <a:pPr marL="0" indent="0" algn="just">
              <a:buNone/>
            </a:pPr>
            <a:r>
              <a:rPr lang="pl-PL" dirty="0"/>
              <a:t>Odpowiedzialność za </a:t>
            </a:r>
            <a:r>
              <a:rPr lang="pl-PL" b="1" dirty="0"/>
              <a:t>sprawy finansowe </a:t>
            </a:r>
            <a:r>
              <a:rPr lang="pl-PL" dirty="0"/>
              <a:t>redakcji w granicach określonych w statucie lub właściwych przepisach,</a:t>
            </a:r>
          </a:p>
          <a:p>
            <a:pPr marL="0" indent="0" algn="just">
              <a:buNone/>
            </a:pPr>
            <a:r>
              <a:rPr lang="pl-PL" dirty="0"/>
              <a:t>Obowiązek dbania o </a:t>
            </a:r>
            <a:r>
              <a:rPr lang="pl-PL" b="1" dirty="0"/>
              <a:t>poprawność języka materiałów prasowych </a:t>
            </a:r>
            <a:r>
              <a:rPr lang="pl-PL" dirty="0"/>
              <a:t>oraz</a:t>
            </a:r>
            <a:r>
              <a:rPr lang="pl-PL" b="1" dirty="0"/>
              <a:t> przeciwdziałania jego wulgaryzacji.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014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6A5875-5AB7-4556-AB2D-9E4DED993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Redaktor naczelny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70B149-7970-482E-8203-3ABEA2296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Kto może zostać redaktorem naczelnym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osoba posiadająca pełną zdolność do czynność prawnych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osoba posiadająca obywatelstwo polskie</a:t>
            </a:r>
          </a:p>
          <a:p>
            <a:pPr marL="0" indent="0">
              <a:buNone/>
            </a:pPr>
            <a:r>
              <a:rPr lang="pl-PL" sz="1400" dirty="0"/>
              <a:t>Organ rejestracyjny (sąd okręgowy ) </a:t>
            </a:r>
            <a:r>
              <a:rPr lang="pl-PL" sz="1400" b="1" dirty="0"/>
              <a:t>w uzgodnieniu </a:t>
            </a:r>
            <a:r>
              <a:rPr lang="pl-PL" sz="1400" dirty="0"/>
              <a:t>z ministrem właściwym do spraw zagranicznych </a:t>
            </a:r>
            <a:r>
              <a:rPr lang="pl-PL" sz="1400" u="sng" dirty="0"/>
              <a:t>może zwolnić </a:t>
            </a:r>
            <a:r>
              <a:rPr lang="pl-PL" sz="1400" dirty="0"/>
              <a:t>redaktora naczelnego od </a:t>
            </a:r>
            <a:r>
              <a:rPr lang="pl-PL" sz="1400" u="sng" dirty="0"/>
              <a:t>wymogu posiadania obywatelstwa polskiego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osoba posiadająca pełnię praw publicznych</a:t>
            </a:r>
          </a:p>
          <a:p>
            <a:pPr marL="0" indent="0">
              <a:buNone/>
            </a:pP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4240806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4BDB03-182B-4F05-A1D2-515836246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Redaktor </a:t>
            </a:r>
            <a:r>
              <a:rPr lang="pl-PL" dirty="0" err="1"/>
              <a:t>naczelny-cd</a:t>
            </a:r>
            <a:r>
              <a:rPr lang="pl-PL" dirty="0"/>
              <a:t>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562028-7033-451D-986F-43763D0CF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Nie może pełnić funkcji: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osoba skazana za przestępstwa przeciwko podstawowym interesom politycznym i gospodarczym Polski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osoba skazana za przestępstwo popełnione w wyniku motywacji zasługującej na szczególne potępienie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osoba, która co najmniej trzykrotnie była karana za przestępstwa prasowe.</a:t>
            </a:r>
          </a:p>
        </p:txBody>
      </p:sp>
    </p:spTree>
    <p:extLst>
      <p:ext uri="{BB962C8B-B14F-4D97-AF65-F5344CB8AC3E}">
        <p14:creationId xmlns:p14="http://schemas.microsoft.com/office/powerpoint/2010/main" val="3925643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F691D9-7128-4255-B5ED-1936BAC75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Powołanie i odwołanie redaktora naczelnego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97A361-0573-4C6E-8EFC-55177578C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Redaktora naczelnego powołuje i odwołuje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wydawca,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organ założycielski wydawnictwa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inny właściwy organ.</a:t>
            </a:r>
          </a:p>
        </p:txBody>
      </p:sp>
    </p:spTree>
    <p:extLst>
      <p:ext uri="{BB962C8B-B14F-4D97-AF65-F5344CB8AC3E}">
        <p14:creationId xmlns:p14="http://schemas.microsoft.com/office/powerpoint/2010/main" val="137988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3E299C-1B0A-43C5-AEB0-88ABA8DC1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Wydawca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19DEC7-F44E-467E-ADC6-1185EE12F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Definicja legalna jest zawarta w ustawie z dnia 7 listopada 1996 r. o </a:t>
            </a:r>
            <a:r>
              <a:rPr lang="pl-PL" u="sng" dirty="0"/>
              <a:t>obowiązkowych egzemplarzach bibliotecznych</a:t>
            </a:r>
          </a:p>
          <a:p>
            <a:pPr marL="0" indent="0" algn="just">
              <a:buNone/>
            </a:pPr>
            <a:r>
              <a:rPr lang="pl-PL" dirty="0"/>
              <a:t>Art. 2. ust. 1. stanowi, iż przez określenie „</a:t>
            </a:r>
            <a:r>
              <a:rPr lang="pl-PL" b="1" dirty="0"/>
              <a:t>wydawca</a:t>
            </a:r>
            <a:r>
              <a:rPr lang="pl-PL" dirty="0"/>
              <a:t>” należy rozumieć osobę prawną, jednostkę organizacyjną nieposiadającą osobowości prawnej oraz osobę fizyczną, która prowadzi na obszarze Rzeczypospolitej Polskiej działalność polegającą na </a:t>
            </a:r>
            <a:r>
              <a:rPr lang="pl-PL" b="1" dirty="0"/>
              <a:t>publikowaniu dzieł. </a:t>
            </a:r>
          </a:p>
          <a:p>
            <a:pPr marL="0" indent="0" algn="just">
              <a:buNone/>
            </a:pPr>
            <a:r>
              <a:rPr lang="pl-PL" sz="1800" dirty="0"/>
              <a:t>Przez określenie „publikacja” należy rozumieć dzieła zwielokrotnione dowolną techniką w celu rozpowszechnienia, a w szczególności: piśmiennicze, jak: książki, broszury, gazety, czasopisma i inne wydawnictwa ciągłe, druki ulotne, afisze;  graficzne i graficzno-piśmiennicze, jak: mapy, plakaty, plany, wykresy, tabele, rysunki, ilustracje, nuty;  audiowizualne utrwalające dźwięk, obraz lub obraz i dźwięk, jak: płyty, taśmy, kasety, przeźrocza, mikrofilmy, mikrofisze; zapisane na informatycznych nośnikach danych; oprogramowanie komputerowe.</a:t>
            </a:r>
            <a:endParaRPr lang="pl-PL" sz="1800" b="1" dirty="0"/>
          </a:p>
        </p:txBody>
      </p:sp>
    </p:spTree>
    <p:extLst>
      <p:ext uri="{BB962C8B-B14F-4D97-AF65-F5344CB8AC3E}">
        <p14:creationId xmlns:p14="http://schemas.microsoft.com/office/powerpoint/2010/main" val="3764723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96B2A1-F38D-4C68-A3D6-D14592C6A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Domniemania dotyczące wydawcy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8387E5-F0FC-4307-9151-FC6C00AE1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Domniemywa się, że wydawcą jest osoba, której nazwę lub nazwisko uwidoczniono w tym charakterze na egzemplarzach publikacji </a:t>
            </a:r>
            <a:r>
              <a:rPr lang="pl-PL" sz="2000" dirty="0"/>
              <a:t> (art. 2 ustawy o obowiązkowych egzemplarzach bibliotecznych).</a:t>
            </a:r>
          </a:p>
          <a:p>
            <a:pPr marL="0" indent="0" algn="just">
              <a:buNone/>
            </a:pPr>
            <a:endParaRPr lang="pl-PL" sz="2000" dirty="0">
              <a:highlight>
                <a:srgbClr val="FFFF00"/>
              </a:highlight>
            </a:endParaRPr>
          </a:p>
          <a:p>
            <a:pPr marL="0" indent="0" algn="just">
              <a:buNone/>
            </a:pPr>
            <a:r>
              <a:rPr lang="pl-PL" dirty="0"/>
              <a:t>Domniemywa się, że (…) wydawcą jest osoba, której nazwisko lub nazwę uwidoczniono w tym charakterze na przedmiotach, na których utwór utrwalono, albo podano do publicznej wiadomości w jakikolwiek sposób w związku z rozpowszechnianiem utworu </a:t>
            </a:r>
            <a:r>
              <a:rPr lang="pl-PL" sz="2000" dirty="0"/>
              <a:t>(art.15 ustawy o prawie autorskim i prawach pokrewnych).</a:t>
            </a:r>
          </a:p>
        </p:txBody>
      </p:sp>
    </p:spTree>
    <p:extLst>
      <p:ext uri="{BB962C8B-B14F-4D97-AF65-F5344CB8AC3E}">
        <p14:creationId xmlns:p14="http://schemas.microsoft.com/office/powerpoint/2010/main" val="3303571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328966-BDB7-489B-BFF8-BE3E928AE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Wydawca w świetle przepisów prawa prasowego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F24D4E-FD1C-4879-987D-F5CBF600D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Wydawcą może być: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osoba prawna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osoba fizyczna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jednostka organizacyjna, choćby nie posiadała osobowości prawnej. 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szczególności wydawcą może być:</a:t>
            </a:r>
          </a:p>
          <a:p>
            <a:pPr marL="0" indent="0" algn="just">
              <a:buNone/>
            </a:pPr>
            <a:r>
              <a:rPr lang="pl-PL" sz="1900" dirty="0"/>
              <a:t>organ państwowy, przedsiębiorstwo państwowe, organizacja polityczna, związek zawodowy, organizacja spółdzielcza, samorządowa i inna organizacja społeczna oraz kościół i inny związek wyznaniowy</a:t>
            </a:r>
          </a:p>
        </p:txBody>
      </p:sp>
    </p:spTree>
    <p:extLst>
      <p:ext uri="{BB962C8B-B14F-4D97-AF65-F5344CB8AC3E}">
        <p14:creationId xmlns:p14="http://schemas.microsoft.com/office/powerpoint/2010/main" val="2627311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EC1BDA-AADE-4548-8E60-06880E91F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Redakcja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317B72-ACA9-40C6-8050-059D28A39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Jednostka organizująca proces przygotowywania (zbierania, oceniania i opracowywania) materiałów do publikacji w prasie.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b="1" dirty="0"/>
              <a:t>Organy wspomagające redakcję</a:t>
            </a:r>
            <a:r>
              <a:rPr lang="pl-PL" dirty="0"/>
              <a:t>:</a:t>
            </a:r>
          </a:p>
          <a:p>
            <a:pPr marL="0" indent="0">
              <a:buNone/>
            </a:pPr>
            <a:r>
              <a:rPr lang="pl-PL" dirty="0"/>
              <a:t>Kolegium redakcyjne</a:t>
            </a:r>
          </a:p>
          <a:p>
            <a:pPr marL="0" indent="0">
              <a:buNone/>
            </a:pPr>
            <a:r>
              <a:rPr lang="pl-PL" dirty="0"/>
              <a:t>Rada redakcyjna.</a:t>
            </a:r>
          </a:p>
        </p:txBody>
      </p:sp>
    </p:spTree>
    <p:extLst>
      <p:ext uri="{BB962C8B-B14F-4D97-AF65-F5344CB8AC3E}">
        <p14:creationId xmlns:p14="http://schemas.microsoft.com/office/powerpoint/2010/main" val="2967989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B9A0F9-FB81-413F-B3F7-E05786D33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Kolegium redakcyjne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A6E9E5-BDE8-4C02-866C-6C6D9AD8F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Przy redakcji działa kolegium redakcyjne, jeżeli statut redakcji lub właściwe przepisy tak stanowią.</a:t>
            </a:r>
          </a:p>
        </p:txBody>
      </p:sp>
    </p:spTree>
    <p:extLst>
      <p:ext uri="{BB962C8B-B14F-4D97-AF65-F5344CB8AC3E}">
        <p14:creationId xmlns:p14="http://schemas.microsoft.com/office/powerpoint/2010/main" val="1660422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E6FFAB-C973-165F-24A4-B388F252EE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817355"/>
            <a:ext cx="10561550" cy="1316245"/>
          </a:xfrm>
        </p:spPr>
        <p:txBody>
          <a:bodyPr>
            <a:normAutofit/>
          </a:bodyPr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Prawo mediów –pojęcie i miejsce w systemie prawa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6A60791-C741-71F7-EB70-8C26BCB47D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2133600"/>
            <a:ext cx="10561550" cy="390704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Prawo mediów jest dyscypliną prawniczą, która przez długi okres poszukiwała swojego miejsca w polskim systemie prawnym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 związki z prawem administracyjnym,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-związki z prawem karnym.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 związki z prawem cywilnym.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!!! Ostatnio coraz powszechniej widzi się w prawie prasowym jedną z dyscyplin </a:t>
            </a:r>
            <a:r>
              <a:rPr kumimoji="0" lang="pl-PL" sz="2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prawa ochrony własności intelektualnej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3550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9FD6C8-B66B-48DC-B97F-025325822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Rada redakcyjna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9052D1-9F25-481B-BDD1-BC6E5FF00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/>
              <a:t>Przy redakcji może też działać rada redakcyjna (programowa, naukowa), jako organ opiniodawczo-doradczy redaktora naczelnego. </a:t>
            </a:r>
          </a:p>
        </p:txBody>
      </p:sp>
    </p:spTree>
    <p:extLst>
      <p:ext uri="{BB962C8B-B14F-4D97-AF65-F5344CB8AC3E}">
        <p14:creationId xmlns:p14="http://schemas.microsoft.com/office/powerpoint/2010/main" val="912148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7A9855-F593-44A1-8440-0667DE1D7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Prasa –definicja ustawowa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660D77-F9EC-49E6-87BD-FC7E7BD14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u="sng" dirty="0"/>
              <a:t>W znaczeniu przedmiotowym:</a:t>
            </a:r>
          </a:p>
          <a:p>
            <a:pPr marL="0" indent="0">
              <a:buNone/>
            </a:pPr>
            <a:r>
              <a:rPr lang="pl-PL" dirty="0"/>
              <a:t>publikacje periodyczne, które nie tworzą zamkniętej, jednorodnej całości, ukazujące się nie rzadziej niż raz do roku, opatrzone stałym tytułem albo nazwą, numerem bieżącym i datą, a w szczególności: dzienniki i czasopisma, serwisy agencyjne, stałe przekazy teleksowe, biuletyny, programy radiowe i telewizyjne oraz kroniki filmowe;</a:t>
            </a:r>
          </a:p>
          <a:p>
            <a:pPr marL="0" indent="0">
              <a:buNone/>
            </a:pPr>
            <a:r>
              <a:rPr lang="pl-PL" u="sng" dirty="0"/>
              <a:t>W znaczeniu instytucjonalnym:</a:t>
            </a:r>
          </a:p>
          <a:p>
            <a:pPr marL="0" indent="0">
              <a:buNone/>
            </a:pPr>
            <a:r>
              <a:rPr lang="pl-PL" dirty="0"/>
              <a:t>prasą są wszelkie istniejące i powstające w wyniku postępu technicznego środki masowego przekazywania, w tym także rozgłośnie oraz </a:t>
            </a:r>
            <a:r>
              <a:rPr lang="pl-PL" dirty="0" err="1"/>
              <a:t>tele</a:t>
            </a:r>
            <a:r>
              <a:rPr lang="pl-PL" dirty="0"/>
              <a:t>- i radiowęzły zakładowe, upowszechniające publikacje periodyczne za pomocą druku, wizji, fonii lub innej techniki rozpowszechniania; </a:t>
            </a:r>
          </a:p>
          <a:p>
            <a:pPr marL="0" indent="0">
              <a:buNone/>
            </a:pPr>
            <a:r>
              <a:rPr lang="pl-PL" u="sng" dirty="0"/>
              <a:t>W znaczeniu podmiotowym:</a:t>
            </a:r>
          </a:p>
          <a:p>
            <a:pPr marL="0" indent="0">
              <a:buNone/>
            </a:pPr>
            <a:r>
              <a:rPr lang="pl-PL" dirty="0"/>
              <a:t>prasa obejmuje również zespoły ludzi i poszczególne osoby zajmujące się działalnością dziennikarską.</a:t>
            </a:r>
          </a:p>
        </p:txBody>
      </p:sp>
    </p:spTree>
    <p:extLst>
      <p:ext uri="{BB962C8B-B14F-4D97-AF65-F5344CB8AC3E}">
        <p14:creationId xmlns:p14="http://schemas.microsoft.com/office/powerpoint/2010/main" val="28528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71B224-949E-49A4-8E73-E7CA9532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Dziennik i czasopismo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562ACA-6629-4131-A3C4-3ACB95B7A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435817"/>
            <a:ext cx="10561550" cy="35263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Dziennikiem jest: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ogólnoinformacyjny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druk periodyczny lub przekaz za pomocą dźwięku oraz dźwięku i obrazu,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ukazujący się częściej niż raz w tygodniu.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Czasopismem jest: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druk periodyczny lub przekaz za pomocą dźwięku oraz dźwięku i obrazu ukazujący się nie częściej niż raz w tygodniu, a nie rzadziej niż raz w roku.</a:t>
            </a:r>
          </a:p>
        </p:txBody>
      </p:sp>
    </p:spTree>
    <p:extLst>
      <p:ext uri="{BB962C8B-B14F-4D97-AF65-F5344CB8AC3E}">
        <p14:creationId xmlns:p14="http://schemas.microsoft.com/office/powerpoint/2010/main" val="2283166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11FA60-04D0-400F-BAFD-A8E2168AC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Funkcje prasy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EA1D0E-E2DD-4013-90B7-D8631357A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l-PL" dirty="0"/>
              <a:t>funkcja informacyjna (głównym zadaniem prasy jest informowanie potencjalnych odbiorców o bieżących i aktualnych wydarzeniach) </a:t>
            </a:r>
          </a:p>
          <a:p>
            <a:pPr algn="just"/>
            <a:r>
              <a:rPr lang="pl-PL" dirty="0"/>
              <a:t> funkcja opiniotwórcza (pozwala ukształtować pogląd na dane zdarzenie/sytuację/stan) </a:t>
            </a:r>
          </a:p>
          <a:p>
            <a:r>
              <a:rPr lang="pl-PL" dirty="0"/>
              <a:t> funkcja </a:t>
            </a:r>
            <a:r>
              <a:rPr lang="pl-PL" dirty="0" err="1"/>
              <a:t>postawotwórcza</a:t>
            </a:r>
            <a:r>
              <a:rPr lang="pl-PL" dirty="0"/>
              <a:t> (kształtuje postawę w danej sprawie) </a:t>
            </a:r>
          </a:p>
          <a:p>
            <a:pPr algn="just"/>
            <a:r>
              <a:rPr lang="pl-PL" dirty="0"/>
              <a:t> funkcja rozrywkowa (zawiera elementy rozrywkowe, niemające większych wartości informacyjnych) </a:t>
            </a:r>
          </a:p>
          <a:p>
            <a:pPr marL="0" indent="0">
              <a:buNone/>
            </a:pPr>
            <a:r>
              <a:rPr lang="pl-PL" dirty="0"/>
              <a:t>• funkcja kontrolna (kontroluje aparat władzy i jego poczynania) </a:t>
            </a:r>
          </a:p>
          <a:p>
            <a:r>
              <a:rPr lang="pl-PL" dirty="0"/>
              <a:t> funkcja organizatorska (organizuje życie społeczne) </a:t>
            </a:r>
          </a:p>
          <a:p>
            <a:r>
              <a:rPr lang="pl-PL" dirty="0"/>
              <a:t> funkcja integracyjna (integruje dane społeczeństwo)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60631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0E03E9-E4FF-4043-8C4B-744BBC4A0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Dziennikarz według prawa prasowego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31D468-D92D-4460-B5ED-703500A42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u="sng" dirty="0"/>
              <a:t>Dziennikarzem j</a:t>
            </a:r>
            <a:r>
              <a:rPr lang="pl-PL" dirty="0"/>
              <a:t>est osoba zajmująca się:</a:t>
            </a:r>
          </a:p>
          <a:p>
            <a:r>
              <a:rPr lang="pl-PL" dirty="0"/>
              <a:t>redagowaniem, </a:t>
            </a:r>
          </a:p>
          <a:p>
            <a:r>
              <a:rPr lang="pl-PL" dirty="0"/>
              <a:t> tworzeniem </a:t>
            </a:r>
          </a:p>
          <a:p>
            <a:r>
              <a:rPr lang="pl-PL" dirty="0"/>
              <a:t>przygotowywaniem </a:t>
            </a:r>
          </a:p>
          <a:p>
            <a:pPr marL="0" indent="0">
              <a:buNone/>
            </a:pPr>
            <a:r>
              <a:rPr lang="pl-PL" b="1" dirty="0"/>
              <a:t>materiałów prasowych</a:t>
            </a:r>
            <a:r>
              <a:rPr lang="pl-PL" dirty="0"/>
              <a:t>, </a:t>
            </a:r>
          </a:p>
          <a:p>
            <a:pPr lvl="0"/>
            <a:r>
              <a:rPr lang="pl-PL" dirty="0"/>
              <a:t>pozostająca w stosunku pracy z redakcją </a:t>
            </a:r>
          </a:p>
          <a:p>
            <a:pPr lvl="0"/>
            <a:r>
              <a:rPr lang="pl-PL" dirty="0"/>
              <a:t>zajmująca się taką działalnością na rzecz i z upoważnienia redakcji.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3611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FFC1C4-1DEC-4BAD-A99B-85603D51E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Dziennikarz-ujęcie doktrynalne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F7F78B-8BA3-4104-B505-24A53BBD0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471328"/>
            <a:ext cx="10561550" cy="3526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1) Koncepcja łącząca dziennikarza ze stosunkiem pracy</a:t>
            </a:r>
          </a:p>
          <a:p>
            <a:pPr marL="0" indent="0" algn="just">
              <a:buNone/>
            </a:pPr>
            <a:r>
              <a:rPr lang="pl-PL" dirty="0"/>
              <a:t>2) Koncepcja wiążąca dziennikarza z przynależnością do stowarzyszenia dziennikarzy</a:t>
            </a:r>
          </a:p>
          <a:p>
            <a:pPr marL="0" indent="0" algn="just">
              <a:buNone/>
            </a:pPr>
            <a:r>
              <a:rPr lang="pl-PL" dirty="0"/>
              <a:t>3) Koncepcja łącząca dziennikarza z faktycznym wykonywaniem zawodu dziennikarskiego, czyli publikowaniem w środkach masowego przekazu.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F07F50F-D298-44DC-A046-2F1FED125F8A}"/>
              </a:ext>
            </a:extLst>
          </p:cNvPr>
          <p:cNvSpPr/>
          <p:nvPr/>
        </p:nvSpPr>
        <p:spPr>
          <a:xfrm>
            <a:off x="2639627" y="359410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19136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5F0F3E-F2C5-4353-85AB-46C575EF5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Materiał prasowy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A44BE8-B59E-474C-85DC-98DA78781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Każdy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opublikowany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b="1" dirty="0"/>
              <a:t> przekazany do opublikowania w prasie</a:t>
            </a:r>
          </a:p>
          <a:p>
            <a:pPr marL="0" indent="0">
              <a:buNone/>
            </a:pPr>
            <a:r>
              <a:rPr lang="pl-PL" dirty="0"/>
              <a:t> </a:t>
            </a:r>
            <a:r>
              <a:rPr lang="pl-PL" u="sng" dirty="0"/>
              <a:t>tekst</a:t>
            </a:r>
            <a:r>
              <a:rPr lang="pl-PL" dirty="0"/>
              <a:t> albo </a:t>
            </a:r>
            <a:r>
              <a:rPr lang="pl-PL" u="sng" dirty="0"/>
              <a:t>obraz</a:t>
            </a:r>
            <a:r>
              <a:rPr lang="pl-PL" dirty="0"/>
              <a:t> o: </a:t>
            </a:r>
          </a:p>
          <a:p>
            <a:pPr marL="0" indent="0">
              <a:buNone/>
            </a:pPr>
            <a:r>
              <a:rPr lang="pl-PL" dirty="0"/>
              <a:t>charakterze: </a:t>
            </a:r>
          </a:p>
          <a:p>
            <a:pPr marL="0" indent="0">
              <a:buNone/>
            </a:pPr>
            <a:r>
              <a:rPr lang="pl-PL" b="1" dirty="0"/>
              <a:t>informacyjnym, </a:t>
            </a:r>
          </a:p>
          <a:p>
            <a:pPr marL="0" indent="0">
              <a:buNone/>
            </a:pPr>
            <a:r>
              <a:rPr lang="pl-PL" b="1" dirty="0"/>
              <a:t>publicystycznym,</a:t>
            </a:r>
          </a:p>
          <a:p>
            <a:pPr marL="0" indent="0">
              <a:buNone/>
            </a:pPr>
            <a:r>
              <a:rPr lang="pl-PL" b="1" dirty="0"/>
              <a:t>dokumentalnym </a:t>
            </a:r>
          </a:p>
          <a:p>
            <a:pPr marL="0" indent="0">
              <a:buNone/>
            </a:pPr>
            <a:r>
              <a:rPr lang="pl-PL" dirty="0"/>
              <a:t>lub i</a:t>
            </a:r>
            <a:r>
              <a:rPr lang="pl-PL" b="1" dirty="0"/>
              <a:t>nnym</a:t>
            </a:r>
            <a:r>
              <a:rPr lang="pl-PL" dirty="0"/>
              <a:t> (np. rozrywkowym),</a:t>
            </a:r>
          </a:p>
          <a:p>
            <a:pPr marL="0" indent="0">
              <a:buNone/>
            </a:pPr>
            <a:r>
              <a:rPr lang="pl-PL" dirty="0"/>
              <a:t>niezależnie od środków przekazu, rodzaju, formy, przeznaczenia czy autorstwa.</a:t>
            </a:r>
          </a:p>
        </p:txBody>
      </p:sp>
    </p:spTree>
    <p:extLst>
      <p:ext uri="{BB962C8B-B14F-4D97-AF65-F5344CB8AC3E}">
        <p14:creationId xmlns:p14="http://schemas.microsoft.com/office/powerpoint/2010/main" val="2824356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9D2DA6-4802-4E4B-BCF5-1701389AB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Oznaczenie materiałów prasowych –art.27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355A9A-6608-4296-884F-B1B91B431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Na każdym egzemplarzu druków periodycznych, serwisów agencyjnych oraz innych podobnych druków prasowych należy w widocznym i zwyczajowo przyjętym miejscu podać: </a:t>
            </a:r>
          </a:p>
          <a:p>
            <a:pPr marL="514350" indent="-514350">
              <a:buAutoNum type="arabicParenR"/>
            </a:pPr>
            <a:r>
              <a:rPr lang="pl-PL" dirty="0"/>
              <a:t>nazwę i adres wydawcy lub innego właściwego organu; </a:t>
            </a:r>
          </a:p>
          <a:p>
            <a:pPr marL="514350" indent="-514350">
              <a:buAutoNum type="arabicParenR"/>
            </a:pPr>
            <a:r>
              <a:rPr lang="pl-PL" dirty="0"/>
              <a:t>adres redakcji oraz imię i nazwisko redaktora naczelnego; </a:t>
            </a:r>
          </a:p>
          <a:p>
            <a:pPr marL="514350" indent="-514350">
              <a:buAutoNum type="arabicParenR"/>
            </a:pPr>
            <a:r>
              <a:rPr lang="pl-PL" dirty="0"/>
              <a:t>miejsce i datę wydania; </a:t>
            </a:r>
          </a:p>
          <a:p>
            <a:pPr marL="514350" indent="-514350">
              <a:buAutoNum type="arabicParenR"/>
            </a:pPr>
            <a:r>
              <a:rPr lang="pl-PL" dirty="0"/>
              <a:t>nazwę zakładu wykonującego dany druk prasowy; </a:t>
            </a:r>
          </a:p>
          <a:p>
            <a:pPr marL="514350" indent="-514350">
              <a:buAutoNum type="arabicParenR"/>
            </a:pPr>
            <a:r>
              <a:rPr lang="pl-PL" dirty="0"/>
              <a:t> międzynarodowy znak informacyjny;</a:t>
            </a:r>
          </a:p>
          <a:p>
            <a:pPr marL="514350" indent="-514350">
              <a:buAutoNum type="arabicParenR"/>
            </a:pPr>
            <a:r>
              <a:rPr lang="pl-PL" dirty="0"/>
              <a:t> bieżącą numerację. </a:t>
            </a:r>
          </a:p>
          <a:p>
            <a:pPr marL="514350" indent="-514350">
              <a:buAutoNum type="arabicParenR"/>
            </a:pPr>
            <a:endParaRPr lang="pl-PL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28905231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US">
      <a:dk1>
        <a:srgbClr val="002D59"/>
      </a:dk1>
      <a:lt1>
        <a:sysClr val="window" lastClr="FFFFFF"/>
      </a:lt1>
      <a:dk2>
        <a:srgbClr val="004993"/>
      </a:dk2>
      <a:lt2>
        <a:srgbClr val="E7E6E6"/>
      </a:lt2>
      <a:accent1>
        <a:srgbClr val="C00000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ADFF"/>
      </a:accent5>
      <a:accent6>
        <a:srgbClr val="92D050"/>
      </a:accent6>
      <a:hlink>
        <a:srgbClr val="0071E2"/>
      </a:hlink>
      <a:folHlink>
        <a:srgbClr val="7F7F7F"/>
      </a:folHlink>
    </a:clrScheme>
    <a:fontScheme name="Uniwersytet Śląski">
      <a:majorFont>
        <a:latin typeface="PT Sans Bold"/>
        <a:ea typeface=""/>
        <a:cs typeface=""/>
      </a:majorFont>
      <a:minorFont>
        <a:latin typeface="PT San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5329</TotalTime>
  <Words>1083</Words>
  <Application>Microsoft Office PowerPoint</Application>
  <PresentationFormat>Panoramiczny</PresentationFormat>
  <Paragraphs>118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PT Sans</vt:lpstr>
      <vt:lpstr>PT Sans Bold</vt:lpstr>
      <vt:lpstr>Wingdings</vt:lpstr>
      <vt:lpstr>Projekt niestandardowy</vt:lpstr>
      <vt:lpstr>1_Projekt niestandardowy</vt:lpstr>
      <vt:lpstr>  </vt:lpstr>
      <vt:lpstr>Prawo mediów –pojęcie i miejsce w systemie prawa</vt:lpstr>
      <vt:lpstr>Prasa –definicja ustawowa</vt:lpstr>
      <vt:lpstr>Dziennik i czasopismo</vt:lpstr>
      <vt:lpstr>Funkcje prasy</vt:lpstr>
      <vt:lpstr>Dziennikarz według prawa prasowego</vt:lpstr>
      <vt:lpstr>Dziennikarz-ujęcie doktrynalne</vt:lpstr>
      <vt:lpstr>Materiał prasowy</vt:lpstr>
      <vt:lpstr>Oznaczenie materiałów prasowych –art.27</vt:lpstr>
      <vt:lpstr>Redaktor</vt:lpstr>
      <vt:lpstr>Redaktor naczelny </vt:lpstr>
      <vt:lpstr>Redaktor naczelny</vt:lpstr>
      <vt:lpstr>Redaktor naczelny-cd.</vt:lpstr>
      <vt:lpstr>Powołanie i odwołanie redaktora naczelnego</vt:lpstr>
      <vt:lpstr>Wydawca</vt:lpstr>
      <vt:lpstr>Domniemania dotyczące wydawcy</vt:lpstr>
      <vt:lpstr>Wydawca w świetle przepisów prawa prasowego</vt:lpstr>
      <vt:lpstr>Redakcja</vt:lpstr>
      <vt:lpstr>Kolegium redakcyjne</vt:lpstr>
      <vt:lpstr>Rada redakcyjna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Iwona Cichy</dc:creator>
  <cp:lastModifiedBy>Piotr Horosz</cp:lastModifiedBy>
  <cp:revision>124</cp:revision>
  <dcterms:created xsi:type="dcterms:W3CDTF">2019-03-06T11:23:46Z</dcterms:created>
  <dcterms:modified xsi:type="dcterms:W3CDTF">2022-05-01T15:33:33Z</dcterms:modified>
</cp:coreProperties>
</file>