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316" r:id="rId3"/>
    <p:sldId id="370" r:id="rId4"/>
    <p:sldId id="376" r:id="rId5"/>
    <p:sldId id="377" r:id="rId6"/>
    <p:sldId id="382" r:id="rId7"/>
    <p:sldId id="383" r:id="rId8"/>
    <p:sldId id="368" r:id="rId9"/>
    <p:sldId id="361" r:id="rId10"/>
    <p:sldId id="371" r:id="rId11"/>
    <p:sldId id="378" r:id="rId12"/>
    <p:sldId id="379" r:id="rId13"/>
    <p:sldId id="380" r:id="rId14"/>
    <p:sldId id="381" r:id="rId15"/>
    <p:sldId id="338" r:id="rId16"/>
    <p:sldId id="339" r:id="rId17"/>
    <p:sldId id="340" r:id="rId18"/>
    <p:sldId id="341" r:id="rId19"/>
    <p:sldId id="317" r:id="rId20"/>
    <p:sldId id="324" r:id="rId21"/>
    <p:sldId id="325" r:id="rId22"/>
    <p:sldId id="326" r:id="rId23"/>
    <p:sldId id="327" r:id="rId24"/>
    <p:sldId id="328" r:id="rId25"/>
    <p:sldId id="318" r:id="rId26"/>
    <p:sldId id="319" r:id="rId27"/>
    <p:sldId id="355" r:id="rId28"/>
    <p:sldId id="358" r:id="rId29"/>
    <p:sldId id="362" r:id="rId30"/>
    <p:sldId id="363" r:id="rId31"/>
    <p:sldId id="354" r:id="rId32"/>
    <p:sldId id="356" r:id="rId33"/>
    <p:sldId id="359" r:id="rId34"/>
    <p:sldId id="357" r:id="rId35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20E9E-150A-45C0-8A76-9F67DAE87F4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</dgm:pt>
    <dgm:pt modelId="{49BCB796-09AD-4BA4-900D-33AF4790BABE}">
      <dgm:prSet phldrT="[Tekst]" custT="1"/>
      <dgm:spPr/>
      <dgm:t>
        <a:bodyPr/>
        <a:lstStyle/>
        <a:p>
          <a:endParaRPr lang="en-US" sz="2000" dirty="0"/>
        </a:p>
      </dgm:t>
    </dgm:pt>
    <dgm:pt modelId="{BB6D6FA8-E58A-4233-B194-D74153BFAC1D}" type="parTrans" cxnId="{D3CC1ABA-6372-4686-B9BF-27B21A03B5EF}">
      <dgm:prSet/>
      <dgm:spPr/>
      <dgm:t>
        <a:bodyPr/>
        <a:lstStyle/>
        <a:p>
          <a:endParaRPr lang="en-US"/>
        </a:p>
      </dgm:t>
    </dgm:pt>
    <dgm:pt modelId="{D01AE2C2-8D06-4C75-99C6-47BE4B6975AA}" type="sibTrans" cxnId="{D3CC1ABA-6372-4686-B9BF-27B21A03B5EF}">
      <dgm:prSet/>
      <dgm:spPr/>
      <dgm:t>
        <a:bodyPr/>
        <a:lstStyle/>
        <a:p>
          <a:endParaRPr lang="en-US"/>
        </a:p>
      </dgm:t>
    </dgm:pt>
    <dgm:pt modelId="{5F0A7721-5BE7-4F9D-A9C2-3032270C0483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400" b="1" dirty="0" smtClean="0"/>
            <a:t>Otoczenie mikroekonomiczne: </a:t>
          </a:r>
          <a:r>
            <a:rPr lang="pl-PL" sz="2400" dirty="0" smtClean="0"/>
            <a:t>Popyt i podaż </a:t>
          </a:r>
          <a:endParaRPr lang="en-US" sz="2400" dirty="0"/>
        </a:p>
      </dgm:t>
    </dgm:pt>
    <dgm:pt modelId="{71F31B3B-029C-478A-941B-97448961193A}" type="parTrans" cxnId="{A6A84799-6822-4F60-BD78-3F1CEB006448}">
      <dgm:prSet/>
      <dgm:spPr/>
      <dgm:t>
        <a:bodyPr/>
        <a:lstStyle/>
        <a:p>
          <a:endParaRPr lang="en-US"/>
        </a:p>
      </dgm:t>
    </dgm:pt>
    <dgm:pt modelId="{6EFE62A7-0C00-4419-9398-E0A93F05B085}" type="sibTrans" cxnId="{A6A84799-6822-4F60-BD78-3F1CEB006448}">
      <dgm:prSet/>
      <dgm:spPr/>
      <dgm:t>
        <a:bodyPr/>
        <a:lstStyle/>
        <a:p>
          <a:endParaRPr lang="en-US"/>
        </a:p>
      </dgm:t>
    </dgm:pt>
    <dgm:pt modelId="{26CEDF43-6759-4A4E-9E15-761E18830FAE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l-PL" sz="2800" dirty="0" smtClean="0"/>
            <a:t>Lokalizacja ogólna </a:t>
          </a:r>
          <a:endParaRPr lang="en-US" sz="2800" dirty="0"/>
        </a:p>
      </dgm:t>
    </dgm:pt>
    <dgm:pt modelId="{ED6B65FE-8E03-4D5B-82A6-C9E7DCD28B24}" type="parTrans" cxnId="{49EEE82F-3446-4812-A355-AA51BC53FBDA}">
      <dgm:prSet/>
      <dgm:spPr/>
      <dgm:t>
        <a:bodyPr/>
        <a:lstStyle/>
        <a:p>
          <a:endParaRPr lang="en-US"/>
        </a:p>
      </dgm:t>
    </dgm:pt>
    <dgm:pt modelId="{3CA95C6E-3A71-4F29-90D0-7B6B8BB42766}" type="sibTrans" cxnId="{49EEE82F-3446-4812-A355-AA51BC53FBDA}">
      <dgm:prSet/>
      <dgm:spPr/>
      <dgm:t>
        <a:bodyPr/>
        <a:lstStyle/>
        <a:p>
          <a:endParaRPr lang="en-US"/>
        </a:p>
      </dgm:t>
    </dgm:pt>
    <dgm:pt modelId="{6A73318F-5416-4903-9A60-2D397CCF7E06}" type="pres">
      <dgm:prSet presAssocID="{3AE20E9E-150A-45C0-8A76-9F67DAE87F47}" presName="Name0" presStyleCnt="0">
        <dgm:presLayoutVars>
          <dgm:chMax val="7"/>
          <dgm:resizeHandles val="exact"/>
        </dgm:presLayoutVars>
      </dgm:prSet>
      <dgm:spPr/>
    </dgm:pt>
    <dgm:pt modelId="{335FE1D9-29FF-4EA8-8E43-08EC74190A0A}" type="pres">
      <dgm:prSet presAssocID="{3AE20E9E-150A-45C0-8A76-9F67DAE87F47}" presName="comp1" presStyleCnt="0"/>
      <dgm:spPr/>
    </dgm:pt>
    <dgm:pt modelId="{AB29EAD1-026A-4CDB-8888-F7F12A00BA35}" type="pres">
      <dgm:prSet presAssocID="{3AE20E9E-150A-45C0-8A76-9F67DAE87F47}" presName="circle1" presStyleLbl="node1" presStyleIdx="0" presStyleCnt="3" custScaleX="172705"/>
      <dgm:spPr/>
      <dgm:t>
        <a:bodyPr/>
        <a:lstStyle/>
        <a:p>
          <a:endParaRPr lang="en-US"/>
        </a:p>
      </dgm:t>
    </dgm:pt>
    <dgm:pt modelId="{559A21C3-430C-4076-BAE8-6AB569AB34FF}" type="pres">
      <dgm:prSet presAssocID="{3AE20E9E-150A-45C0-8A76-9F67DAE87F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70616-2554-4671-85B7-D44EA062A09B}" type="pres">
      <dgm:prSet presAssocID="{3AE20E9E-150A-45C0-8A76-9F67DAE87F47}" presName="comp2" presStyleCnt="0"/>
      <dgm:spPr/>
    </dgm:pt>
    <dgm:pt modelId="{0A40ED7E-16D5-464B-A822-CD0B8812D63F}" type="pres">
      <dgm:prSet presAssocID="{3AE20E9E-150A-45C0-8A76-9F67DAE87F47}" presName="circle2" presStyleLbl="node1" presStyleIdx="1" presStyleCnt="3" custScaleX="150417" custScaleY="66828" custLinFactNeighborX="307" custLinFactNeighborY="5211"/>
      <dgm:spPr/>
      <dgm:t>
        <a:bodyPr/>
        <a:lstStyle/>
        <a:p>
          <a:endParaRPr lang="en-US"/>
        </a:p>
      </dgm:t>
    </dgm:pt>
    <dgm:pt modelId="{37DD0921-386B-4351-B34D-B5CF5C920D34}" type="pres">
      <dgm:prSet presAssocID="{3AE20E9E-150A-45C0-8A76-9F67DAE87F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83A93-C501-42AD-97F3-B4BA9E3AE226}" type="pres">
      <dgm:prSet presAssocID="{3AE20E9E-150A-45C0-8A76-9F67DAE87F47}" presName="comp3" presStyleCnt="0"/>
      <dgm:spPr/>
    </dgm:pt>
    <dgm:pt modelId="{11D1CA59-AC23-42B3-A3B8-A9DFBEC9A11C}" type="pres">
      <dgm:prSet presAssocID="{3AE20E9E-150A-45C0-8A76-9F67DAE87F47}" presName="circle3" presStyleLbl="node1" presStyleIdx="2" presStyleCnt="3" custScaleY="52657"/>
      <dgm:spPr/>
      <dgm:t>
        <a:bodyPr/>
        <a:lstStyle/>
        <a:p>
          <a:endParaRPr lang="en-US"/>
        </a:p>
      </dgm:t>
    </dgm:pt>
    <dgm:pt modelId="{1A7587C6-6ED0-4F08-8324-8C83A44FC521}" type="pres">
      <dgm:prSet presAssocID="{3AE20E9E-150A-45C0-8A76-9F67DAE87F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84799-6822-4F60-BD78-3F1CEB006448}" srcId="{3AE20E9E-150A-45C0-8A76-9F67DAE87F47}" destId="{5F0A7721-5BE7-4F9D-A9C2-3032270C0483}" srcOrd="1" destOrd="0" parTransId="{71F31B3B-029C-478A-941B-97448961193A}" sibTransId="{6EFE62A7-0C00-4419-9398-E0A93F05B085}"/>
    <dgm:cxn modelId="{CE87A8CF-2023-4534-BD7B-843007258945}" type="presOf" srcId="{26CEDF43-6759-4A4E-9E15-761E18830FAE}" destId="{11D1CA59-AC23-42B3-A3B8-A9DFBEC9A11C}" srcOrd="0" destOrd="0" presId="urn:microsoft.com/office/officeart/2005/8/layout/venn2"/>
    <dgm:cxn modelId="{8154C272-EE9F-4A2A-823F-3740FFDCEB3F}" type="presOf" srcId="{3AE20E9E-150A-45C0-8A76-9F67DAE87F47}" destId="{6A73318F-5416-4903-9A60-2D397CCF7E06}" srcOrd="0" destOrd="0" presId="urn:microsoft.com/office/officeart/2005/8/layout/venn2"/>
    <dgm:cxn modelId="{F3EC2594-086F-44E5-B95A-E2F40E2F870E}" type="presOf" srcId="{5F0A7721-5BE7-4F9D-A9C2-3032270C0483}" destId="{0A40ED7E-16D5-464B-A822-CD0B8812D63F}" srcOrd="0" destOrd="0" presId="urn:microsoft.com/office/officeart/2005/8/layout/venn2"/>
    <dgm:cxn modelId="{9D65925B-BD6A-4628-9D70-84A7ED71FAAD}" type="presOf" srcId="{49BCB796-09AD-4BA4-900D-33AF4790BABE}" destId="{AB29EAD1-026A-4CDB-8888-F7F12A00BA35}" srcOrd="0" destOrd="0" presId="urn:microsoft.com/office/officeart/2005/8/layout/venn2"/>
    <dgm:cxn modelId="{AEA32B4C-FDA5-4DE0-9D89-32ED290E1F94}" type="presOf" srcId="{5F0A7721-5BE7-4F9D-A9C2-3032270C0483}" destId="{37DD0921-386B-4351-B34D-B5CF5C920D34}" srcOrd="1" destOrd="0" presId="urn:microsoft.com/office/officeart/2005/8/layout/venn2"/>
    <dgm:cxn modelId="{A32C19AF-AF4D-4F78-86A3-38C639296B57}" type="presOf" srcId="{26CEDF43-6759-4A4E-9E15-761E18830FAE}" destId="{1A7587C6-6ED0-4F08-8324-8C83A44FC521}" srcOrd="1" destOrd="0" presId="urn:microsoft.com/office/officeart/2005/8/layout/venn2"/>
    <dgm:cxn modelId="{1099E1D5-B800-4555-9A8A-4FEF350801E6}" type="presOf" srcId="{49BCB796-09AD-4BA4-900D-33AF4790BABE}" destId="{559A21C3-430C-4076-BAE8-6AB569AB34FF}" srcOrd="1" destOrd="0" presId="urn:microsoft.com/office/officeart/2005/8/layout/venn2"/>
    <dgm:cxn modelId="{D3CC1ABA-6372-4686-B9BF-27B21A03B5EF}" srcId="{3AE20E9E-150A-45C0-8A76-9F67DAE87F47}" destId="{49BCB796-09AD-4BA4-900D-33AF4790BABE}" srcOrd="0" destOrd="0" parTransId="{BB6D6FA8-E58A-4233-B194-D74153BFAC1D}" sibTransId="{D01AE2C2-8D06-4C75-99C6-47BE4B6975AA}"/>
    <dgm:cxn modelId="{49EEE82F-3446-4812-A355-AA51BC53FBDA}" srcId="{3AE20E9E-150A-45C0-8A76-9F67DAE87F47}" destId="{26CEDF43-6759-4A4E-9E15-761E18830FAE}" srcOrd="2" destOrd="0" parTransId="{ED6B65FE-8E03-4D5B-82A6-C9E7DCD28B24}" sibTransId="{3CA95C6E-3A71-4F29-90D0-7B6B8BB42766}"/>
    <dgm:cxn modelId="{41B8433C-D764-448B-B1F4-7FA5F1AF2B8E}" type="presParOf" srcId="{6A73318F-5416-4903-9A60-2D397CCF7E06}" destId="{335FE1D9-29FF-4EA8-8E43-08EC74190A0A}" srcOrd="0" destOrd="0" presId="urn:microsoft.com/office/officeart/2005/8/layout/venn2"/>
    <dgm:cxn modelId="{6F7C9A0D-2EEC-4346-BC30-4BD3A38ECF3F}" type="presParOf" srcId="{335FE1D9-29FF-4EA8-8E43-08EC74190A0A}" destId="{AB29EAD1-026A-4CDB-8888-F7F12A00BA35}" srcOrd="0" destOrd="0" presId="urn:microsoft.com/office/officeart/2005/8/layout/venn2"/>
    <dgm:cxn modelId="{98127DDD-A137-440B-8CBF-5222A4E6BF9E}" type="presParOf" srcId="{335FE1D9-29FF-4EA8-8E43-08EC74190A0A}" destId="{559A21C3-430C-4076-BAE8-6AB569AB34FF}" srcOrd="1" destOrd="0" presId="urn:microsoft.com/office/officeart/2005/8/layout/venn2"/>
    <dgm:cxn modelId="{5A4C1FCA-297D-4E10-8411-8A33ABF236B6}" type="presParOf" srcId="{6A73318F-5416-4903-9A60-2D397CCF7E06}" destId="{97E70616-2554-4671-85B7-D44EA062A09B}" srcOrd="1" destOrd="0" presId="urn:microsoft.com/office/officeart/2005/8/layout/venn2"/>
    <dgm:cxn modelId="{23B9EE9C-FC1E-4A0F-A6C8-0474537D842E}" type="presParOf" srcId="{97E70616-2554-4671-85B7-D44EA062A09B}" destId="{0A40ED7E-16D5-464B-A822-CD0B8812D63F}" srcOrd="0" destOrd="0" presId="urn:microsoft.com/office/officeart/2005/8/layout/venn2"/>
    <dgm:cxn modelId="{F701FC86-AB4F-425B-A65E-2A01E7F86195}" type="presParOf" srcId="{97E70616-2554-4671-85B7-D44EA062A09B}" destId="{37DD0921-386B-4351-B34D-B5CF5C920D34}" srcOrd="1" destOrd="0" presId="urn:microsoft.com/office/officeart/2005/8/layout/venn2"/>
    <dgm:cxn modelId="{B39B6BBD-25DB-438F-B054-78F9F48DECFC}" type="presParOf" srcId="{6A73318F-5416-4903-9A60-2D397CCF7E06}" destId="{50183A93-C501-42AD-97F3-B4BA9E3AE226}" srcOrd="2" destOrd="0" presId="urn:microsoft.com/office/officeart/2005/8/layout/venn2"/>
    <dgm:cxn modelId="{DCEC5CEA-A5A9-4169-8307-A3AD209B6B5D}" type="presParOf" srcId="{50183A93-C501-42AD-97F3-B4BA9E3AE226}" destId="{11D1CA59-AC23-42B3-A3B8-A9DFBEC9A11C}" srcOrd="0" destOrd="0" presId="urn:microsoft.com/office/officeart/2005/8/layout/venn2"/>
    <dgm:cxn modelId="{3912F21F-8314-4DF4-9C85-BD9695299541}" type="presParOf" srcId="{50183A93-C501-42AD-97F3-B4BA9E3AE226}" destId="{1A7587C6-6ED0-4F08-8324-8C83A44FC52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EAD1-026A-4CDB-8888-F7F12A00BA35}">
      <dsp:nvSpPr>
        <dsp:cNvPr id="0" name=""/>
        <dsp:cNvSpPr/>
      </dsp:nvSpPr>
      <dsp:spPr>
        <a:xfrm>
          <a:off x="-29853" y="0"/>
          <a:ext cx="10568589" cy="6119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407580" y="305972"/>
        <a:ext cx="3693721" cy="917916"/>
      </dsp:txXfrm>
    </dsp:sp>
    <dsp:sp modelId="{0A40ED7E-16D5-464B-A822-CD0B8812D63F}">
      <dsp:nvSpPr>
        <dsp:cNvPr id="0" name=""/>
        <dsp:cNvSpPr/>
      </dsp:nvSpPr>
      <dsp:spPr>
        <a:xfrm>
          <a:off x="1816773" y="2530253"/>
          <a:ext cx="6903515" cy="3067127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Otoczenie mikroekonomiczne: </a:t>
          </a:r>
          <a:r>
            <a:rPr lang="pl-PL" sz="2400" kern="1200" dirty="0" smtClean="0"/>
            <a:t>Popyt i podaż </a:t>
          </a:r>
          <a:endParaRPr lang="en-US" sz="2400" kern="1200" dirty="0"/>
        </a:p>
      </dsp:txBody>
      <dsp:txXfrm>
        <a:off x="3660012" y="2721948"/>
        <a:ext cx="3217038" cy="575086"/>
      </dsp:txXfrm>
    </dsp:sp>
    <dsp:sp modelId="{11D1CA59-AC23-42B3-A3B8-A9DFBEC9A11C}">
      <dsp:nvSpPr>
        <dsp:cNvPr id="0" name=""/>
        <dsp:cNvSpPr/>
      </dsp:nvSpPr>
      <dsp:spPr>
        <a:xfrm>
          <a:off x="3724579" y="3784005"/>
          <a:ext cx="3059723" cy="1611158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Lokalizacja ogólna </a:t>
          </a:r>
          <a:endParaRPr lang="en-US" sz="2800" kern="1200" dirty="0"/>
        </a:p>
      </dsp:txBody>
      <dsp:txXfrm>
        <a:off x="4172666" y="4186794"/>
        <a:ext cx="2163550" cy="80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B7F82-4ACC-44C4-8EE4-ED716FAE8DDD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604E-728B-4071-BD3D-6BC0406E96A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0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C590EF-200E-4DD5-83C6-D8474C0A01C2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D7317-4105-4037-9EC8-78A7AAEAD06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8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350C7-2AAA-43D7-B621-3AD2D94EA920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4D73D-0E34-4DB7-88DB-BC1C6C45D1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57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E45AF-15E3-4115-B3E0-723977AD3D28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0D0D6-AD98-4FBE-A50F-141FE77C271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14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4D902-B800-4155-BC22-5D3408E8228A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FFE15-01DC-415B-A4C8-0DDADA4726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F621C-A3CE-4FF4-A761-42784DD175CB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DFD0C-6BE4-43AD-A018-0E054BF832E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84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3E7AC-107B-4517-8424-0D3ABED3B34F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F9F64-6F18-4E69-987C-BDCDD3D7DE8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7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27BEE-3611-4EE4-BC53-674F3129BEA7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38E7F-AEAB-4095-8657-7F24E8C99C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81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31600-E6CF-4689-AE05-31D606F08CD8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E9479-2145-4DD8-AF93-D5383A63C81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27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DF4B077-B0C2-4981-BC49-102EB5AE1D2D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FC76EA-3349-43E5-AC3A-D35F2C99E08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8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65E85-10DA-4D5A-9DE9-FB7825E9B756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49C3B-422E-48E5-9A04-8E4A0A09D19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4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662CED-DB32-45D0-9D32-6867E18FC9CA}" type="datetimeFigureOut">
              <a:rPr lang="pl-PL" smtClean="0"/>
              <a:pPr>
                <a:defRPr/>
              </a:pPr>
              <a:t>15.04.2023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83F08C-CFC1-49E9-B7E2-4C33A3ED98E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2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com/gx/en/industries/financial-services/assets/uli-emerging-trends-global-report.pdf" TargetMode="External"/><Relationship Id="rId2" Type="http://schemas.openxmlformats.org/officeDocument/2006/relationships/hyperlink" Target="http://www.cushmanwakefield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ctrTitle"/>
          </p:nvPr>
        </p:nvSpPr>
        <p:spPr>
          <a:xfrm>
            <a:off x="1100051" y="641445"/>
            <a:ext cx="10186648" cy="3437151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Wybór lokalizacji dla międzynarodowych inwestycji w nieruchomości </a:t>
            </a:r>
            <a:br>
              <a:rPr lang="pl-PL" sz="6000" b="1" dirty="0" smtClean="0"/>
            </a:br>
            <a:endParaRPr lang="pl-PL" sz="6000" b="1" dirty="0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dirty="0" smtClean="0"/>
              <a:t>Globalne trendy inwestycyjne </a:t>
            </a: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trendy – jak wpłyną na rynki nieruchomości i inwestycje?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2400" dirty="0" smtClean="0"/>
              <a:t>technologia: </a:t>
            </a:r>
            <a:r>
              <a:rPr lang="pl-PL" sz="2400" dirty="0" err="1" smtClean="0"/>
              <a:t>IoT</a:t>
            </a:r>
            <a:r>
              <a:rPr lang="pl-PL" sz="2400" dirty="0" smtClean="0"/>
              <a:t> (</a:t>
            </a:r>
            <a:r>
              <a:rPr lang="pl-PL" sz="2400" i="1" dirty="0" smtClean="0"/>
              <a:t>Internet of </a:t>
            </a:r>
            <a:r>
              <a:rPr lang="pl-PL" sz="2400" i="1" dirty="0" err="1" smtClean="0"/>
              <a:t>Things</a:t>
            </a:r>
            <a:r>
              <a:rPr lang="pl-PL" sz="2400" dirty="0" smtClean="0"/>
              <a:t>), </a:t>
            </a:r>
            <a:r>
              <a:rPr lang="pl-PL" sz="2400" dirty="0" err="1" smtClean="0"/>
              <a:t>cyber</a:t>
            </a:r>
            <a:r>
              <a:rPr lang="pl-PL" sz="2400" dirty="0" smtClean="0"/>
              <a:t>-bezpieczeństwo, big data, genomika</a:t>
            </a:r>
            <a:r>
              <a:rPr lang="pl-PL" dirty="0" smtClean="0"/>
              <a:t>, </a:t>
            </a:r>
            <a:r>
              <a:rPr lang="pl-PL" sz="2400" dirty="0" smtClean="0"/>
              <a:t>robotyzacja, e-commerce, autonomiczne samochody;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2400" i="1" dirty="0" err="1" smtClean="0"/>
              <a:t>Sharing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economy</a:t>
            </a:r>
            <a:r>
              <a:rPr lang="pl-PL" sz="2400" dirty="0" smtClean="0"/>
              <a:t>/gospodarka współdzielenia: co-</a:t>
            </a:r>
            <a:r>
              <a:rPr lang="pl-PL" sz="2400" dirty="0" err="1" smtClean="0"/>
              <a:t>working</a:t>
            </a:r>
            <a:r>
              <a:rPr lang="pl-PL" sz="2400" dirty="0" smtClean="0"/>
              <a:t>, co-</a:t>
            </a:r>
            <a:r>
              <a:rPr lang="pl-PL" sz="2400" dirty="0" err="1" smtClean="0"/>
              <a:t>living</a:t>
            </a:r>
            <a:r>
              <a:rPr lang="pl-PL" sz="2400" dirty="0" smtClean="0"/>
              <a:t>;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2400" b="1" dirty="0" smtClean="0"/>
              <a:t>Rosnące znaczenie globalnych miast i koncentracji biznesu w miastach;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2400" dirty="0" smtClean="0"/>
              <a:t>Kraje rozwijające się i wschodzące – większy udział w inwestycjach globalnych, np. Tajlandia, Wietnam, Filipiny, Brazylia;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pl-PL" sz="2400" dirty="0" smtClean="0"/>
              <a:t>Nowe znaczące segmenty: data </a:t>
            </a:r>
            <a:r>
              <a:rPr lang="pl-PL" sz="2400" dirty="0" err="1" smtClean="0"/>
              <a:t>centers</a:t>
            </a:r>
            <a:r>
              <a:rPr lang="pl-PL" sz="2400" dirty="0" smtClean="0"/>
              <a:t>, logistyka, mieszkania dla seniorów i studentów. 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360000" indent="-3600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8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67522" y="1845734"/>
            <a:ext cx="2041351" cy="4023360"/>
          </a:xfrm>
        </p:spPr>
        <p:txBody>
          <a:bodyPr/>
          <a:lstStyle/>
          <a:p>
            <a:r>
              <a:rPr lang="pl-PL" dirty="0" smtClean="0"/>
              <a:t>PWC &amp; Urban Land </a:t>
            </a:r>
            <a:r>
              <a:rPr lang="pl-PL" dirty="0" err="1" smtClean="0"/>
              <a:t>Institute</a:t>
            </a:r>
            <a:r>
              <a:rPr lang="pl-PL" dirty="0" smtClean="0"/>
              <a:t>, </a:t>
            </a:r>
            <a:r>
              <a:rPr lang="pl-PL" dirty="0" err="1" smtClean="0"/>
              <a:t>Emerging</a:t>
            </a:r>
            <a:r>
              <a:rPr lang="pl-PL" dirty="0" smtClean="0"/>
              <a:t> </a:t>
            </a:r>
            <a:r>
              <a:rPr lang="pl-PL" dirty="0" err="1" smtClean="0"/>
              <a:t>Trends</a:t>
            </a:r>
            <a:r>
              <a:rPr lang="pl-PL" dirty="0" smtClean="0"/>
              <a:t> in Real </a:t>
            </a:r>
            <a:r>
              <a:rPr lang="pl-PL" dirty="0" err="1" smtClean="0"/>
              <a:t>Estate</a:t>
            </a:r>
            <a:r>
              <a:rPr lang="pl-PL" dirty="0"/>
              <a:t> </a:t>
            </a:r>
            <a:r>
              <a:rPr lang="pl-PL" dirty="0" smtClean="0"/>
              <a:t>2023. </a:t>
            </a:r>
            <a:r>
              <a:rPr lang="pl-PL" dirty="0" smtClean="0"/>
              <a:t>Global </a:t>
            </a:r>
            <a:r>
              <a:rPr lang="pl-PL" dirty="0" smtClean="0"/>
              <a:t>Outlook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6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0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 smtClean="0"/>
              <a:t>Globalne trendy – warunki, </a:t>
            </a:r>
            <a:r>
              <a:rPr lang="pl-PL" dirty="0" smtClean="0"/>
              <a:t>2023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Niepewność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pl-PL" dirty="0" smtClean="0"/>
              <a:t>Poziom stóp procentowych, inflacja, koszty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pl-PL" dirty="0" smtClean="0"/>
              <a:t>Dostępność finansowania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pl-PL" dirty="0" smtClean="0"/>
              <a:t>Jakość zasobów (głównie biurowych)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pl-PL" dirty="0" smtClean="0"/>
              <a:t>Perspektywy </a:t>
            </a:r>
            <a:r>
              <a:rPr lang="pl-PL" dirty="0" smtClean="0"/>
              <a:t>wzrostu gospodarczego </a:t>
            </a:r>
          </a:p>
          <a:p>
            <a:pPr marL="457200" indent="-457200">
              <a:buFont typeface="+mj-lt"/>
              <a:buAutoNum type="arabicPeriod"/>
            </a:pPr>
            <a:r>
              <a:rPr lang="pl-PL" smtClean="0"/>
              <a:t>Dekarbonizacja </a:t>
            </a:r>
            <a:r>
              <a:rPr lang="pl-PL" dirty="0" smtClean="0"/>
              <a:t>a </a:t>
            </a:r>
            <a:r>
              <a:rPr lang="pl-PL" dirty="0" smtClean="0"/>
              <a:t>rynek </a:t>
            </a:r>
            <a:r>
              <a:rPr lang="pl-PL" dirty="0" smtClean="0"/>
              <a:t>nieruchomości </a:t>
            </a:r>
            <a:r>
              <a:rPr lang="pl-PL" dirty="0" smtClean="0"/>
              <a:t>(</a:t>
            </a:r>
            <a:r>
              <a:rPr lang="pl-PL" smtClean="0"/>
              <a:t>modernizacja zasobów)</a:t>
            </a:r>
          </a:p>
          <a:p>
            <a:pPr marL="457200" indent="-457200">
              <a:buFont typeface="+mj-lt"/>
              <a:buAutoNum type="arabicPeriod"/>
            </a:pPr>
            <a:r>
              <a:rPr lang="pl-PL" smtClean="0"/>
              <a:t>ESG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41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44"/>
            <a:ext cx="6317674" cy="68688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646" y="0"/>
            <a:ext cx="5470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37"/>
            <a:ext cx="8820727" cy="6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9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Uwarunkowania rozwoju rynków nieruchomości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996224"/>
            <a:ext cx="10058400" cy="38728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Prawne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Ekonomiczne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Instytucjonalne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96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Uwarunkowania prawne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sz="2800" dirty="0" smtClean="0"/>
              <a:t>swoboda obrotu nieruchomościami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 gwarancje nabytych praw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bezpieczeństwo transakcji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zasady wyceny praw do nieruchomości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zabezpieczenie wierzytelności (hipoteka)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gospodarka przestrzenna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 sekurytyzacja wierzytelności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999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Uwarunkowania ekonomiczne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sz="2800" dirty="0" smtClean="0"/>
              <a:t>czynniki makroekonomiczne rozwoju kraju i regionu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dostępność finansowania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/>
              <a:t>a</a:t>
            </a:r>
            <a:r>
              <a:rPr lang="pl-PL" sz="2800" dirty="0" smtClean="0"/>
              <a:t>ktywność gospodarcza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niskie bezrobocie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niska inflacja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090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Uwarunkowania instytucjonalne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sz="2800" dirty="0" smtClean="0"/>
              <a:t>obsługa rynku nieruchomości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standardy usług na rynku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standardy etyczne w działalności gospodarczej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dostępność informacji o rynku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 </a:t>
            </a:r>
            <a:r>
              <a:rPr lang="pl-PL" sz="2800" dirty="0" smtClean="0"/>
              <a:t>instytucje badawcze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74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>
          <a:xfrm>
            <a:off x="677863" y="420688"/>
            <a:ext cx="9474200" cy="1341437"/>
          </a:xfrm>
        </p:spPr>
        <p:txBody>
          <a:bodyPr>
            <a:normAutofit fontScale="90000"/>
          </a:bodyPr>
          <a:lstStyle/>
          <a:p>
            <a:r>
              <a:rPr lang="pl-PL" b="1" smtClean="0"/>
              <a:t>Powody inwestowania na skalę międzynarodową (Falkenbach, 2009)</a:t>
            </a:r>
          </a:p>
        </p:txBody>
      </p:sp>
      <p:sp>
        <p:nvSpPr>
          <p:cNvPr id="35842" name="Symbol zastępczy zawartości 2"/>
          <p:cNvSpPr>
            <a:spLocks noGrp="1"/>
          </p:cNvSpPr>
          <p:nvPr>
            <p:ph idx="1"/>
          </p:nvPr>
        </p:nvSpPr>
        <p:spPr>
          <a:xfrm>
            <a:off x="800077" y="2139595"/>
            <a:ext cx="9004300" cy="4011612"/>
          </a:xfrm>
        </p:spPr>
        <p:txBody>
          <a:bodyPr/>
          <a:lstStyle/>
          <a:p>
            <a:r>
              <a:rPr lang="pl-PL" sz="3600" dirty="0" smtClean="0"/>
              <a:t>Korzyści dywersyfikacji </a:t>
            </a:r>
          </a:p>
          <a:p>
            <a:r>
              <a:rPr lang="pl-PL" sz="3600" dirty="0" smtClean="0"/>
              <a:t>Wyższe stopy zwrotu </a:t>
            </a:r>
          </a:p>
          <a:p>
            <a:r>
              <a:rPr lang="pl-PL" sz="3600" dirty="0" smtClean="0"/>
              <a:t>Teoria Portfolio Markowitza:</a:t>
            </a:r>
          </a:p>
          <a:p>
            <a:pPr lvl="1"/>
            <a:r>
              <a:rPr lang="pl-PL" dirty="0" smtClean="0"/>
              <a:t>Spodziewany zwrot i ryzyko inwestycji, oraz</a:t>
            </a:r>
          </a:p>
          <a:p>
            <a:pPr lvl="1"/>
            <a:r>
              <a:rPr lang="pl-PL" dirty="0" smtClean="0"/>
              <a:t>Korzyści dywersyfikacji mierzone korelacją stóp zwrotu różnych aktywów portfela</a:t>
            </a:r>
            <a:r>
              <a:rPr lang="en-US" dirty="0" smtClean="0"/>
              <a:t>. </a:t>
            </a:r>
            <a:endParaRPr lang="pl-PL" dirty="0" smtClean="0"/>
          </a:p>
          <a:p>
            <a:pPr lvl="1"/>
            <a:r>
              <a:rPr lang="pl-PL" dirty="0" smtClean="0"/>
              <a:t>W inwestycjach międzynarodowych, ryzyko składa się z odchyleń spodziewanych stóp zwrotu i ryzyka walutowego</a:t>
            </a:r>
            <a:endParaRPr lang="pl-PL" sz="6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Literatura, źródła: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89456"/>
            <a:ext cx="10253994" cy="4581525"/>
          </a:xfrm>
        </p:spPr>
        <p:txBody>
          <a:bodyPr rtlCol="0">
            <a:normAutofit lnSpcReduction="10000"/>
          </a:bodyPr>
          <a:lstStyle/>
          <a:p>
            <a:pPr marL="360000" indent="-360000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Wit: International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Real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Real Estate Finance &amp;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(2010)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41:433–457</a:t>
            </a:r>
          </a:p>
          <a:p>
            <a:pPr marL="360000" indent="-360000">
              <a:spcBef>
                <a:spcPts val="6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Heidi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Falkenbach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Market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Strategic Property Management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(2009) 13,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299–308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 err="1"/>
              <a:t>Cushman</a:t>
            </a:r>
            <a:r>
              <a:rPr lang="pl-PL" sz="2400" dirty="0"/>
              <a:t> &amp; Wakefield, </a:t>
            </a:r>
            <a:r>
              <a:rPr lang="pl-PL" sz="2400" i="1" dirty="0"/>
              <a:t>Global Investment Atlas, </a:t>
            </a:r>
            <a:r>
              <a:rPr lang="pl-PL" sz="2400" i="1" dirty="0" smtClean="0"/>
              <a:t>2019</a:t>
            </a:r>
            <a:r>
              <a:rPr lang="pl-PL" sz="2400" dirty="0" smtClean="0"/>
              <a:t>, A </a:t>
            </a:r>
            <a:r>
              <a:rPr lang="pl-PL" sz="2400" dirty="0" err="1" smtClean="0"/>
              <a:t>Cushman</a:t>
            </a:r>
            <a:r>
              <a:rPr lang="pl-PL" sz="2400" dirty="0" smtClean="0"/>
              <a:t> &amp; Wakefield Investment Report, </a:t>
            </a:r>
            <a:r>
              <a:rPr lang="pl-PL" sz="2400" dirty="0" smtClean="0">
                <a:hlinkClick r:id="rId2"/>
              </a:rPr>
              <a:t>www.cushmanwakefield.com</a:t>
            </a:r>
            <a:r>
              <a:rPr lang="pl-PL" sz="2400" dirty="0" smtClean="0"/>
              <a:t> </a:t>
            </a:r>
          </a:p>
          <a:p>
            <a:pPr marL="360000" indent="-360000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Savills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Value of Global Real </a:t>
            </a:r>
            <a:r>
              <a:rPr lang="pl-P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real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Global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2023,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PwC&amp;Urban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www.pwc.com/gx/en/industries/financial-services/assets/uli-emerging-trends-global-report.pdf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Kryteria wyboru rynku dla inwestycji w nieruchomości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j.w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oraz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wynikające ze specyfiki nieruchomości jako dobra inwestycyjnego: lokalizacja, brak transparentności rynku, konieczność zarządzania inwestycją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Metody badania i oceny rynków: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Jakościowe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Ilościowe 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Kryteria wyboru rynku dla inwestycji w nieruchomości (badania inwestorów)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87632"/>
            <a:ext cx="9190037" cy="42941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kolejności wskazań: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Perspektywy i uwarunkowania gospodarcze kraju docelowego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Perspektywy sektora nieruchomości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Uwarunkowania demograficzne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Rozmiary rynku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Konieczność dywersyfikacji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Koncentracja na wybranym regionie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Cele i strategie inwestycyjne firmy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Poziom cen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Efektywność operacyjna działania na różnych rynkach.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863" y="213104"/>
            <a:ext cx="10281289" cy="1539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/>
              <a:t>Kryteria wyboru rynku dla inwestycji w nieruchomości </a:t>
            </a:r>
            <a:r>
              <a:rPr lang="pl-PL" sz="4000" dirty="0" smtClean="0"/>
              <a:t>(</a:t>
            </a:r>
            <a:r>
              <a:rPr lang="pl-PL" sz="4000" dirty="0"/>
              <a:t>Ho et al. (2006</a:t>
            </a:r>
            <a:r>
              <a:rPr lang="pl-PL" sz="4000" dirty="0" smtClean="0"/>
              <a:t>), badania </a:t>
            </a:r>
            <a:r>
              <a:rPr lang="pl-PL" sz="4000" dirty="0"/>
              <a:t>inwestorów)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935" y="2154660"/>
            <a:ext cx="9312275" cy="4171950"/>
          </a:xfrm>
        </p:spPr>
        <p:txBody>
          <a:bodyPr rtlCol="0">
            <a:normAutofit/>
          </a:bodyPr>
          <a:lstStyle/>
          <a:p>
            <a:pPr marL="360000" indent="-3600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Uwarunkowania makroekonomiczne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(perspektywy rozwoju gospodarczego)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Uwarunkowania rynku nieruchomości: płynność rynku, transparentność rynku, stopa pustostanów.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None/>
              <a:defRPr/>
            </a:pP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Metoda: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hierarchy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(AHP)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>
          <a:xfrm>
            <a:off x="887571" y="15012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Kryteria wyboru rynku dla inwestycji w nieruchomości (Chin et al. (2006))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7571" y="1910687"/>
            <a:ext cx="10477817" cy="450378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Czynniki wyboru rynków azjatyckich przez inwestorów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Najważniejsze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poprawne, zdrowe struktury gospodarcze i finansowe kraju, siła i stabilność gospodarki, ograniczenia i regulacje dotyczące inwestorów zagranicznych, stabilność polityczna i regulacje prawne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Ważne: opodatkowanie, otoczenie prawne rynku nieruchomości, swoboda rynku finansowego, stabilność i wymienialność waluty, przejrzystość systemu stanowienia prawa, infrastruktura publiczna, przejrzystość rynku, profesjonalizm, interwencje rządowe, poziom korupcji, rozwój/struktura miast.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Najmniej istotne: czynniki nieinstytucjonalne, np. różnice kulturowe </a:t>
            </a:r>
          </a:p>
          <a:p>
            <a:pPr marL="360000" indent="-3600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1"/>
          <p:cNvSpPr>
            <a:spLocks noGrp="1"/>
          </p:cNvSpPr>
          <p:nvPr>
            <p:ph type="title"/>
          </p:nvPr>
        </p:nvSpPr>
        <p:spPr>
          <a:xfrm>
            <a:off x="336669" y="148988"/>
            <a:ext cx="9058275" cy="1320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Wybór rynków – badania, </a:t>
            </a:r>
            <a:r>
              <a:rPr lang="pl-PL" dirty="0" err="1" smtClean="0"/>
              <a:t>Falkenbach</a:t>
            </a:r>
            <a:r>
              <a:rPr lang="pl-PL" dirty="0" smtClean="0"/>
              <a:t>, 2009 </a:t>
            </a:r>
          </a:p>
        </p:txBody>
      </p:sp>
      <p:pic>
        <p:nvPicPr>
          <p:cNvPr id="40962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44115" y="893618"/>
            <a:ext cx="6097587" cy="548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>
          <a:xfrm>
            <a:off x="677862" y="179388"/>
            <a:ext cx="10649779" cy="10352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Kluczowe czynniki wyboru rynków dla inwestycji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469357"/>
              </p:ext>
            </p:extLst>
          </p:nvPr>
        </p:nvGraphicFramePr>
        <p:xfrm>
          <a:off x="793462" y="1333933"/>
          <a:ext cx="10663428" cy="498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675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Czynnik decydujący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%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Bezpieczeństwo prawa własności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21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19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90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Spodziewana stopa zwrotu z</a:t>
                      </a:r>
                      <a:r>
                        <a:rPr lang="pl-PL" sz="1600" b="1" baseline="0" dirty="0" smtClean="0"/>
                        <a:t> inwestycji w nieruchomości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20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16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80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Płynność rynków nieruchomości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20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14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70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Rozmiar</a:t>
                      </a:r>
                      <a:r>
                        <a:rPr lang="pl-PL" sz="1600" b="1" baseline="0" dirty="0" smtClean="0"/>
                        <a:t> rynku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20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14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70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Opodatkowanie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21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14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67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Dostępność profesjonalnych usług w sektorze</a:t>
                      </a:r>
                      <a:r>
                        <a:rPr lang="pl-PL" sz="1600" baseline="0" dirty="0" smtClean="0"/>
                        <a:t> nieruchomości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12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67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Spodziewany wzrost gospodarczy kraju lub regionu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65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Dostępność</a:t>
                      </a:r>
                      <a:r>
                        <a:rPr lang="pl-PL" sz="1600" baseline="0" dirty="0" smtClean="0"/>
                        <a:t> informacji o rynku (przejrzystość) i wyników rynku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56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Geograficzna bliskość rynku do innych rynków docelowych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7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35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Istnienie</a:t>
                      </a:r>
                      <a:r>
                        <a:rPr lang="pl-PL" sz="1600" baseline="0" dirty="0" smtClean="0"/>
                        <a:t> możliwości inwestowania pośredniego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17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6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35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Możliwość dywersyfikacji dzięki niskiej korelacji stóp zwrotu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17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24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Obecność</a:t>
                      </a:r>
                      <a:r>
                        <a:rPr lang="pl-PL" sz="1600" baseline="0" dirty="0" smtClean="0"/>
                        <a:t> innych zagranicznych inwestorów/firm na rynku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19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21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>
          <a:xfrm>
            <a:off x="446087" y="0"/>
            <a:ext cx="10936145" cy="1320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Czynniki wpływające na atrakcyjność rynku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51951"/>
              </p:ext>
            </p:extLst>
          </p:nvPr>
        </p:nvGraphicFramePr>
        <p:xfrm>
          <a:off x="417513" y="1465263"/>
          <a:ext cx="1159183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Czynniki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 </a:t>
                      </a:r>
                      <a:endParaRPr lang="pl-PL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400" dirty="0" smtClean="0"/>
                        <a:t>Wpływa na atrakcyjność rynku 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Pkt. 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Znacząco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 pewnym stopniu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Niezbyt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Spodziewany zwrot z inwestycji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18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18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54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Spodziewany wzrost gospodarczy w regionie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18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12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6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48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Bezpieczeństwo</a:t>
                      </a:r>
                      <a:r>
                        <a:rPr lang="pl-PL" sz="1600" b="1" baseline="0" dirty="0" smtClean="0"/>
                        <a:t> praw własności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16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15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47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Dostępność profesjonalnych</a:t>
                      </a:r>
                      <a:r>
                        <a:rPr lang="pl-PL" sz="1600" b="1" baseline="0" dirty="0" smtClean="0"/>
                        <a:t> usług w sektorze nieruchomości 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18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12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5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47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Opodatkowanie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43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Płynność rynku nieruchomości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43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Rozmiary rynku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42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Dostępność</a:t>
                      </a:r>
                      <a:r>
                        <a:rPr lang="pl-PL" sz="1600" baseline="0" dirty="0" smtClean="0"/>
                        <a:t> informacji rynkowej i pomiar efektywności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41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Dostępne</a:t>
                      </a:r>
                      <a:r>
                        <a:rPr lang="pl-PL" sz="1600" baseline="0" dirty="0" smtClean="0"/>
                        <a:t> możliwości inwestowania pośredniego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27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Możliwości dywersyfikacji dzięki niskiej korelacji stóp zwrotu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25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Bliskość</a:t>
                      </a:r>
                      <a:r>
                        <a:rPr lang="pl-PL" sz="1600" baseline="0" dirty="0" smtClean="0"/>
                        <a:t> geograficzna rynku do innych rynków docelowych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24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Obecność innych inwestorów zagranicznych / firm na rynku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22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65422"/>
          </a:xfrm>
        </p:spPr>
        <p:txBody>
          <a:bodyPr/>
          <a:lstStyle/>
          <a:p>
            <a:r>
              <a:rPr lang="pl-PL" dirty="0" smtClean="0"/>
              <a:t>Wybór lokalizacji – uwarunkowania </a:t>
            </a:r>
            <a:endParaRPr lang="en-US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70464"/>
              </p:ext>
            </p:extLst>
          </p:nvPr>
        </p:nvGraphicFramePr>
        <p:xfrm>
          <a:off x="1097280" y="738554"/>
          <a:ext cx="10508883" cy="611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798278" y="1111350"/>
            <a:ext cx="5373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schemeClr val="bg1"/>
                </a:solidFill>
              </a:rPr>
              <a:t>Otoczenie makro:</a:t>
            </a:r>
          </a:p>
          <a:p>
            <a:pPr lvl="0" algn="ctr"/>
            <a:r>
              <a:rPr lang="pl-PL" sz="2400" dirty="0">
                <a:solidFill>
                  <a:schemeClr val="bg1"/>
                </a:solidFill>
              </a:rPr>
              <a:t>Środowisko, Technologia, Globalizacja, </a:t>
            </a:r>
            <a:r>
              <a:rPr lang="pl-PL" sz="2400" dirty="0" smtClean="0">
                <a:solidFill>
                  <a:schemeClr val="bg1"/>
                </a:solidFill>
              </a:rPr>
              <a:t>Kultura, </a:t>
            </a:r>
            <a:r>
              <a:rPr lang="pl-PL" sz="2400" dirty="0">
                <a:solidFill>
                  <a:schemeClr val="bg1"/>
                </a:solidFill>
              </a:rPr>
              <a:t>Podatki, Zmiany społecznego – demograficzne, </a:t>
            </a:r>
            <a:r>
              <a:rPr lang="pl-PL" sz="2400" dirty="0" smtClean="0">
                <a:solidFill>
                  <a:schemeClr val="bg1"/>
                </a:solidFill>
              </a:rPr>
              <a:t>System </a:t>
            </a:r>
            <a:r>
              <a:rPr lang="pl-PL" sz="2400" dirty="0">
                <a:solidFill>
                  <a:schemeClr val="bg1"/>
                </a:solidFill>
              </a:rPr>
              <a:t>finansowy, </a:t>
            </a:r>
            <a:r>
              <a:rPr lang="pl-PL" sz="2400" dirty="0" smtClean="0">
                <a:solidFill>
                  <a:schemeClr val="bg1"/>
                </a:solidFill>
              </a:rPr>
              <a:t>Polityka </a:t>
            </a:r>
            <a:r>
              <a:rPr lang="pl-PL" sz="2400" dirty="0">
                <a:solidFill>
                  <a:schemeClr val="bg1"/>
                </a:solidFill>
              </a:rPr>
              <a:t>rządów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803" y="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Czynniki wpływające na wybór lokalizacji biznesu (BIZ) – klimat biznesowy, kadra, usługi dla biznesu 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1403" y="1682769"/>
            <a:ext cx="11452815" cy="4440940"/>
          </a:xfrm>
        </p:spPr>
        <p:txBody>
          <a:bodyPr numCol="2">
            <a:noAutofit/>
          </a:bodyPr>
          <a:lstStyle/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Klimat dla biznesu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Nastawienie władz lokalnych i krajowych;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Wsparcie dla biznesu ze strony władz;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Nastawienie lokalnej społeczności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Wykształcenie i kwalifikacje ludzie;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Produktywność siły roboczej;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Koszty pracy;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Dostępność siły roboczej (wykwalifikowanej);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Możliwość </a:t>
            </a:r>
            <a:r>
              <a:rPr lang="pl-PL" sz="2300" dirty="0"/>
              <a:t>przeniesienia i dostępność na miejscu kadr menadżerskiej i technicznych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Konkurencyjne podmioty </a:t>
            </a:r>
          </a:p>
          <a:p>
            <a:pPr marL="360000" indent="-360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Rynki zbytu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System </a:t>
            </a:r>
            <a:r>
              <a:rPr lang="pl-PL" sz="2300" dirty="0"/>
              <a:t>podatkowy, stawki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/>
              <a:t>Kwestie </a:t>
            </a:r>
            <a:r>
              <a:rPr lang="pl-PL" sz="2300" dirty="0" smtClean="0"/>
              <a:t>ubezpieczeniowe;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Możliwości </a:t>
            </a:r>
            <a:r>
              <a:rPr lang="pl-PL" sz="2300" dirty="0"/>
              <a:t>finansowania, usługi bankowe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Regulacje środowiskowe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Dostępność wody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300" dirty="0" smtClean="0"/>
              <a:t>Preferencje właścicieli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9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Czynniki wpływające na wybór lokalizacji biznesu (BIZ</a:t>
            </a:r>
            <a:r>
              <a:rPr lang="pl-PL" dirty="0" smtClean="0"/>
              <a:t>) – infrastruktura, transport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56486"/>
            <a:ext cx="10353192" cy="4336702"/>
          </a:xfrm>
        </p:spPr>
        <p:txBody>
          <a:bodyPr numCol="2">
            <a:noAutofit/>
          </a:bodyPr>
          <a:lstStyle/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Czas, odległość dla dojazdów do pracy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Dostępność </a:t>
            </a:r>
            <a:r>
              <a:rPr lang="pl-PL" sz="2400" dirty="0"/>
              <a:t>gruntu pod budowę i rozbudowę; </a:t>
            </a:r>
            <a:endParaRPr lang="pl-PL" sz="2400" dirty="0" smtClean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Koszty </a:t>
            </a:r>
            <a:r>
              <a:rPr lang="pl-PL" sz="2400" dirty="0"/>
              <a:t>ziemi; </a:t>
            </a:r>
            <a:endParaRPr lang="pl-PL" sz="2400" dirty="0" smtClean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Koszty </a:t>
            </a:r>
            <a:r>
              <a:rPr lang="pl-PL" sz="2400" dirty="0"/>
              <a:t>budowlane </a:t>
            </a:r>
          </a:p>
          <a:p>
            <a:pPr marL="360000" indent="-36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Rynki zbytu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Koszty transportu; </a:t>
            </a:r>
            <a:endParaRPr lang="pl-PL" sz="2400" dirty="0" smtClean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Dostępność </a:t>
            </a:r>
            <a:r>
              <a:rPr lang="pl-PL" sz="2400" dirty="0"/>
              <a:t>usług transportowych </a:t>
            </a:r>
          </a:p>
          <a:p>
            <a:pPr marL="360000" indent="-36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Bliskość / odległość do rynków zbytu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Odległość </a:t>
            </a:r>
            <a:r>
              <a:rPr lang="pl-PL" sz="2400" dirty="0"/>
              <a:t>do autostrad, </a:t>
            </a:r>
            <a:r>
              <a:rPr lang="pl-PL" sz="2400" dirty="0" smtClean="0"/>
              <a:t>lotniska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Dostępność usług komunalnych i publicznych </a:t>
            </a:r>
            <a:endParaRPr lang="pl-PL" sz="2400" dirty="0" smtClean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Koszty </a:t>
            </a:r>
            <a:r>
              <a:rPr lang="pl-PL" sz="2400" dirty="0"/>
              <a:t>usług komunalnych;</a:t>
            </a:r>
            <a:r>
              <a:rPr lang="pl-PL" sz="2400" dirty="0" smtClean="0"/>
              <a:t>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Infrastruktura </a:t>
            </a:r>
            <a:r>
              <a:rPr lang="pl-PL" sz="2400" dirty="0" smtClean="0"/>
              <a:t>techniczna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Dostępność dla dostaw;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Dostęp do surowców naturalnych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Dostęp do kanałów dystrybucji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60000" indent="-3600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Przegląd globalnych trendów inwestycyjnych na rynkach nieruchomości, </a:t>
            </a:r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8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Czynniki wpływające na wybór lokalizacji biznesu (BIZ</a:t>
            </a:r>
            <a:r>
              <a:rPr lang="pl-PL" dirty="0" smtClean="0"/>
              <a:t>) – jakość życia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 smtClean="0"/>
              <a:t>  Klimat </a:t>
            </a:r>
            <a:r>
              <a:rPr lang="pl-PL" dirty="0"/>
              <a:t>społeczny, kultura; </a:t>
            </a: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 smtClean="0"/>
              <a:t>  Jakość </a:t>
            </a:r>
            <a:r>
              <a:rPr lang="pl-PL" dirty="0"/>
              <a:t>życia; </a:t>
            </a: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 smtClean="0"/>
              <a:t>  Rynek </a:t>
            </a:r>
            <a:r>
              <a:rPr lang="pl-PL" dirty="0"/>
              <a:t>mieszkaniowy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 smtClean="0"/>
              <a:t>  Dostępność </a:t>
            </a:r>
            <a:r>
              <a:rPr lang="pl-PL" dirty="0"/>
              <a:t>i jakość opieki zdrowotnej, ochrony przeciwpożarowej, rozrywek i rekreacji </a:t>
            </a: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 smtClean="0"/>
              <a:t>  Koszty </a:t>
            </a:r>
            <a:r>
              <a:rPr lang="pl-PL" dirty="0"/>
              <a:t>życia </a:t>
            </a: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 smtClean="0"/>
              <a:t>  Gęstość </a:t>
            </a:r>
            <a:r>
              <a:rPr lang="pl-PL" dirty="0"/>
              <a:t>zaludnienia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 smtClean="0"/>
              <a:t>  Klimat </a:t>
            </a:r>
            <a:r>
              <a:rPr lang="pl-PL" dirty="0"/>
              <a:t>(geograficzny)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6412"/>
          </a:xfrm>
        </p:spPr>
        <p:txBody>
          <a:bodyPr/>
          <a:lstStyle/>
          <a:p>
            <a:r>
              <a:rPr lang="pl-PL" dirty="0" smtClean="0"/>
              <a:t>Wybór lokalizacji poziom mikro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21430" cy="4445884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 smtClean="0"/>
              <a:t>Potrzeby i uwarunkowania </a:t>
            </a:r>
            <a:r>
              <a:rPr lang="pl-PL" sz="2200" dirty="0"/>
              <a:t> </a:t>
            </a:r>
            <a:r>
              <a:rPr lang="pl-PL" sz="2200" dirty="0" smtClean="0"/>
              <a:t>organizacji</a:t>
            </a:r>
          </a:p>
          <a:p>
            <a:pPr>
              <a:lnSpc>
                <a:spcPct val="120000"/>
              </a:lnSpc>
            </a:pPr>
            <a:r>
              <a:rPr lang="en-US" sz="2100" dirty="0" smtClean="0"/>
              <a:t>(</a:t>
            </a:r>
            <a:r>
              <a:rPr lang="en-US" sz="2100" dirty="0"/>
              <a:t>1) </a:t>
            </a:r>
            <a:r>
              <a:rPr lang="pl-PL" sz="2100" dirty="0" smtClean="0"/>
              <a:t>wielkość i forma własności</a:t>
            </a:r>
            <a:r>
              <a:rPr lang="en-US" sz="2100" dirty="0" smtClean="0"/>
              <a:t>;</a:t>
            </a:r>
            <a:endParaRPr lang="en-US" sz="2100" dirty="0"/>
          </a:p>
          <a:p>
            <a:pPr>
              <a:lnSpc>
                <a:spcPct val="120000"/>
              </a:lnSpc>
            </a:pPr>
            <a:r>
              <a:rPr lang="en-US" sz="2100" dirty="0"/>
              <a:t>(2) </a:t>
            </a:r>
            <a:r>
              <a:rPr lang="pl-PL" sz="2100" dirty="0" smtClean="0"/>
              <a:t>zasoby organizacji</a:t>
            </a:r>
            <a:r>
              <a:rPr lang="en-US" sz="2100" dirty="0" smtClean="0"/>
              <a:t>:</a:t>
            </a:r>
            <a:endParaRPr lang="en-US" sz="2100" dirty="0"/>
          </a:p>
          <a:p>
            <a:pPr lvl="1">
              <a:lnSpc>
                <a:spcPct val="120000"/>
              </a:lnSpc>
            </a:pPr>
            <a:r>
              <a:rPr lang="en-US" sz="1900" dirty="0"/>
              <a:t>. </a:t>
            </a:r>
            <a:r>
              <a:rPr lang="pl-PL" sz="1900" dirty="0" smtClean="0"/>
              <a:t>Nieruchomości (stan techniczny i standard, prawa do nieruchomości, adekwatność do prowadzonego biznesu – typ, funkcja, ilość, wielkości, zaawansowanie technologiczne</a:t>
            </a:r>
            <a:r>
              <a:rPr lang="en-US" sz="1900" dirty="0" smtClean="0"/>
              <a:t>);</a:t>
            </a:r>
            <a:endParaRPr lang="en-US" sz="1900" dirty="0"/>
          </a:p>
          <a:p>
            <a:pPr lvl="1">
              <a:lnSpc>
                <a:spcPct val="120000"/>
              </a:lnSpc>
            </a:pPr>
            <a:r>
              <a:rPr lang="en-US" sz="1900" dirty="0"/>
              <a:t>. </a:t>
            </a:r>
            <a:r>
              <a:rPr lang="pl-PL" sz="1900" dirty="0" smtClean="0"/>
              <a:t>Finansowe; </a:t>
            </a:r>
            <a:endParaRPr lang="en-US" sz="1900" dirty="0"/>
          </a:p>
          <a:p>
            <a:pPr lvl="1">
              <a:lnSpc>
                <a:spcPct val="120000"/>
              </a:lnSpc>
            </a:pPr>
            <a:r>
              <a:rPr lang="en-US" sz="1900" dirty="0"/>
              <a:t>. </a:t>
            </a:r>
            <a:r>
              <a:rPr lang="pl-PL" sz="1900" dirty="0" smtClean="0"/>
              <a:t>Ludzkie</a:t>
            </a:r>
            <a:endParaRPr lang="en-US" sz="1900" dirty="0"/>
          </a:p>
          <a:p>
            <a:pPr lvl="1">
              <a:lnSpc>
                <a:spcPct val="120000"/>
              </a:lnSpc>
            </a:pPr>
            <a:r>
              <a:rPr lang="en-US" sz="1900" dirty="0"/>
              <a:t>. </a:t>
            </a:r>
            <a:r>
              <a:rPr lang="pl-PL" sz="1900" dirty="0" smtClean="0"/>
              <a:t>Kultura korporacyjna </a:t>
            </a:r>
            <a:r>
              <a:rPr lang="en-US" sz="1900" dirty="0" smtClean="0"/>
              <a:t>.</a:t>
            </a:r>
            <a:endParaRPr lang="en-US" sz="1900" dirty="0"/>
          </a:p>
          <a:p>
            <a:pPr>
              <a:lnSpc>
                <a:spcPct val="120000"/>
              </a:lnSpc>
            </a:pPr>
            <a:r>
              <a:rPr lang="en-US" sz="2100" dirty="0"/>
              <a:t>(3) </a:t>
            </a:r>
            <a:r>
              <a:rPr lang="pl-PL" sz="2100" dirty="0" smtClean="0"/>
              <a:t>pozycja rynkowa organizacji, w tym wizerunek </a:t>
            </a:r>
            <a:endParaRPr lang="en-US" sz="2100" dirty="0"/>
          </a:p>
          <a:p>
            <a:pPr>
              <a:lnSpc>
                <a:spcPct val="120000"/>
              </a:lnSpc>
            </a:pPr>
            <a:r>
              <a:rPr lang="en-US" sz="2100" dirty="0"/>
              <a:t>(4) </a:t>
            </a:r>
            <a:r>
              <a:rPr lang="pl-PL" sz="2100" dirty="0" smtClean="0"/>
              <a:t>zarządzanie, jakość zarządzania organizacją </a:t>
            </a:r>
            <a:r>
              <a:rPr lang="en-US" sz="2100" dirty="0" smtClean="0"/>
              <a:t>(</a:t>
            </a:r>
            <a:r>
              <a:rPr lang="pl-PL" sz="2100" dirty="0" smtClean="0"/>
              <a:t>struktura, organizacja zarządzania, plany i strategie</a:t>
            </a:r>
            <a:r>
              <a:rPr lang="en-US" sz="2100" dirty="0" smtClean="0"/>
              <a:t>).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10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39" y="0"/>
            <a:ext cx="10058400" cy="117684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Czynniki popytowe i podażowe wyboru lokalizacji dla inwestycji nieruchomościowej </a:t>
            </a:r>
            <a:endParaRPr lang="en-US" sz="4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523950"/>
              </p:ext>
            </p:extLst>
          </p:nvPr>
        </p:nvGraphicFramePr>
        <p:xfrm>
          <a:off x="414996" y="1308296"/>
          <a:ext cx="11563643" cy="552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065">
                <a:tc>
                  <a:txBody>
                    <a:bodyPr/>
                    <a:lstStyle/>
                    <a:p>
                      <a:r>
                        <a:rPr lang="pl-PL" dirty="0" smtClean="0"/>
                        <a:t>Typ nieruchomości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Popyt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Podaż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05">
                <a:tc>
                  <a:txBody>
                    <a:bodyPr/>
                    <a:lstStyle/>
                    <a:p>
                      <a:r>
                        <a:rPr lang="pl-PL" dirty="0" smtClean="0"/>
                        <a:t>Przemysłowa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konsumentów, klientów, nabywców </a:t>
                      </a:r>
                    </a:p>
                    <a:p>
                      <a:r>
                        <a:rPr lang="pl-PL" dirty="0" smtClean="0"/>
                        <a:t>Spodziewana</a:t>
                      </a:r>
                      <a:r>
                        <a:rPr lang="pl-PL" baseline="0" dirty="0" smtClean="0"/>
                        <a:t> wielkość sprzedaży </a:t>
                      </a:r>
                    </a:p>
                    <a:p>
                      <a:r>
                        <a:rPr lang="pl-PL" baseline="0" dirty="0" smtClean="0"/>
                        <a:t>Sezonowość </a:t>
                      </a:r>
                    </a:p>
                    <a:p>
                      <a:r>
                        <a:rPr lang="pl-PL" baseline="0" dirty="0" smtClean="0"/>
                        <a:t>Ceny produktów substytucyjnych </a:t>
                      </a:r>
                    </a:p>
                    <a:p>
                      <a:r>
                        <a:rPr lang="pl-PL" baseline="0" dirty="0" smtClean="0"/>
                        <a:t>Gospodarstwa domowe: wielkość, wiek, typ, dochód </a:t>
                      </a:r>
                    </a:p>
                    <a:p>
                      <a:r>
                        <a:rPr lang="pl-PL" baseline="0" dirty="0" smtClean="0"/>
                        <a:t>Kredytowanie hipoteczne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Dostępność surowców naturalnych</a:t>
                      </a:r>
                      <a:r>
                        <a:rPr lang="pl-PL" baseline="0" dirty="0" smtClean="0"/>
                        <a:t> (woda, minerały, rolnictwo, leśnictwo) i ich ceny</a:t>
                      </a:r>
                    </a:p>
                    <a:p>
                      <a:r>
                        <a:rPr lang="pl-PL" dirty="0" smtClean="0"/>
                        <a:t>Dostępność paliw</a:t>
                      </a:r>
                      <a:r>
                        <a:rPr lang="pl-PL" baseline="0" dirty="0" smtClean="0"/>
                        <a:t> (węgiel, ropa, gaz, elektryczność, zasoby)</a:t>
                      </a:r>
                    </a:p>
                    <a:p>
                      <a:r>
                        <a:rPr lang="pl-PL" baseline="0" dirty="0" smtClean="0"/>
                        <a:t>Metody i koszty transportu (kolej, drogi, drogi wodne, powietrzny)</a:t>
                      </a:r>
                    </a:p>
                    <a:p>
                      <a:r>
                        <a:rPr lang="pl-PL" baseline="0" dirty="0" smtClean="0"/>
                        <a:t>Zasoby ludzkie (koszty, kwalifikacje, produktywność, dostępność)</a:t>
                      </a:r>
                    </a:p>
                    <a:p>
                      <a:r>
                        <a:rPr lang="pl-PL" baseline="0" dirty="0" smtClean="0"/>
                        <a:t>Wydajność produkcji </a:t>
                      </a:r>
                    </a:p>
                    <a:p>
                      <a:r>
                        <a:rPr lang="pl-PL" baseline="0" dirty="0" smtClean="0"/>
                        <a:t>Konkurencja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30">
                <a:tc>
                  <a:txBody>
                    <a:bodyPr/>
                    <a:lstStyle/>
                    <a:p>
                      <a:r>
                        <a:rPr lang="pl-PL" dirty="0" smtClean="0"/>
                        <a:t>Mieszkaniowa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Populacja (wielkość, przyrost naturalny, wiek)</a:t>
                      </a:r>
                    </a:p>
                    <a:p>
                      <a:r>
                        <a:rPr lang="pl-PL" dirty="0" smtClean="0"/>
                        <a:t>Gospodarstwa domowe (ilość, wzrosty, poziom dochodów</a:t>
                      </a:r>
                      <a:r>
                        <a:rPr lang="pl-PL" baseline="0" dirty="0" smtClean="0"/>
                        <a:t>, wzorce konsumpcji)</a:t>
                      </a:r>
                    </a:p>
                    <a:p>
                      <a:r>
                        <a:rPr lang="pl-PL" baseline="0" dirty="0" smtClean="0"/>
                        <a:t>Warunki kredytowania </a:t>
                      </a:r>
                    </a:p>
                    <a:p>
                      <a:r>
                        <a:rPr lang="pl-PL" baseline="0" dirty="0" smtClean="0"/>
                        <a:t>Ceny substytutów (czynsz/kupno)</a:t>
                      </a:r>
                    </a:p>
                    <a:p>
                      <a:r>
                        <a:rPr lang="pl-PL" baseline="0" dirty="0" smtClean="0"/>
                        <a:t>Oczekiwania wobec przyszłości / nastroje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budowlane </a:t>
                      </a:r>
                    </a:p>
                    <a:p>
                      <a:r>
                        <a:rPr lang="pl-PL" baseline="0" dirty="0" smtClean="0"/>
                        <a:t>Dostępne technologie budowy</a:t>
                      </a:r>
                    </a:p>
                    <a:p>
                      <a:r>
                        <a:rPr lang="pl-PL" baseline="0" dirty="0" smtClean="0"/>
                        <a:t>Konkurencja wśród firm budowlanych </a:t>
                      </a:r>
                    </a:p>
                    <a:p>
                      <a:r>
                        <a:rPr lang="pl-PL" baseline="0" dirty="0" smtClean="0"/>
                        <a:t>Oczekiwania w sektorze budowlanym dot. przyszłej wielkości sprzedaży </a:t>
                      </a:r>
                    </a:p>
                    <a:p>
                      <a:r>
                        <a:rPr lang="pl-PL" baseline="0" dirty="0" smtClean="0"/>
                        <a:t>Warunki kredytowania </a:t>
                      </a:r>
                    </a:p>
                    <a:p>
                      <a:r>
                        <a:rPr lang="pl-PL" baseline="0" dirty="0" smtClean="0"/>
                        <a:t>Dostępność transportu, miejsc pracy, szkół itp.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7076" y="112541"/>
            <a:ext cx="10058400" cy="866948"/>
          </a:xfrm>
        </p:spPr>
        <p:txBody>
          <a:bodyPr>
            <a:noAutofit/>
          </a:bodyPr>
          <a:lstStyle/>
          <a:p>
            <a:r>
              <a:rPr lang="pl-PL" sz="3200" dirty="0"/>
              <a:t>Czynniki popytowe i podażowe wyboru lokalizacji dla inwestycji nieruchomościowej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453177"/>
              </p:ext>
            </p:extLst>
          </p:nvPr>
        </p:nvGraphicFramePr>
        <p:xfrm>
          <a:off x="73891" y="982354"/>
          <a:ext cx="12118109" cy="587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9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83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Typ nieruchomości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Popyt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Podaż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542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Handlowa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Populacja (wielkość, gęstość zaludnienia,  przyrost naturalny, wiek, płeć,</a:t>
                      </a:r>
                      <a:r>
                        <a:rPr lang="pl-PL" sz="1400" baseline="0" dirty="0" smtClean="0"/>
                        <a:t> wykształcenie)</a:t>
                      </a:r>
                      <a:endParaRPr lang="pl-PL" sz="1400" dirty="0" smtClean="0"/>
                    </a:p>
                    <a:p>
                      <a:r>
                        <a:rPr lang="pl-PL" sz="1400" dirty="0" smtClean="0"/>
                        <a:t>Gospodarstwa domowe (ilość, wzrosty, poziom dochodów</a:t>
                      </a:r>
                      <a:r>
                        <a:rPr lang="pl-PL" sz="1400" baseline="0" dirty="0" smtClean="0"/>
                        <a:t>, wzorce konsumpcji, dochód rozporządzalny)</a:t>
                      </a:r>
                    </a:p>
                    <a:p>
                      <a:r>
                        <a:rPr lang="pl-PL" sz="1400" baseline="0" dirty="0" smtClean="0"/>
                        <a:t>Warunki kredytowania </a:t>
                      </a:r>
                    </a:p>
                    <a:p>
                      <a:r>
                        <a:rPr lang="pl-PL" sz="1400" baseline="0" dirty="0" smtClean="0"/>
                        <a:t>Bezrobocie; Migracje </a:t>
                      </a:r>
                    </a:p>
                    <a:p>
                      <a:r>
                        <a:rPr lang="pl-PL" sz="1400" baseline="0" dirty="0" smtClean="0"/>
                        <a:t>Mobilność społeczna </a:t>
                      </a:r>
                    </a:p>
                    <a:p>
                      <a:r>
                        <a:rPr lang="pl-PL" sz="1400" baseline="0" dirty="0" smtClean="0"/>
                        <a:t>Trendy w zakresie zawierania małżeństw, rodzicielstwa</a:t>
                      </a:r>
                    </a:p>
                    <a:p>
                      <a:r>
                        <a:rPr lang="pl-PL" sz="1400" baseline="0" dirty="0" smtClean="0"/>
                        <a:t>Preferencje i gusty konsumentów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Wielkość</a:t>
                      </a:r>
                      <a:r>
                        <a:rPr lang="pl-PL" sz="1400" baseline="0" dirty="0" smtClean="0"/>
                        <a:t> powierzchni handlowej i nasycenie powierzchnią handlową; Typ dostępnej powierzchni </a:t>
                      </a:r>
                    </a:p>
                    <a:p>
                      <a:r>
                        <a:rPr lang="pl-PL" sz="1400" baseline="0" dirty="0" smtClean="0"/>
                        <a:t>Dostępność transportowa </a:t>
                      </a:r>
                    </a:p>
                    <a:p>
                      <a:r>
                        <a:rPr lang="pl-PL" sz="1400" baseline="0" dirty="0" smtClean="0"/>
                        <a:t>Poziom pustostanów; Przyrost powierzchni handlowej </a:t>
                      </a:r>
                    </a:p>
                    <a:p>
                      <a:r>
                        <a:rPr lang="pl-PL" sz="1400" baseline="0" dirty="0" smtClean="0"/>
                        <a:t>Rozdrobnienie powierzchni, udział poszczególnych obiektów w łącznej powierzchni </a:t>
                      </a:r>
                    </a:p>
                    <a:p>
                      <a:r>
                        <a:rPr lang="pl-PL" sz="1400" baseline="0" dirty="0" smtClean="0"/>
                        <a:t>Oferowane towary </a:t>
                      </a:r>
                    </a:p>
                    <a:p>
                      <a:r>
                        <a:rPr lang="pl-PL" sz="1400" baseline="0" dirty="0" smtClean="0"/>
                        <a:t>Wiek, stan, standard obiektów </a:t>
                      </a:r>
                    </a:p>
                    <a:p>
                      <a:r>
                        <a:rPr lang="pl-PL" sz="1400" baseline="0" dirty="0" smtClean="0"/>
                        <a:t>Pojemność parkingowa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7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Biurowa</a:t>
                      </a:r>
                      <a:r>
                        <a:rPr lang="pl-PL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aseline="0" dirty="0" smtClean="0"/>
                        <a:t>Bezrobocie</a:t>
                      </a:r>
                    </a:p>
                    <a:p>
                      <a:r>
                        <a:rPr lang="pl-PL" sz="1400" baseline="0" dirty="0" smtClean="0"/>
                        <a:t>Liczba firm lokalnych </a:t>
                      </a:r>
                    </a:p>
                    <a:p>
                      <a:r>
                        <a:rPr lang="pl-PL" sz="1400" baseline="0" dirty="0" smtClean="0"/>
                        <a:t>Branże wśród lokalnych firm </a:t>
                      </a:r>
                    </a:p>
                    <a:p>
                      <a:r>
                        <a:rPr lang="pl-PL" sz="1400" baseline="0" dirty="0" smtClean="0"/>
                        <a:t>Liczba firm rozwijających się, inwestujących, upadających</a:t>
                      </a:r>
                    </a:p>
                    <a:p>
                      <a:r>
                        <a:rPr lang="pl-PL" sz="1400" baseline="0" dirty="0" smtClean="0"/>
                        <a:t>Liczba nowych firm wchodzących na rynek </a:t>
                      </a:r>
                    </a:p>
                    <a:p>
                      <a:r>
                        <a:rPr lang="pl-PL" sz="1400" baseline="0" dirty="0" smtClean="0"/>
                        <a:t>Dostępna powierzchnia biurowa na pracownika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Ilość</a:t>
                      </a:r>
                      <a:r>
                        <a:rPr lang="pl-PL" sz="1400" baseline="0" dirty="0" smtClean="0"/>
                        <a:t> istniejących biurowców / powierzchnia </a:t>
                      </a:r>
                    </a:p>
                    <a:p>
                      <a:r>
                        <a:rPr lang="pl-PL" sz="1400" baseline="0" dirty="0" smtClean="0"/>
                        <a:t>Typy budynków i ich wielkość </a:t>
                      </a:r>
                    </a:p>
                    <a:p>
                      <a:r>
                        <a:rPr lang="pl-PL" sz="1400" baseline="0" dirty="0" smtClean="0"/>
                        <a:t>Dostępność biurowców dla klientów i pracowników – lokalizacja biur w relacji do osiedli mieszkaniowych i komunikacji; Stopa pustostanów </a:t>
                      </a:r>
                    </a:p>
                    <a:p>
                      <a:r>
                        <a:rPr lang="pl-PL" sz="1400" baseline="0" dirty="0" smtClean="0"/>
                        <a:t>Przyrost nowej powierzchni; Wiek, stan techniczny, standard; Miejsca parkingowe </a:t>
                      </a:r>
                    </a:p>
                    <a:p>
                      <a:r>
                        <a:rPr lang="pl-PL" sz="1400" baseline="0" dirty="0" smtClean="0"/>
                        <a:t>Poziom czynszów i cen na rynku </a:t>
                      </a:r>
                    </a:p>
                    <a:p>
                      <a:r>
                        <a:rPr lang="pl-PL" sz="1400" baseline="0" dirty="0" smtClean="0"/>
                        <a:t>Absorpcja powierzchni, rodzaje najemców </a:t>
                      </a:r>
                    </a:p>
                    <a:p>
                      <a:r>
                        <a:rPr lang="pl-PL" sz="1400" baseline="0" dirty="0" smtClean="0"/>
                        <a:t>Warunki kredytowania; Oczekiwania deweloperów; Poziom wyburzeń, zmian funkcji, adaptacji, itp.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7722" y="163774"/>
            <a:ext cx="10058400" cy="941696"/>
          </a:xfrm>
        </p:spPr>
        <p:txBody>
          <a:bodyPr anchor="ctr">
            <a:normAutofit fontScale="90000"/>
          </a:bodyPr>
          <a:lstStyle/>
          <a:p>
            <a:r>
              <a:rPr lang="pl-PL" sz="4400" dirty="0" smtClean="0"/>
              <a:t>Czynniki wyboru lokalizacji (mikro, działka)</a:t>
            </a:r>
            <a:endParaRPr lang="en-US" sz="4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302"/>
              </p:ext>
            </p:extLst>
          </p:nvPr>
        </p:nvGraphicFramePr>
        <p:xfrm>
          <a:off x="537722" y="969681"/>
          <a:ext cx="10637064" cy="562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5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33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Cechy nieruchomości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367"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Cena nabycia ziemi i budowy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Czynsze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Adaptacji nieruchomości do potrzeb organizacji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Operacyjne (podatki od nieruchomości, koszty utrzymania i eksploatacji, mediów, ubezpieczenia, ochrony, utrzymania czystości, zarządzania, księgowości, marketingowe)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Transportu i dostaw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lokalizacja w obrębie miasta Sąsiedztwo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Parking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Funkcje obszaru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Widoczność z głównych dróg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Działka ( kształt, uwarunkowania środowiskowe, geograficzne itd.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Budynek ( stan techniczny, standard, wejście, recepcja – prestiż, widoczność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premises (location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within the building, visibility)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 budynku (certyfikat ekologiczny, pojemność wind, bezpieczeństwo przeciwpożarowe, itd.)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Intensywność ruchu pieszych, typ pieszych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Intensywność ruchu samochodowego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Przepustowość dróg dojazdowych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publiczny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miejsc parkingowych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dla dostaw i centrów dystrybucyjnych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Naturalne i fizyczne bariery (rzeki, parki, mosty, linie kolejowe)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do hoteli, sklepów, usług, restauracji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7" y="67404"/>
            <a:ext cx="9108903" cy="67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24" y="16933"/>
            <a:ext cx="9931440" cy="68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0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0"/>
            <a:ext cx="4627416" cy="683449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74" y="24058"/>
            <a:ext cx="4963944" cy="683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7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5" y="0"/>
            <a:ext cx="10966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013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38968" y="0"/>
            <a:ext cx="2753032" cy="27728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3200" dirty="0" smtClean="0"/>
              <a:t>Czynniki determinujące inwestowanie, wg segmentów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64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4199" y="22820"/>
            <a:ext cx="10058400" cy="1161631"/>
          </a:xfrm>
        </p:spPr>
        <p:txBody>
          <a:bodyPr>
            <a:normAutofit/>
          </a:bodyPr>
          <a:lstStyle/>
          <a:p>
            <a:r>
              <a:rPr lang="pl-PL" sz="4000" dirty="0" smtClean="0"/>
              <a:t>Globalna aktywność na rynkach nieruchomości komercyjnych - miasta</a:t>
            </a:r>
            <a:endParaRPr lang="en-US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879"/>
            <a:ext cx="9362364" cy="580548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143090" y="1745917"/>
            <a:ext cx="30489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300 najważniejszych miast na świecie koncentruje ok. 70% globalnej aktywności inwestycyjnej na rynkach nieruchomości komercyjnych</a:t>
            </a:r>
          </a:p>
          <a:p>
            <a:endParaRPr lang="pl-PL" dirty="0" smtClean="0"/>
          </a:p>
          <a:p>
            <a:r>
              <a:rPr lang="pl-PL" sz="1400" dirty="0" smtClean="0"/>
              <a:t>Źródło: Jones Lang </a:t>
            </a:r>
            <a:r>
              <a:rPr lang="pl-PL" sz="1400" dirty="0" err="1" smtClean="0"/>
              <a:t>LaSalle</a:t>
            </a:r>
            <a:r>
              <a:rPr lang="pl-PL" sz="1400" dirty="0" smtClean="0"/>
              <a:t>  JLL </a:t>
            </a:r>
            <a:r>
              <a:rPr lang="pl-PL" sz="1400" dirty="0" err="1" smtClean="0"/>
              <a:t>Cities</a:t>
            </a:r>
            <a:r>
              <a:rPr lang="pl-PL" sz="1400" dirty="0" smtClean="0"/>
              <a:t> </a:t>
            </a:r>
            <a:r>
              <a:rPr lang="pl-PL" sz="1400" dirty="0" err="1" smtClean="0"/>
              <a:t>Research</a:t>
            </a:r>
            <a:r>
              <a:rPr lang="pl-PL" sz="1400" dirty="0" smtClean="0"/>
              <a:t> Center 2015: Global 300. The New Commercial </a:t>
            </a:r>
            <a:r>
              <a:rPr lang="pl-PL" sz="1400" dirty="0" err="1" smtClean="0"/>
              <a:t>Geography</a:t>
            </a:r>
            <a:r>
              <a:rPr lang="pl-PL" sz="1400" dirty="0" smtClean="0"/>
              <a:t> of </a:t>
            </a:r>
            <a:r>
              <a:rPr lang="pl-PL" sz="1400" dirty="0" err="1" smtClean="0"/>
              <a:t>Cities</a:t>
            </a:r>
            <a:r>
              <a:rPr lang="pl-PL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00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1754</TotalTime>
  <Words>1770</Words>
  <Application>Microsoft Office PowerPoint</Application>
  <PresentationFormat>Panoramiczny</PresentationFormat>
  <Paragraphs>368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Arial</vt:lpstr>
      <vt:lpstr>Calibri</vt:lpstr>
      <vt:lpstr>Wingdings</vt:lpstr>
      <vt:lpstr>Wingdings 3</vt:lpstr>
      <vt:lpstr>Retrospekcja</vt:lpstr>
      <vt:lpstr>Wybór lokalizacji dla międzynarodowych inwestycji w nieruchomości  </vt:lpstr>
      <vt:lpstr>Literatura, źródła:  </vt:lpstr>
      <vt:lpstr>Przegląd globalnych trendów inwestycyjnych na rynkach nieruchomości, 2023</vt:lpstr>
      <vt:lpstr>Prezentacja programu PowerPoint</vt:lpstr>
      <vt:lpstr>Prezentacja programu PowerPoint</vt:lpstr>
      <vt:lpstr>Prezentacja programu PowerPoint</vt:lpstr>
      <vt:lpstr>Prezentacja programu PowerPoint</vt:lpstr>
      <vt:lpstr>Czynniki determinujące inwestowanie, wg segmentów </vt:lpstr>
      <vt:lpstr>Globalna aktywność na rynkach nieruchomości komercyjnych - miasta</vt:lpstr>
      <vt:lpstr>Ważne trendy – jak wpłyną na rynki nieruchomości i inwestycje? </vt:lpstr>
      <vt:lpstr>Prezentacja programu PowerPoint</vt:lpstr>
      <vt:lpstr>Globalne trendy – warunki, 2023</vt:lpstr>
      <vt:lpstr>Prezentacja programu PowerPoint</vt:lpstr>
      <vt:lpstr>Prezentacja programu PowerPoint</vt:lpstr>
      <vt:lpstr>Uwarunkowania rozwoju rynków nieruchomości </vt:lpstr>
      <vt:lpstr>Uwarunkowania prawne </vt:lpstr>
      <vt:lpstr>Uwarunkowania ekonomiczne </vt:lpstr>
      <vt:lpstr>Uwarunkowania instytucjonalne </vt:lpstr>
      <vt:lpstr>Powody inwestowania na skalę międzynarodową (Falkenbach, 2009)</vt:lpstr>
      <vt:lpstr>Kryteria wyboru rynku dla inwestycji w nieruchomości </vt:lpstr>
      <vt:lpstr>Kryteria wyboru rynku dla inwestycji w nieruchomości (badania inwestorów)</vt:lpstr>
      <vt:lpstr>Kryteria wyboru rynku dla inwestycji w nieruchomości (Ho et al. (2006), badania inwestorów)</vt:lpstr>
      <vt:lpstr>Kryteria wyboru rynku dla inwestycji w nieruchomości (Chin et al. (2006))</vt:lpstr>
      <vt:lpstr>Wybór rynków – badania, Falkenbach, 2009 </vt:lpstr>
      <vt:lpstr>Kluczowe czynniki wyboru rynków dla inwestycji </vt:lpstr>
      <vt:lpstr>Czynniki wpływające na atrakcyjność rynku </vt:lpstr>
      <vt:lpstr>Wybór lokalizacji – uwarunkowania </vt:lpstr>
      <vt:lpstr>Czynniki wpływające na wybór lokalizacji biznesu (BIZ) – klimat biznesowy, kadra, usługi dla biznesu </vt:lpstr>
      <vt:lpstr>Czynniki wpływające na wybór lokalizacji biznesu (BIZ) – infrastruktura, transport </vt:lpstr>
      <vt:lpstr>Czynniki wpływające na wybór lokalizacji biznesu (BIZ) – jakość życia </vt:lpstr>
      <vt:lpstr>Wybór lokalizacji poziom mikro </vt:lpstr>
      <vt:lpstr>Czynniki popytowe i podażowe wyboru lokalizacji dla inwestycji nieruchomościowej </vt:lpstr>
      <vt:lpstr>Czynniki popytowe i podażowe wyboru lokalizacji dla inwestycji nieruchomościowej </vt:lpstr>
      <vt:lpstr>Czynniki wyboru lokalizacji (mikro, działka)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144</cp:revision>
  <dcterms:created xsi:type="dcterms:W3CDTF">2014-05-12T13:33:06Z</dcterms:created>
  <dcterms:modified xsi:type="dcterms:W3CDTF">2023-04-15T19:08:48Z</dcterms:modified>
</cp:coreProperties>
</file>