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525" r:id="rId4"/>
    <p:sldId id="526" r:id="rId5"/>
    <p:sldId id="527" r:id="rId6"/>
    <p:sldId id="528" r:id="rId7"/>
    <p:sldId id="529" r:id="rId8"/>
    <p:sldId id="530" r:id="rId9"/>
    <p:sldId id="531" r:id="rId10"/>
    <p:sldId id="532" r:id="rId11"/>
    <p:sldId id="533" r:id="rId12"/>
    <p:sldId id="552" r:id="rId13"/>
    <p:sldId id="553" r:id="rId14"/>
    <p:sldId id="554" r:id="rId15"/>
    <p:sldId id="534" r:id="rId16"/>
    <p:sldId id="535" r:id="rId17"/>
    <p:sldId id="536" r:id="rId18"/>
    <p:sldId id="537" r:id="rId19"/>
    <p:sldId id="538" r:id="rId20"/>
    <p:sldId id="539" r:id="rId21"/>
    <p:sldId id="540"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83" d="100"/>
          <a:sy n="83" d="100"/>
        </p:scale>
        <p:origin x="45"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884035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251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65325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802332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03451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73779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243423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230416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570153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82139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03544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78241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890315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045017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10.01.2025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635323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63377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427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2130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3796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2714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54586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391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10.01.2025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034476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10.01.2025</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4875499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12</a:t>
            </a:r>
          </a:p>
          <a:p>
            <a:r>
              <a:rPr lang="pl-PL" dirty="0"/>
              <a:t>EESRS1-1111, EESRS1-1112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b="1" dirty="0"/>
              <a:t>Umowa przedwstępna – </a:t>
            </a:r>
            <a:r>
              <a:rPr lang="pl-PL" sz="1600" dirty="0"/>
              <a:t>umowa, poprzez którą strony zobowiązują się do zawarcia umowy w przyszłości.</a:t>
            </a:r>
          </a:p>
          <a:p>
            <a:pPr marL="114300" indent="0" algn="just">
              <a:buNone/>
            </a:pPr>
            <a:endParaRPr lang="pl-PL" sz="1600" b="1" dirty="0"/>
          </a:p>
          <a:p>
            <a:pPr marL="114300" indent="0" algn="just">
              <a:buNone/>
            </a:pPr>
            <a:endParaRPr lang="pl-PL" sz="1600" b="1" dirty="0"/>
          </a:p>
          <a:p>
            <a:pPr marL="114300" indent="0" algn="just">
              <a:buNone/>
            </a:pPr>
            <a:r>
              <a:rPr lang="pl-PL" sz="1600" dirty="0"/>
              <a:t>Jeżeli umowa przedwstępna czyni zadość wymaganiom co do formy umowy przyrzeczonej, można dochodzić zawarcia umowy przyrzeczonej.</a:t>
            </a:r>
          </a:p>
        </p:txBody>
      </p:sp>
    </p:spTree>
    <p:extLst>
      <p:ext uri="{BB962C8B-B14F-4D97-AF65-F5344CB8AC3E}">
        <p14:creationId xmlns:p14="http://schemas.microsoft.com/office/powerpoint/2010/main" val="550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7952"/>
          </a:xfrm>
        </p:spPr>
        <p:txBody>
          <a:bodyPr>
            <a:normAutofit fontScale="92500" lnSpcReduction="10000"/>
          </a:bodyPr>
          <a:lstStyle/>
          <a:p>
            <a:pPr marL="114300" indent="0" algn="just">
              <a:buNone/>
            </a:pPr>
            <a:r>
              <a:rPr lang="pl-PL" sz="1600" dirty="0"/>
              <a:t>Klauzule niedozwolone – art. 385</a:t>
            </a:r>
            <a:r>
              <a:rPr lang="pl-PL" sz="1600" baseline="30000" dirty="0"/>
              <a:t>3</a:t>
            </a:r>
            <a:r>
              <a:rPr lang="pl-PL" sz="1600" dirty="0"/>
              <a:t> k.c.:</a:t>
            </a:r>
          </a:p>
          <a:p>
            <a:pPr algn="just">
              <a:buFont typeface="Wingdings" panose="05000000000000000000" pitchFamily="2" charset="2"/>
              <a:buChar char="Ø"/>
            </a:pPr>
            <a:r>
              <a:rPr lang="pl-PL" sz="1600" dirty="0"/>
              <a:t>wyłączenie lub ograniczenie odpowiedzialności względem konsumenta za szkody na osobie</a:t>
            </a:r>
          </a:p>
          <a:p>
            <a:pPr algn="just">
              <a:buFont typeface="Wingdings" panose="05000000000000000000" pitchFamily="2" charset="2"/>
              <a:buChar char="Ø"/>
            </a:pPr>
            <a:r>
              <a:rPr lang="pl-PL" sz="1600" dirty="0"/>
              <a:t>wyłączenie lub istotne ograniczenie odpowiedzialności względem konsumenta za niewykonanie lub nienależyte wykonanie zobowiązania</a:t>
            </a:r>
          </a:p>
          <a:p>
            <a:pPr algn="just">
              <a:buFont typeface="Wingdings" panose="05000000000000000000" pitchFamily="2" charset="2"/>
              <a:buChar char="Ø"/>
            </a:pPr>
            <a:r>
              <a:rPr lang="pl-PL" sz="1600" dirty="0"/>
              <a:t>wyłączenie lub istotne ograniczenie potrącenia wierzytelności konsumenta z wierzytelnością drugiej strony</a:t>
            </a:r>
          </a:p>
          <a:p>
            <a:pPr algn="just">
              <a:buFont typeface="Wingdings" panose="05000000000000000000" pitchFamily="2" charset="2"/>
              <a:buChar char="Ø"/>
            </a:pPr>
            <a:r>
              <a:rPr lang="pl-PL" sz="1600" dirty="0"/>
              <a:t>postanowienia, z którymi konsument nie miał możliwości się zapoznać przed zawarciem umowy</a:t>
            </a:r>
          </a:p>
          <a:p>
            <a:pPr algn="just">
              <a:buFont typeface="Wingdings" panose="05000000000000000000" pitchFamily="2" charset="2"/>
              <a:buChar char="Ø"/>
            </a:pPr>
            <a:r>
              <a:rPr lang="pl-PL" sz="1600" dirty="0"/>
              <a:t>postanowienia zezwalające kontrahentowi konsumenta na przeniesienie praw i przekazanie obowiązków wynikających z umowy bez zgody konsumenta</a:t>
            </a:r>
          </a:p>
          <a:p>
            <a:pPr algn="just">
              <a:buFont typeface="Wingdings" panose="05000000000000000000" pitchFamily="2" charset="2"/>
              <a:buChar char="Ø"/>
            </a:pPr>
            <a:r>
              <a:rPr lang="pl-PL" sz="1600" dirty="0"/>
              <a:t>postanowienia uzależniające zawarcie umowy od przyrzeczenia przez konsumenta zawierania w przyszłości dalszych umów podobnego rodzaju</a:t>
            </a:r>
          </a:p>
          <a:p>
            <a:pPr algn="just">
              <a:buFont typeface="Wingdings" panose="05000000000000000000" pitchFamily="2" charset="2"/>
              <a:buChar char="Ø"/>
            </a:pPr>
            <a:r>
              <a:rPr lang="pl-PL" sz="1600" dirty="0"/>
              <a:t>postanowienia uzależniające zawarcie, treść lub wykonanie umowy od zawarcia innej umowy, niemającej bezpośredniego związku z umową zawierającą oceniane postanowienie</a:t>
            </a:r>
          </a:p>
          <a:p>
            <a:pPr algn="just">
              <a:buFont typeface="Wingdings" panose="05000000000000000000" pitchFamily="2" charset="2"/>
              <a:buChar char="Ø"/>
            </a:pPr>
            <a:r>
              <a:rPr lang="pl-PL" sz="1600" dirty="0"/>
              <a:t>postanowienia uzależniające spełnienie świadczenia od okoliczności zależnych tylko od woli kontrahenta konsumenta</a:t>
            </a:r>
          </a:p>
          <a:p>
            <a:pPr algn="just">
              <a:buFont typeface="Wingdings" panose="05000000000000000000" pitchFamily="2" charset="2"/>
              <a:buChar char="Ø"/>
            </a:pPr>
            <a:r>
              <a:rPr lang="pl-PL" sz="1600" dirty="0"/>
              <a:t>postanowienia przyznające kontrahentowi konsumenta uprawnienia do dokonywania wiążącej interpretacji umowy</a:t>
            </a:r>
          </a:p>
          <a:p>
            <a:pPr algn="just">
              <a:buFont typeface="Wingdings" panose="05000000000000000000" pitchFamily="2" charset="2"/>
              <a:buChar char="Ø"/>
            </a:pPr>
            <a:r>
              <a:rPr lang="pl-PL" sz="1600" dirty="0"/>
              <a:t>postanowienia uprawniające kontrahenta konsumenta do jednostronnej zmiany umowy bez ważnej przyczyny wskazanej w tej umowie</a:t>
            </a:r>
          </a:p>
          <a:p>
            <a:pPr algn="just">
              <a:buFont typeface="Wingdings" panose="05000000000000000000" pitchFamily="2" charset="2"/>
              <a:buChar char="Ø"/>
            </a:pPr>
            <a:r>
              <a:rPr lang="pl-PL" sz="1600" dirty="0"/>
              <a:t>postanowienia przyznające tylko kontrahentowi konsumenta uprawnienie do stwierdzania zgodności świadczenia z umową </a:t>
            </a:r>
          </a:p>
        </p:txBody>
      </p:sp>
    </p:spTree>
    <p:extLst>
      <p:ext uri="{BB962C8B-B14F-4D97-AF65-F5344CB8AC3E}">
        <p14:creationId xmlns:p14="http://schemas.microsoft.com/office/powerpoint/2010/main" val="3616452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1203"/>
          </a:xfrm>
        </p:spPr>
        <p:txBody>
          <a:bodyPr>
            <a:normAutofit fontScale="92500" lnSpcReduction="10000"/>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wyłączające obowiązek zwrotu konsumentowi uiszczonej zapłaty za świadczenie niespełnione w całości lub części, jeżeli konsument zrezygnuje z zawarcia umowy lub jej wykonania</a:t>
            </a:r>
          </a:p>
          <a:p>
            <a:pPr algn="just">
              <a:buFont typeface="Wingdings" panose="05000000000000000000" pitchFamily="2" charset="2"/>
              <a:buChar char="Ø"/>
            </a:pPr>
            <a:r>
              <a:rPr lang="pl-PL" sz="1600" dirty="0"/>
              <a:t>postanowienia przewidujące utratę prawa żądania zwrotu świadczenia konsumenta spełnionego wcześniej niż świadczenie kontrahenta, gdy strony wypowiadają, rozwiązują lub odstępują od umowy</a:t>
            </a:r>
          </a:p>
          <a:p>
            <a:pPr algn="just">
              <a:buFont typeface="Wingdings" panose="05000000000000000000" pitchFamily="2" charset="2"/>
              <a:buChar char="Ø"/>
            </a:pPr>
            <a:r>
              <a:rPr lang="pl-PL" sz="1600" dirty="0"/>
              <a:t>postanowienia pozbawiające wyłącznie konsumenta uprawnienia do rozwiązania umowy, odstąpienia od niej lub jej wypowiedzenia</a:t>
            </a:r>
          </a:p>
          <a:p>
            <a:pPr algn="just">
              <a:buFont typeface="Wingdings" panose="05000000000000000000" pitchFamily="2" charset="2"/>
              <a:buChar char="Ø"/>
            </a:pPr>
            <a:r>
              <a:rPr lang="pl-PL" sz="1600" dirty="0"/>
              <a:t>postanowienia zastrzegające dla kontrahenta konsumenta uprawnienie wypowiedzenia umowy zawartej na czas nieoznaczony, bez wskazania ważnych przyczyn i stosownego terminu wypowiedzenia</a:t>
            </a:r>
          </a:p>
          <a:p>
            <a:pPr algn="just">
              <a:buFont typeface="Wingdings" panose="05000000000000000000" pitchFamily="2" charset="2"/>
              <a:buChar char="Ø"/>
            </a:pPr>
            <a:r>
              <a:rPr lang="pl-PL" sz="1600" dirty="0"/>
              <a:t>postanowienia nakładające wyłącznie na konsumenta obowiązek zapłaty ustalonej sumy na wypadek rezygnacji z zawarcia lub wykonania umowy</a:t>
            </a:r>
          </a:p>
          <a:p>
            <a:pPr algn="just">
              <a:buFont typeface="Wingdings" panose="05000000000000000000" pitchFamily="2" charset="2"/>
              <a:buChar char="Ø"/>
            </a:pPr>
            <a:r>
              <a:rPr lang="pl-PL" sz="1600" dirty="0"/>
              <a:t>postanowienia nakładające na konsumenta, który nie wykonał zobowiązania lub odstąpił od umowy, obowiązek zapłaty rażąco wygórowanej kary umownej lub odstępnego</a:t>
            </a:r>
          </a:p>
          <a:p>
            <a:pPr algn="just">
              <a:buFont typeface="Wingdings" panose="05000000000000000000" pitchFamily="2" charset="2"/>
              <a:buChar char="Ø"/>
            </a:pPr>
            <a:r>
              <a:rPr lang="pl-PL" sz="1600" dirty="0"/>
              <a:t>postanowienia stanowiące, że umowa zawarta na czas oznaczony ulega przedłużeniu, o ile konsument, dla którego zastrzeżono rażąco krótki termin, nie złoży przeciwnego oświadczenia</a:t>
            </a:r>
          </a:p>
          <a:p>
            <a:pPr algn="just">
              <a:buFont typeface="Wingdings" panose="05000000000000000000" pitchFamily="2" charset="2"/>
              <a:buChar char="Ø"/>
            </a:pPr>
            <a:r>
              <a:rPr lang="pl-PL" sz="1600" dirty="0"/>
              <a:t>postanowienia przewidujące wyłącznie dla kontrahenta konsumenta jednostronne uprawnienie do zmiany, bez ważnych przyczyn, istotnych cech świadczenia</a:t>
            </a:r>
          </a:p>
          <a:p>
            <a:pPr algn="just">
              <a:buFont typeface="Wingdings" panose="05000000000000000000" pitchFamily="2" charset="2"/>
              <a:buChar char="Ø"/>
            </a:pPr>
            <a:r>
              <a:rPr lang="pl-PL" sz="1600" dirty="0"/>
              <a:t>postanowienia przewidujące uprawnienie kontrahenta konsumenta do określenia lub podwyższenia ceny lub wynagrodzenia po zawarciu umowy bez przyznania konsumentowi prawa odstąpienia od umowy</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3529956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631574"/>
          </a:xfrm>
        </p:spPr>
        <p:txBody>
          <a:bodyPr>
            <a:normAutofit/>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uzależniające odpowiedzialność kontrahenta konsumenta od wykonania zobowiązań przez osoby, za pośrednictwem których kontrahent konsumenta zawiera umowę lub przy których pomocy wykonuje swoje zobowiązanie, albo uzależniające tę odpowiedzialność od spełnienia przez konsumenta nadmiernie uciążliwych formalności</a:t>
            </a:r>
          </a:p>
          <a:p>
            <a:pPr algn="just">
              <a:buFont typeface="Wingdings" panose="05000000000000000000" pitchFamily="2" charset="2"/>
              <a:buChar char="Ø"/>
            </a:pPr>
            <a:r>
              <a:rPr lang="pl-PL" sz="1600" dirty="0"/>
              <a:t>postanowienia przewidujące obowiązek wykonania zobowiązania przez konsumenta mimo niewykonania lub nienależytego wykonania zobowiązania przez jego kontrahenta</a:t>
            </a:r>
          </a:p>
          <a:p>
            <a:pPr algn="just">
              <a:buFont typeface="Wingdings" panose="05000000000000000000" pitchFamily="2" charset="2"/>
              <a:buChar char="Ø"/>
            </a:pPr>
            <a:r>
              <a:rPr lang="pl-PL" sz="1600" dirty="0"/>
              <a:t>postanowienia wyłączające jurysdykcję sądów polskich lub poddające sprawę pod rozstrzygnięcie sądu polubownego polskiego lub zagranicznego albo innego organu, a także narzucające rozpoznanie sprawy przez sąd, który wedle przepisów proceduralnych nie jest miejscowo właściwy.</a:t>
            </a:r>
          </a:p>
        </p:txBody>
      </p:sp>
    </p:spTree>
    <p:extLst>
      <p:ext uri="{BB962C8B-B14F-4D97-AF65-F5344CB8AC3E}">
        <p14:creationId xmlns:p14="http://schemas.microsoft.com/office/powerpoint/2010/main" val="179786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3246"/>
          </a:xfrm>
        </p:spPr>
        <p:txBody>
          <a:bodyPr>
            <a:normAutofit fontScale="92500" lnSpcReduction="10000"/>
          </a:bodyPr>
          <a:lstStyle/>
          <a:p>
            <a:pPr marL="114300" indent="0" algn="just">
              <a:buNone/>
            </a:pPr>
            <a:r>
              <a:rPr lang="pl-PL" sz="1600" dirty="0"/>
              <a:t>Czyny niedozwolone:</a:t>
            </a:r>
          </a:p>
          <a:p>
            <a:pPr algn="just">
              <a:buFont typeface="Wingdings" panose="05000000000000000000" pitchFamily="2" charset="2"/>
              <a:buChar char="Ø"/>
            </a:pPr>
            <a:r>
              <a:rPr lang="pl-PL" sz="1600" dirty="0"/>
              <a:t>odpowiedzialność </a:t>
            </a:r>
            <a:r>
              <a:rPr lang="pl-PL" sz="1600" b="1" dirty="0"/>
              <a:t>za własne czyny</a:t>
            </a:r>
            <a:r>
              <a:rPr lang="pl-PL" sz="1600" dirty="0"/>
              <a:t> – wina, poczytalność, obrona konieczna, stan wyższej konieczności, samopomoc</a:t>
            </a:r>
          </a:p>
          <a:p>
            <a:pPr algn="just">
              <a:buFont typeface="Wingdings" panose="05000000000000000000" pitchFamily="2" charset="2"/>
              <a:buChar char="Ø"/>
            </a:pPr>
            <a:r>
              <a:rPr lang="pl-PL" sz="1600" dirty="0"/>
              <a:t>odpowiedzialność </a:t>
            </a:r>
            <a:r>
              <a:rPr lang="pl-PL" sz="1600" b="1" dirty="0"/>
              <a:t>za cudze czyny</a:t>
            </a:r>
            <a:r>
              <a:rPr lang="pl-PL" sz="1600" dirty="0"/>
              <a:t> – za osoby niepoczytalne, za podwładnych, za osobę, której powierzona została czynność</a:t>
            </a:r>
          </a:p>
          <a:p>
            <a:pPr algn="just">
              <a:buFont typeface="Wingdings" panose="05000000000000000000" pitchFamily="2" charset="2"/>
              <a:buChar char="Ø"/>
            </a:pPr>
            <a:r>
              <a:rPr lang="pl-PL" sz="1600" dirty="0"/>
              <a:t>odpowiedzialność </a:t>
            </a:r>
            <a:r>
              <a:rPr lang="pl-PL" sz="1600" b="1" dirty="0"/>
              <a:t>Skarbu Państwa za szkody wyrządzone przez funkcjonariuszy państwowych</a:t>
            </a:r>
          </a:p>
          <a:p>
            <a:pPr algn="just">
              <a:buFont typeface="Wingdings" panose="05000000000000000000" pitchFamily="2" charset="2"/>
              <a:buChar char="Ø"/>
            </a:pPr>
            <a:r>
              <a:rPr lang="pl-PL" sz="1600" dirty="0"/>
              <a:t>odpowiedzialność </a:t>
            </a:r>
            <a:r>
              <a:rPr lang="pl-PL" sz="1600" b="1" dirty="0"/>
              <a:t>przedsiębiorstw stosujących siły przyrody</a:t>
            </a:r>
          </a:p>
          <a:p>
            <a:pPr algn="just">
              <a:buFont typeface="Wingdings" panose="05000000000000000000" pitchFamily="2" charset="2"/>
              <a:buChar char="Ø"/>
            </a:pPr>
            <a:r>
              <a:rPr lang="pl-PL" sz="1600" dirty="0"/>
              <a:t>odpowiedzialność </a:t>
            </a:r>
            <a:r>
              <a:rPr lang="pl-PL" sz="1600" b="1" dirty="0"/>
              <a:t>posiadaczy mechanicznych środków komunikacji</a:t>
            </a:r>
          </a:p>
          <a:p>
            <a:pPr algn="just">
              <a:buFont typeface="Wingdings" panose="05000000000000000000" pitchFamily="2" charset="2"/>
              <a:buChar char="Ø"/>
            </a:pPr>
            <a:r>
              <a:rPr lang="pl-PL" sz="1600" dirty="0"/>
              <a:t>odpowiedzialność </a:t>
            </a:r>
            <a:r>
              <a:rPr lang="pl-PL" sz="1600" b="1" dirty="0"/>
              <a:t>za szkodę wyrządzoną przez produkt niebezpieczny</a:t>
            </a:r>
          </a:p>
          <a:p>
            <a:pPr algn="just">
              <a:buFont typeface="Wingdings" panose="05000000000000000000" pitchFamily="2" charset="2"/>
              <a:buChar char="Ø"/>
            </a:pPr>
            <a:r>
              <a:rPr lang="pl-PL" sz="1600" dirty="0"/>
              <a:t>odpowiedzialność </a:t>
            </a:r>
            <a:r>
              <a:rPr lang="pl-PL" sz="1600" b="1" dirty="0"/>
              <a:t>za zwierzęta</a:t>
            </a:r>
          </a:p>
          <a:p>
            <a:pPr algn="just">
              <a:buFont typeface="Wingdings" panose="05000000000000000000" pitchFamily="2" charset="2"/>
              <a:buChar char="Ø"/>
            </a:pPr>
            <a:r>
              <a:rPr lang="pl-PL" sz="1600" dirty="0"/>
              <a:t>odpowiedzialność </a:t>
            </a:r>
            <a:r>
              <a:rPr lang="pl-PL" sz="1600" b="1" dirty="0"/>
              <a:t>za wyrzucenie, wylanie lub spadnięcie przedmiotu z pomieszczenia</a:t>
            </a:r>
          </a:p>
          <a:p>
            <a:pPr algn="just">
              <a:buFont typeface="Wingdings" panose="05000000000000000000" pitchFamily="2" charset="2"/>
              <a:buChar char="Ø"/>
            </a:pPr>
            <a:r>
              <a:rPr lang="pl-PL" sz="1600" dirty="0"/>
              <a:t>odpowiedzialność </a:t>
            </a:r>
            <a:r>
              <a:rPr lang="pl-PL" sz="1600" b="1" dirty="0"/>
              <a:t>za zawalenie się budowli</a:t>
            </a:r>
          </a:p>
          <a:p>
            <a:pPr marL="114300" indent="0" algn="just">
              <a:buNone/>
            </a:pPr>
            <a:endParaRPr lang="pl-PL" sz="1600" dirty="0"/>
          </a:p>
          <a:p>
            <a:pPr marL="114300" indent="0" algn="just">
              <a:buNone/>
            </a:pPr>
            <a:r>
              <a:rPr lang="pl-PL" sz="1600" dirty="0"/>
              <a:t>*obrona konieczna - odpieranie bezpośredniego i bezprawnego zamachu na jakiekolwiek dobro własne lub innej osoby</a:t>
            </a:r>
          </a:p>
          <a:p>
            <a:pPr marL="114300" indent="0" algn="just">
              <a:buNone/>
            </a:pPr>
            <a:r>
              <a:rPr lang="pl-PL" sz="1600" dirty="0"/>
              <a:t>**stan wyższej koniczności - zniszczenie lub uszkodzenie cudzej rzeczy albo zabicie lub zranienie cudzego zwierzęcia w celu odwrócenia od siebie lub od innych niebezpieczeństwa grożącego bezpośrednio od tej rzeczy lub zwierzęcia, jeżeli niebezpieczeństwa nie wywołało się osobiście, a nie można było inaczej mu zapobiec i jeżeli ratowane dobro jest oczywiście ważniejsze aniżeli dobro naruszone</a:t>
            </a:r>
          </a:p>
          <a:p>
            <a:pPr marL="114300" indent="0" algn="just">
              <a:buNone/>
            </a:pPr>
            <a:r>
              <a:rPr lang="pl-PL" sz="1600" dirty="0"/>
              <a:t>***niepoczytalność – stan wyłączający świadome albo swobodne powzięcie decyzji i wyrażenie woli</a:t>
            </a:r>
          </a:p>
          <a:p>
            <a:pPr marL="114300" indent="0" algn="just">
              <a:buNone/>
            </a:pPr>
            <a:endParaRPr lang="pl-PL" sz="1600" dirty="0"/>
          </a:p>
        </p:txBody>
      </p:sp>
    </p:spTree>
    <p:extLst>
      <p:ext uri="{BB962C8B-B14F-4D97-AF65-F5344CB8AC3E}">
        <p14:creationId xmlns:p14="http://schemas.microsoft.com/office/powerpoint/2010/main" val="361988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92727" y="1752600"/>
            <a:ext cx="11014229" cy="4844752"/>
          </a:xfrm>
        </p:spPr>
        <p:txBody>
          <a:bodyPr>
            <a:normAutofit fontScale="92500" lnSpcReduction="10000"/>
          </a:bodyPr>
          <a:lstStyle/>
          <a:p>
            <a:pPr marL="114300" indent="0" algn="just">
              <a:buNone/>
            </a:pPr>
            <a:r>
              <a:rPr lang="pl-PL" sz="1600" b="1" dirty="0"/>
              <a:t>Wykonanie zobowiązań</a:t>
            </a:r>
            <a:r>
              <a:rPr lang="pl-PL" sz="1600" dirty="0"/>
              <a:t> – miejsce i czas wykonania, dowód wykonania zobowiązań (pokwitowanie wykonania, zwrot dokumentu stwierdzającego zobowiązanie).</a:t>
            </a:r>
          </a:p>
          <a:p>
            <a:pPr marL="114300" indent="0" algn="just">
              <a:buNone/>
            </a:pPr>
            <a:r>
              <a:rPr lang="pl-PL" sz="1600" dirty="0"/>
              <a:t>*miejsce spełnienia świadczenia - gdzie w chwili powstania zobowiązania dłużnik miał zamieszkanie lub siedzibę. Jednakże świadczenie pieniężne powinno być spełnione w miejscu zamieszkania lub w siedzibie wierzyciela w chwili spełnienia świadczenia</a:t>
            </a:r>
          </a:p>
          <a:p>
            <a:pPr marL="114300" indent="0" algn="just">
              <a:buNone/>
            </a:pPr>
            <a:r>
              <a:rPr lang="pl-PL" sz="1600" dirty="0"/>
              <a:t>**termin spełnienia świadczenia - jeżeli termin spełnienia świadczenia nie jest oznaczony ani nie wynika z właściwości zobowiązania, świadczenie powinno być spełnione niezwłocznie po wezwaniu dłużnika do wykonania</a:t>
            </a:r>
          </a:p>
          <a:p>
            <a:pPr marL="114300" indent="0" algn="just">
              <a:buNone/>
            </a:pPr>
            <a:endParaRPr lang="pl-PL" sz="1600" dirty="0"/>
          </a:p>
          <a:p>
            <a:pPr marL="114300" indent="0" algn="just">
              <a:buNone/>
            </a:pPr>
            <a:r>
              <a:rPr lang="pl-PL" sz="1600" b="1" dirty="0"/>
              <a:t>Skutki niewykonania zobowiązań</a:t>
            </a:r>
            <a:r>
              <a:rPr lang="pl-PL" sz="1600" dirty="0"/>
              <a:t> – odpowiedzialność kontraktowa, ciężar dowodu, niemożność świadczenia, zwłoka dłużnika.</a:t>
            </a:r>
          </a:p>
          <a:p>
            <a:pPr marL="114300" indent="0" algn="just">
              <a:buNone/>
            </a:pPr>
            <a:endParaRPr lang="pl-PL" sz="1600" dirty="0"/>
          </a:p>
          <a:p>
            <a:pPr marL="114300" indent="0" algn="just">
              <a:buNone/>
            </a:pPr>
            <a:r>
              <a:rPr lang="pl-PL" sz="1600" b="1" dirty="0"/>
              <a:t>Zgaśnięcie zobowiązań</a:t>
            </a:r>
            <a:r>
              <a:rPr lang="pl-PL" sz="1600" dirty="0"/>
              <a:t>:</a:t>
            </a:r>
          </a:p>
          <a:p>
            <a:pPr algn="just">
              <a:buFont typeface="Wingdings" panose="05000000000000000000" pitchFamily="2" charset="2"/>
              <a:buChar char="Ø"/>
            </a:pPr>
            <a:r>
              <a:rPr lang="pl-PL" sz="1600" dirty="0"/>
              <a:t>świadczenie w miejsce wykonania (dłużnik proponuje wierzycielowi zamiast wykonania zobowiązania inne świadczenie)</a:t>
            </a:r>
          </a:p>
          <a:p>
            <a:pPr algn="just">
              <a:buFont typeface="Wingdings" panose="05000000000000000000" pitchFamily="2" charset="2"/>
              <a:buChar char="Ø"/>
            </a:pPr>
            <a:r>
              <a:rPr lang="pl-PL" sz="1600" dirty="0"/>
              <a:t>potrącenie</a:t>
            </a:r>
          </a:p>
          <a:p>
            <a:pPr algn="just">
              <a:buFont typeface="Wingdings" panose="05000000000000000000" pitchFamily="2" charset="2"/>
              <a:buChar char="Ø"/>
            </a:pPr>
            <a:r>
              <a:rPr lang="pl-PL" sz="1600" dirty="0"/>
              <a:t>odnowienie (dłużnik za zgodą wierzyciela zobowiązuje się świadczyć coś innego albo to samo z innej podstawy prawnej)</a:t>
            </a:r>
          </a:p>
          <a:p>
            <a:pPr algn="just">
              <a:buFont typeface="Wingdings" panose="05000000000000000000" pitchFamily="2" charset="2"/>
              <a:buChar char="Ø"/>
            </a:pPr>
            <a:r>
              <a:rPr lang="pl-PL" sz="1600" dirty="0"/>
              <a:t>złożenie do depozytu sądowego</a:t>
            </a:r>
          </a:p>
          <a:p>
            <a:pPr algn="just">
              <a:buFont typeface="Wingdings" panose="05000000000000000000" pitchFamily="2" charset="2"/>
              <a:buChar char="Ø"/>
            </a:pPr>
            <a:r>
              <a:rPr lang="pl-PL" sz="1600" dirty="0"/>
              <a:t>zwolnienie z długu</a:t>
            </a:r>
          </a:p>
          <a:p>
            <a:pPr algn="just">
              <a:buFont typeface="Wingdings" panose="05000000000000000000" pitchFamily="2" charset="2"/>
              <a:buChar char="Ø"/>
            </a:pPr>
            <a:r>
              <a:rPr lang="pl-PL" sz="1600" dirty="0"/>
              <a:t>zmiana wierzyciela lub dłużnika (przejęcie długu, cesja wierzytelności)</a:t>
            </a:r>
          </a:p>
        </p:txBody>
      </p:sp>
    </p:spTree>
    <p:extLst>
      <p:ext uri="{BB962C8B-B14F-4D97-AF65-F5344CB8AC3E}">
        <p14:creationId xmlns:p14="http://schemas.microsoft.com/office/powerpoint/2010/main" val="15900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53935" y="1700808"/>
            <a:ext cx="10623665" cy="4968552"/>
          </a:xfrm>
        </p:spPr>
        <p:txBody>
          <a:bodyPr>
            <a:normAutofit/>
          </a:bodyPr>
          <a:lstStyle/>
          <a:p>
            <a:pPr marL="114300" indent="0">
              <a:buNone/>
            </a:pPr>
            <a:r>
              <a:rPr lang="pl-PL" sz="1600" b="1" dirty="0"/>
              <a:t>Dziedziczenie z ustawy:</a:t>
            </a:r>
          </a:p>
          <a:p>
            <a:pPr algn="just">
              <a:buFont typeface="Wingdings" panose="05000000000000000000" pitchFamily="2" charset="2"/>
              <a:buChar char="Ø"/>
            </a:pPr>
            <a:r>
              <a:rPr lang="pl-PL" sz="1600" b="1" dirty="0"/>
              <a:t>w pierwszej kolejności</a:t>
            </a:r>
            <a:r>
              <a:rPr lang="pl-PL" sz="1600" dirty="0"/>
              <a:t> – dzieci i małżonek – dziedziczą w częściach równych, jednak część przypadająca małżonkowi nie może być mniejsza niż ¼ całości spadku</a:t>
            </a:r>
          </a:p>
          <a:p>
            <a:pPr algn="just">
              <a:buFont typeface="Wingdings" panose="05000000000000000000" pitchFamily="2" charset="2"/>
              <a:buChar char="Ø"/>
            </a:pPr>
            <a:r>
              <a:rPr lang="pl-PL" sz="1600" dirty="0"/>
              <a:t>jeżeli dziecko spadkodawcy nie dożyło chwili otwarcia spadku, jego udział w częściach równych przypada jego dzieciom (ta zasada jest odpowiednio stosowana do dalszych zstępnych)</a:t>
            </a:r>
          </a:p>
          <a:p>
            <a:pPr algn="just">
              <a:buFont typeface="Wingdings" panose="05000000000000000000" pitchFamily="2" charset="2"/>
              <a:buChar char="Ø"/>
            </a:pPr>
            <a:r>
              <a:rPr lang="pl-PL" sz="1600" dirty="0"/>
              <a:t>w przypadku braku zstępnych – rodzice i małżonek – każde z rodziców dziedziczy ¼ spadku, a małżonek ½ spadku</a:t>
            </a:r>
          </a:p>
          <a:p>
            <a:pPr algn="just">
              <a:buFont typeface="Wingdings" panose="05000000000000000000" pitchFamily="2" charset="2"/>
              <a:buChar char="Ø"/>
            </a:pPr>
            <a:r>
              <a:rPr lang="pl-PL" sz="1600" dirty="0"/>
              <a:t>w przypadku braku małżonka – rodzice – dziedziczą w częściach równych</a:t>
            </a:r>
          </a:p>
          <a:p>
            <a:pPr algn="just">
              <a:buFont typeface="Wingdings" panose="05000000000000000000" pitchFamily="2" charset="2"/>
              <a:buChar char="Ø"/>
            </a:pPr>
            <a:r>
              <a:rPr lang="pl-PL" sz="1600" dirty="0"/>
              <a:t>w przypadku gdy jedno z rodziców nie dożyło chwili otwarcia spadku – żyjący rodzic i rodzeństwo spadkodawcy – rodzeństwu przypada udział, który należałby się nieżyjącemu rodzicowi</a:t>
            </a:r>
          </a:p>
          <a:p>
            <a:pPr algn="just">
              <a:buFont typeface="Wingdings" panose="05000000000000000000" pitchFamily="2" charset="2"/>
              <a:buChar char="Ø"/>
            </a:pPr>
            <a:r>
              <a:rPr lang="pl-PL" sz="1600" dirty="0"/>
              <a:t>w przypadku gdy któreś z rodzeństwa nie dożyło otwarcia spadku – jego udział przypada jego zstępnym</a:t>
            </a:r>
          </a:p>
          <a:p>
            <a:pPr algn="just">
              <a:buFont typeface="Wingdings" panose="05000000000000000000" pitchFamily="2" charset="2"/>
              <a:buChar char="Ø"/>
            </a:pPr>
            <a:r>
              <a:rPr lang="pl-PL" sz="1600" dirty="0"/>
              <a:t>w przypadku gdy jedno z rodziców nie dożyło otwarcia spadku, brak jest rodzeństwa – żyjący rodzic i małżonek spadkodawcy dziedziczą po ½ całości spadku</a:t>
            </a:r>
          </a:p>
        </p:txBody>
      </p:sp>
    </p:spTree>
    <p:extLst>
      <p:ext uri="{BB962C8B-B14F-4D97-AF65-F5344CB8AC3E}">
        <p14:creationId xmlns:p14="http://schemas.microsoft.com/office/powerpoint/2010/main" val="1613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Dziedziczenie ustawowe c.d.:</a:t>
            </a:r>
          </a:p>
          <a:p>
            <a:pPr algn="just">
              <a:buFont typeface="Wingdings" panose="05000000000000000000" pitchFamily="2" charset="2"/>
              <a:buChar char="Ø"/>
            </a:pPr>
            <a:r>
              <a:rPr lang="pl-PL" sz="1600" dirty="0"/>
              <a:t>w przypadku braku zstępnych spadkodawcy, jego rodziców, rodzeństwa i ich zstępnych – całość spadku dziedziczy małżonek spadkodawcy</a:t>
            </a:r>
          </a:p>
          <a:p>
            <a:pPr algn="just">
              <a:buFont typeface="Wingdings" panose="05000000000000000000" pitchFamily="2" charset="2"/>
              <a:buChar char="Ø"/>
            </a:pPr>
            <a:r>
              <a:rPr lang="pl-PL" sz="1600" dirty="0"/>
              <a:t>w przypadku braku zstępnych, małżonka, rodziców, rodzeństwa i zstępnych rodzeństwa – całość spadku dziedziczą dziadkowie w częściach równych </a:t>
            </a:r>
          </a:p>
          <a:p>
            <a:pPr algn="just">
              <a:buFont typeface="Wingdings" panose="05000000000000000000" pitchFamily="2" charset="2"/>
              <a:buChar char="Ø"/>
            </a:pPr>
            <a:r>
              <a:rPr lang="pl-PL" sz="1600" dirty="0"/>
              <a:t>w przypadku gdy którykolwiek z dziadków nie dożył chwili otwarcia spadku – jego udział przypada jego dzieciom w częściach równych</a:t>
            </a:r>
          </a:p>
          <a:p>
            <a:pPr algn="just">
              <a:buFont typeface="Wingdings" panose="05000000000000000000" pitchFamily="2" charset="2"/>
              <a:buChar char="Ø"/>
            </a:pPr>
            <a:r>
              <a:rPr lang="pl-PL" sz="1600" dirty="0"/>
              <a:t>w przypadku gdy dziecko któregokolwiek z dziadków spadkodawcy nie dożyło otwarcia spadku,  udział spadkowy, który by mu przypadał, przypada jego dzieciom w częściach równych</a:t>
            </a:r>
          </a:p>
          <a:p>
            <a:pPr algn="just">
              <a:buFont typeface="Wingdings" panose="05000000000000000000" pitchFamily="2" charset="2"/>
              <a:buChar char="Ø"/>
            </a:pPr>
            <a:r>
              <a:rPr lang="pl-PL" sz="1600" dirty="0"/>
              <a:t>w przypadku braku dzieci i wnuków tego z dziadków, który nie dożył otwarcia spadku, udział spadkowy, który by mu przypadał, przypada pozostałym dziadkom w częściach równych </a:t>
            </a:r>
          </a:p>
          <a:p>
            <a:pPr algn="just">
              <a:buFont typeface="Wingdings" panose="05000000000000000000" pitchFamily="2" charset="2"/>
              <a:buChar char="Ø"/>
            </a:pPr>
            <a:r>
              <a:rPr lang="pl-PL" sz="1600" dirty="0"/>
              <a:t>w przypadku braku małżonka spadkodawcy, jego krewnych powołanych do dziedziczenia z ustawy – spadek przypada pasierbom (dzieciom nieżyjącego małżonka spadkodawcy)</a:t>
            </a:r>
          </a:p>
          <a:p>
            <a:pPr algn="just">
              <a:buFont typeface="Wingdings" panose="05000000000000000000" pitchFamily="2" charset="2"/>
              <a:buChar char="Ø"/>
            </a:pPr>
            <a:r>
              <a:rPr lang="pl-PL" sz="1600" dirty="0"/>
              <a:t>w przypadku braku małżonka, krewnych i dzieci małżonka spadkodawcy – spadek przypada gminie ostatniego miejsca zamieszkania spadkodawcy </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268460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2410"/>
          </a:xfrm>
        </p:spPr>
        <p:txBody>
          <a:bodyPr>
            <a:normAutofit lnSpcReduction="10000"/>
          </a:bodyPr>
          <a:lstStyle/>
          <a:p>
            <a:pPr marL="114300" indent="0" algn="just">
              <a:buNone/>
            </a:pPr>
            <a:r>
              <a:rPr lang="pl-PL" sz="1600" b="1" dirty="0"/>
              <a:t>Dziedziczenie testamentowe </a:t>
            </a:r>
            <a:r>
              <a:rPr lang="pl-PL" sz="1600" dirty="0"/>
              <a:t>– forma testamentu</a:t>
            </a:r>
            <a:r>
              <a:rPr lang="pl-PL" sz="1600" b="1" dirty="0"/>
              <a:t>:</a:t>
            </a:r>
          </a:p>
          <a:p>
            <a:pPr algn="just">
              <a:buFont typeface="Wingdings" panose="05000000000000000000" pitchFamily="2" charset="2"/>
              <a:buChar char="Ø"/>
            </a:pPr>
            <a:r>
              <a:rPr lang="pl-PL" sz="1600" b="1" dirty="0"/>
              <a:t>zwykła</a:t>
            </a:r>
          </a:p>
          <a:p>
            <a:pPr algn="just">
              <a:buFont typeface="Wingdings" panose="05000000000000000000" pitchFamily="2" charset="2"/>
              <a:buChar char="§"/>
            </a:pPr>
            <a:r>
              <a:rPr lang="pl-PL" sz="1600" dirty="0"/>
              <a:t>testament holograficzny (testament własnoręczny)</a:t>
            </a:r>
          </a:p>
          <a:p>
            <a:pPr algn="just">
              <a:buFont typeface="Wingdings" panose="05000000000000000000" pitchFamily="2" charset="2"/>
              <a:buChar char="§"/>
            </a:pPr>
            <a:r>
              <a:rPr lang="pl-PL" sz="1600" dirty="0"/>
              <a:t>testament notarialny</a:t>
            </a:r>
          </a:p>
          <a:p>
            <a:pPr algn="just">
              <a:buFont typeface="Wingdings" panose="05000000000000000000" pitchFamily="2" charset="2"/>
              <a:buChar char="§"/>
            </a:pPr>
            <a:r>
              <a:rPr lang="pl-PL" sz="1600" dirty="0"/>
              <a:t>testament </a:t>
            </a:r>
            <a:r>
              <a:rPr lang="pl-PL" sz="1600" dirty="0" err="1"/>
              <a:t>allograficzny</a:t>
            </a:r>
            <a:r>
              <a:rPr lang="pl-PL" sz="1600" dirty="0"/>
              <a:t> (testament sporządzony przed wójtem/burmistrzem/prezydentem miasta/starostą/marszałkiem województwa/sekretarzem powiatu albo gminy/kierownikiem urzędu stanu cywilnego w obecności dwóch świadków)</a:t>
            </a:r>
          </a:p>
          <a:p>
            <a:pPr algn="just">
              <a:buFont typeface="Wingdings" panose="05000000000000000000" pitchFamily="2" charset="2"/>
              <a:buChar char="Ø"/>
            </a:pPr>
            <a:r>
              <a:rPr lang="pl-PL" sz="1600" b="1" dirty="0"/>
              <a:t>szczególna</a:t>
            </a:r>
          </a:p>
          <a:p>
            <a:pPr algn="just">
              <a:buFont typeface="Wingdings" panose="05000000000000000000" pitchFamily="2" charset="2"/>
              <a:buChar char="§"/>
            </a:pPr>
            <a:r>
              <a:rPr lang="pl-PL" sz="1600" dirty="0"/>
              <a:t>testament ustny (w przypadku obawy rychłej śmierci, oświadczenie złożone w obecności co najmniej trzech świadków; utrwalenie treści testamentu – spisanie przed upływem roku albo zgodne oświadczenie świadków przed sądem w ciągu 6 miesięcy od otwarcia spadku; w razie spisania testamentu – podpis spadkodawcy i dwóch świadków lub trzech świadków)</a:t>
            </a:r>
          </a:p>
          <a:p>
            <a:pPr algn="just">
              <a:buFont typeface="Wingdings" panose="05000000000000000000" pitchFamily="2" charset="2"/>
              <a:buChar char="§"/>
            </a:pPr>
            <a:r>
              <a:rPr lang="pl-PL" sz="1600" dirty="0"/>
              <a:t>testament podróżny (sporządzony podczas podróży polskim statkiem morskim lub powietrznym przed dowódcą statku lub jego zastępcą w obecności dwóch świadków; dowódca lub zastępca statku spisuje testament; testament podpisują – spadkodawca, świadkowie i dowódca; w razie braku podpisu spadkodawcy należy podać przyczynę braku podpisu)</a:t>
            </a:r>
          </a:p>
          <a:p>
            <a:pPr algn="just">
              <a:buFont typeface="Wingdings" panose="05000000000000000000" pitchFamily="2" charset="2"/>
              <a:buChar char="§"/>
            </a:pPr>
            <a:r>
              <a:rPr lang="pl-PL" sz="1600" dirty="0"/>
              <a:t>testament wojskowy (tylko w czasie mobilizacji lub wojny albo w czasie przebywania w niewoli)</a:t>
            </a:r>
          </a:p>
          <a:p>
            <a:pPr marL="114300" indent="0" algn="just">
              <a:buNone/>
            </a:pPr>
            <a:r>
              <a:rPr lang="pl-PL" sz="1600" dirty="0"/>
              <a:t>*testament szczególny traci moc z upływem sześciu miesięcy od ustania okoliczności, uzasadniających niezachowanie formy zwykłej</a:t>
            </a:r>
          </a:p>
        </p:txBody>
      </p:sp>
    </p:spTree>
    <p:extLst>
      <p:ext uri="{BB962C8B-B14F-4D97-AF65-F5344CB8AC3E}">
        <p14:creationId xmlns:p14="http://schemas.microsoft.com/office/powerpoint/2010/main" val="19953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Zachowek – </a:t>
            </a:r>
            <a:r>
              <a:rPr lang="pl-PL" sz="1600" dirty="0"/>
              <a:t>należy się spadkobiercom, którzy byliby powołani do dziedziczenia z ustawy, ale nie zostali powołani do spadku w drodze testamentu:</a:t>
            </a:r>
          </a:p>
          <a:p>
            <a:pPr algn="just">
              <a:buFont typeface="Wingdings" panose="05000000000000000000" pitchFamily="2" charset="2"/>
              <a:buChar char="Ø"/>
            </a:pPr>
            <a:r>
              <a:rPr lang="pl-PL" sz="1600" dirty="0"/>
              <a:t>jeżeli uprawniony jest trwale niezdolny do pracy albo jeżeli zstępny uprawniony jest małoletni – wysokość zachowku wynosi 2/3 wartości udziału spadkowego, który by mu przypadał</a:t>
            </a:r>
          </a:p>
          <a:p>
            <a:pPr algn="just">
              <a:buFont typeface="Wingdings" panose="05000000000000000000" pitchFamily="2" charset="2"/>
              <a:buChar char="Ø"/>
            </a:pPr>
            <a:r>
              <a:rPr lang="pl-PL" sz="1600" dirty="0"/>
              <a:t>w innych przypadkach – wysokość zachowku wynosi ½ wartości udziału spadkowego, który przypadałby spadkobiercy</a:t>
            </a:r>
          </a:p>
        </p:txBody>
      </p:sp>
    </p:spTree>
    <p:extLst>
      <p:ext uri="{BB962C8B-B14F-4D97-AF65-F5344CB8AC3E}">
        <p14:creationId xmlns:p14="http://schemas.microsoft.com/office/powerpoint/2010/main" val="122320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42163"/>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Użytkowanie wieczyste – ustanawiane jest na:</a:t>
            </a:r>
          </a:p>
          <a:p>
            <a:pPr algn="just">
              <a:buFont typeface="Wingdings" panose="05000000000000000000" pitchFamily="2" charset="2"/>
              <a:buChar char="Ø"/>
            </a:pPr>
            <a:r>
              <a:rPr lang="pl-PL" sz="1600" dirty="0"/>
              <a:t>40 lat - wyjątkowo</a:t>
            </a:r>
          </a:p>
          <a:p>
            <a:pPr algn="just">
              <a:buFont typeface="Wingdings" panose="05000000000000000000" pitchFamily="2" charset="2"/>
              <a:buChar char="Ø"/>
            </a:pPr>
            <a:r>
              <a:rPr lang="pl-PL" sz="1600" dirty="0"/>
              <a:t>99 lat – zasada</a:t>
            </a:r>
          </a:p>
          <a:p>
            <a:pPr marL="114300" indent="0" algn="just">
              <a:buNone/>
            </a:pPr>
            <a:endParaRPr lang="pl-PL" sz="1600" dirty="0"/>
          </a:p>
          <a:p>
            <a:pPr marL="114300" indent="0" algn="just">
              <a:buNone/>
            </a:pPr>
            <a:r>
              <a:rPr lang="pl-PL" sz="1600" dirty="0"/>
              <a:t>Użytkowanie wieczyste może być ustanowione na gruntach należących do Skarbu Państwa lub należących do jednostek samorządu terytorialnego</a:t>
            </a:r>
          </a:p>
          <a:p>
            <a:pPr marL="114300" indent="0" algn="just">
              <a:buNone/>
            </a:pPr>
            <a:endParaRPr lang="pl-PL" sz="1600" dirty="0"/>
          </a:p>
          <a:p>
            <a:pPr marL="114300" indent="0" algn="just">
              <a:buNone/>
            </a:pPr>
            <a:r>
              <a:rPr lang="pl-PL" sz="1600" dirty="0"/>
              <a:t>Ustanowienie użytkowania wieczystego – forma aktu notarialnego; analogicznie – przedłużenie i przeniesienie użytkowania wieczystego</a:t>
            </a:r>
          </a:p>
          <a:p>
            <a:pPr marL="114300" indent="0" algn="just">
              <a:buNone/>
            </a:pPr>
            <a:endParaRPr lang="pl-PL" sz="1600" dirty="0"/>
          </a:p>
          <a:p>
            <a:pPr marL="114300" indent="0" algn="just">
              <a:buNone/>
            </a:pPr>
            <a:r>
              <a:rPr lang="pl-PL" sz="1600" dirty="0"/>
              <a:t>Sposób korzystania z gruntu przekazanego w użytkowanie wieczyste powinien być określony w umowie</a:t>
            </a:r>
          </a:p>
        </p:txBody>
      </p:sp>
    </p:spTree>
    <p:extLst>
      <p:ext uri="{BB962C8B-B14F-4D97-AF65-F5344CB8AC3E}">
        <p14:creationId xmlns:p14="http://schemas.microsoft.com/office/powerpoint/2010/main" val="40746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80955"/>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Nabycie spadku:</a:t>
            </a:r>
          </a:p>
          <a:p>
            <a:pPr algn="just">
              <a:buFont typeface="Wingdings" panose="05000000000000000000" pitchFamily="2" charset="2"/>
              <a:buChar char="Ø"/>
            </a:pPr>
            <a:r>
              <a:rPr lang="pl-PL" sz="1600" b="1" dirty="0"/>
              <a:t>przyjęcie wprost</a:t>
            </a:r>
            <a:r>
              <a:rPr lang="pl-PL" sz="1600" dirty="0"/>
              <a:t> – przyjęcie spadku w ten sposób pociąga za sobą pełną odpowiedzialność za długi spadkowe</a:t>
            </a:r>
          </a:p>
          <a:p>
            <a:pPr algn="just">
              <a:buFont typeface="Wingdings" panose="05000000000000000000" pitchFamily="2" charset="2"/>
              <a:buChar char="Ø"/>
            </a:pPr>
            <a:r>
              <a:rPr lang="pl-PL" sz="1600" b="1" dirty="0"/>
              <a:t>przyjęcie z dobrodziejstwem inwentarza</a:t>
            </a:r>
            <a:r>
              <a:rPr lang="pl-PL" sz="1600" dirty="0"/>
              <a:t> – przyjęcie spadku w ten sposób oznacza, że spadkobierca odpowiada za długi spadkowe tylko do wysokości aktywów spadkowych</a:t>
            </a:r>
          </a:p>
          <a:p>
            <a:pPr algn="just">
              <a:buFont typeface="Wingdings" panose="05000000000000000000" pitchFamily="2" charset="2"/>
              <a:buChar char="Ø"/>
            </a:pPr>
            <a:r>
              <a:rPr lang="pl-PL" sz="1600" b="1" dirty="0"/>
              <a:t>odrzucenie spadku</a:t>
            </a:r>
          </a:p>
          <a:p>
            <a:pPr algn="just">
              <a:buFont typeface="Wingdings" panose="05000000000000000000" pitchFamily="2" charset="2"/>
              <a:buChar char="Ø"/>
            </a:pPr>
            <a:endParaRPr lang="pl-PL" sz="1600" b="1" dirty="0"/>
          </a:p>
          <a:p>
            <a:pPr marL="114300" indent="0" algn="just">
              <a:buNone/>
            </a:pPr>
            <a:r>
              <a:rPr lang="pl-PL" sz="1600" dirty="0"/>
              <a:t>Oświadczenie o przyjęciu lub odrzuceniu spadku – może być złożone w ciągu 6 miesięcy od dnia, w którym spadkobierca dowiedział się o tytule swego powołania</a:t>
            </a:r>
          </a:p>
          <a:p>
            <a:pPr marL="114300" indent="0" algn="just">
              <a:buNone/>
            </a:pPr>
            <a:r>
              <a:rPr lang="pl-PL" sz="1600" dirty="0"/>
              <a:t>*zachowanie terminu - złożenie przed jego upływem wniosku do sądu o odebranie oświadczenia o przyjęciu lub o odrzuceniu spadku</a:t>
            </a:r>
          </a:p>
          <a:p>
            <a:pPr marL="114300" indent="0" algn="just">
              <a:buNone/>
            </a:pPr>
            <a:endParaRPr lang="pl-PL" sz="1600" dirty="0"/>
          </a:p>
          <a:p>
            <a:pPr marL="114300" indent="0" algn="just">
              <a:buNone/>
            </a:pPr>
            <a:r>
              <a:rPr lang="pl-PL" sz="1600" dirty="0"/>
              <a:t>Brak złożenia oświadczenia w terminie = przyjęcie spadku z dobrodziejstwem inwentarza</a:t>
            </a:r>
          </a:p>
        </p:txBody>
      </p:sp>
    </p:spTree>
    <p:extLst>
      <p:ext uri="{BB962C8B-B14F-4D97-AF65-F5344CB8AC3E}">
        <p14:creationId xmlns:p14="http://schemas.microsoft.com/office/powerpoint/2010/main" val="419688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Ograniczone prawa rzeczowe:</a:t>
            </a:r>
          </a:p>
          <a:p>
            <a:pPr algn="just">
              <a:buFont typeface="Wingdings" panose="05000000000000000000" pitchFamily="2" charset="2"/>
              <a:buChar char="Ø"/>
            </a:pPr>
            <a:r>
              <a:rPr lang="pl-PL" sz="1600" b="1" dirty="0"/>
              <a:t>użytkowanie</a:t>
            </a:r>
          </a:p>
          <a:p>
            <a:pPr algn="just">
              <a:buFont typeface="Wingdings" panose="05000000000000000000" pitchFamily="2" charset="2"/>
              <a:buChar char="Ø"/>
            </a:pPr>
            <a:r>
              <a:rPr lang="pl-PL" sz="1600" b="1" dirty="0"/>
              <a:t>zastaw</a:t>
            </a:r>
          </a:p>
          <a:p>
            <a:pPr algn="just">
              <a:buFont typeface="Wingdings" panose="05000000000000000000" pitchFamily="2" charset="2"/>
              <a:buChar char="Ø"/>
            </a:pPr>
            <a:r>
              <a:rPr lang="pl-PL" sz="1600" b="1" dirty="0"/>
              <a:t>służebność – </a:t>
            </a:r>
            <a:r>
              <a:rPr lang="pl-PL" sz="1600" dirty="0"/>
              <a:t>osobista (dla osoby na nieruchomości) lub gruntowa (dla nieruchomości na innej nieruchomości), służebność </a:t>
            </a:r>
            <a:r>
              <a:rPr lang="pl-PL" sz="1600" dirty="0" err="1"/>
              <a:t>przesyłu</a:t>
            </a:r>
            <a:r>
              <a:rPr lang="pl-PL" sz="1600" dirty="0"/>
              <a:t> (na rzecz przedsiębiorcy, który zamierza wybudować lub którego własność stanowią urządzenia służące do odprowadzania lub doprowadzania płynów, pary, gazu, energii elektrycznej)</a:t>
            </a:r>
          </a:p>
          <a:p>
            <a:pPr algn="just">
              <a:buFont typeface="Wingdings" panose="05000000000000000000" pitchFamily="2" charset="2"/>
              <a:buChar char="Ø"/>
            </a:pPr>
            <a:r>
              <a:rPr lang="pl-PL" sz="1600" b="1" dirty="0"/>
              <a:t>spółdzielcze prawa do lokalu – </a:t>
            </a:r>
            <a:r>
              <a:rPr lang="pl-PL" sz="1600" dirty="0"/>
              <a:t>własnościowe spółdzielcze prawo do lokalu mieszkalnego, spółdzielcze prawo do lokalu użytkowego, prawo do domu jednorodzinnego w spółdzielni mieszkaniowej.</a:t>
            </a:r>
            <a:endParaRPr lang="pl-PL" sz="1600" b="1" dirty="0"/>
          </a:p>
        </p:txBody>
      </p:sp>
    </p:spTree>
    <p:extLst>
      <p:ext uri="{BB962C8B-B14F-4D97-AF65-F5344CB8AC3E}">
        <p14:creationId xmlns:p14="http://schemas.microsoft.com/office/powerpoint/2010/main" val="265006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b="1" dirty="0"/>
          </a:p>
          <a:p>
            <a:pPr marL="114300" indent="0">
              <a:buNone/>
            </a:pPr>
            <a:endParaRPr lang="pl-PL" sz="1600" b="1" dirty="0"/>
          </a:p>
          <a:p>
            <a:pPr marL="114300" indent="0">
              <a:buNone/>
            </a:pPr>
            <a:r>
              <a:rPr lang="pl-PL" sz="1600" b="1" dirty="0"/>
              <a:t>Księgi wieczyste:</a:t>
            </a:r>
          </a:p>
          <a:p>
            <a:pPr algn="just">
              <a:buFont typeface="Wingdings" panose="05000000000000000000" pitchFamily="2" charset="2"/>
              <a:buChar char="Ø"/>
            </a:pPr>
            <a:r>
              <a:rPr lang="pl-PL" sz="1600" dirty="0"/>
              <a:t>domniemanie prawdziwości</a:t>
            </a:r>
          </a:p>
          <a:p>
            <a:pPr algn="just">
              <a:buFont typeface="Wingdings" panose="05000000000000000000" pitchFamily="2" charset="2"/>
              <a:buChar char="Ø"/>
            </a:pPr>
            <a:r>
              <a:rPr lang="pl-PL" sz="1600" dirty="0"/>
              <a:t>rękojmia wiary publicznej ksiąg wieczystych (ochrona osób działających w zaufaniu do treści księgi)</a:t>
            </a:r>
          </a:p>
          <a:p>
            <a:pPr algn="just">
              <a:buFont typeface="Wingdings" panose="05000000000000000000" pitchFamily="2" charset="2"/>
              <a:buChar char="Ø"/>
            </a:pPr>
            <a:r>
              <a:rPr lang="pl-PL" sz="1600" dirty="0"/>
              <a:t>działy księgi wieczystej: I – opis nieruchomości, II – właściciel, III – prawa rzeczowe obciążające nieruchomość, IV - hipoteka</a:t>
            </a:r>
          </a:p>
        </p:txBody>
      </p:sp>
    </p:spTree>
    <p:extLst>
      <p:ext uri="{BB962C8B-B14F-4D97-AF65-F5344CB8AC3E}">
        <p14:creationId xmlns:p14="http://schemas.microsoft.com/office/powerpoint/2010/main" val="196526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781396" y="1752600"/>
            <a:ext cx="10618124" cy="4916760"/>
          </a:xfrm>
        </p:spPr>
        <p:txBody>
          <a:bodyPr>
            <a:normAutofit/>
          </a:bodyPr>
          <a:lstStyle/>
          <a:p>
            <a:pPr marL="114300" indent="0" algn="just">
              <a:buNone/>
            </a:pPr>
            <a:r>
              <a:rPr lang="pl-PL" sz="1600" b="1" dirty="0"/>
              <a:t>Posiadanie – </a:t>
            </a:r>
            <a:r>
              <a:rPr lang="pl-PL" sz="1600" dirty="0"/>
              <a:t>składają się na nie element fizyczny (</a:t>
            </a:r>
            <a:r>
              <a:rPr lang="pl-PL" sz="1600" dirty="0" err="1"/>
              <a:t>corpus</a:t>
            </a:r>
            <a:r>
              <a:rPr lang="pl-PL" sz="1600" dirty="0"/>
              <a:t>) w postaci możności władania rzeczą tak, jak osoba, której do rzeczy przysługuje prawo, i element psychiczny (</a:t>
            </a:r>
            <a:r>
              <a:rPr lang="pl-PL" sz="1600" dirty="0" err="1"/>
              <a:t>animus</a:t>
            </a:r>
            <a:r>
              <a:rPr lang="pl-PL" sz="1600" dirty="0"/>
              <a:t>) w postaci woli wykonywania względem rzeczy określonego prawa dla siebie.</a:t>
            </a:r>
          </a:p>
          <a:p>
            <a:pPr marL="114300" indent="0" algn="just">
              <a:buNone/>
            </a:pPr>
            <a:endParaRPr lang="pl-PL" sz="1600" b="1" dirty="0"/>
          </a:p>
          <a:p>
            <a:pPr marL="114300" indent="0" algn="just">
              <a:buNone/>
            </a:pPr>
            <a:r>
              <a:rPr lang="pl-PL" sz="1600" dirty="0"/>
              <a:t>Posiadanie:</a:t>
            </a:r>
          </a:p>
          <a:p>
            <a:pPr algn="just">
              <a:buFont typeface="Wingdings" panose="05000000000000000000" pitchFamily="2" charset="2"/>
              <a:buChar char="Ø"/>
            </a:pPr>
            <a:r>
              <a:rPr lang="pl-PL" sz="1600" dirty="0"/>
              <a:t>samoistne – władanie rzeczą tak jak właściciel</a:t>
            </a:r>
          </a:p>
          <a:p>
            <a:pPr algn="just">
              <a:buFont typeface="Wingdings" panose="05000000000000000000" pitchFamily="2" charset="2"/>
              <a:buChar char="Ø"/>
            </a:pPr>
            <a:r>
              <a:rPr lang="pl-PL" sz="1600" dirty="0"/>
              <a:t>zależne – władanie rzeczą w zakresie innego prawa niż prawo własności, np. użytkowania, najmu, dzierżawy</a:t>
            </a:r>
          </a:p>
          <a:p>
            <a:pPr marL="114300" indent="0" algn="just">
              <a:buNone/>
            </a:pPr>
            <a:endParaRPr lang="pl-PL" sz="1600" dirty="0"/>
          </a:p>
          <a:p>
            <a:pPr marL="114300" indent="0" algn="just">
              <a:buNone/>
            </a:pPr>
            <a:r>
              <a:rPr lang="pl-PL" sz="1600" dirty="0"/>
              <a:t>Skutki posiadania:</a:t>
            </a:r>
          </a:p>
          <a:p>
            <a:pPr algn="just">
              <a:buFont typeface="Wingdings" panose="05000000000000000000" pitchFamily="2" charset="2"/>
              <a:buChar char="Ø"/>
            </a:pPr>
            <a:r>
              <a:rPr lang="pl-PL" sz="1600" dirty="0"/>
              <a:t> domniemania, że posiadacz jest posiadaczem samoistnym, że istnieje ciągłość posiadania, że posiadacz jest posiadaczem w dobrej wierze</a:t>
            </a:r>
          </a:p>
          <a:p>
            <a:pPr algn="just">
              <a:buFont typeface="Wingdings" panose="05000000000000000000" pitchFamily="2" charset="2"/>
              <a:buChar char="Ø"/>
            </a:pPr>
            <a:r>
              <a:rPr lang="pl-PL" sz="1600" dirty="0"/>
              <a:t>możliwość nabycia własności w drodze zasiedzenia – nie dotyczy to posiadaczy zależnych</a:t>
            </a:r>
          </a:p>
          <a:p>
            <a:pPr algn="just">
              <a:buFont typeface="Wingdings" panose="05000000000000000000" pitchFamily="2" charset="2"/>
              <a:buChar char="Ø"/>
            </a:pPr>
            <a:r>
              <a:rPr lang="pl-PL" sz="1600" dirty="0"/>
              <a:t>ochrona posiadania </a:t>
            </a:r>
          </a:p>
        </p:txBody>
      </p:sp>
    </p:spTree>
    <p:extLst>
      <p:ext uri="{BB962C8B-B14F-4D97-AF65-F5344CB8AC3E}">
        <p14:creationId xmlns:p14="http://schemas.microsoft.com/office/powerpoint/2010/main" val="337367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Wierzytelność – </a:t>
            </a:r>
            <a:r>
              <a:rPr lang="pl-PL" sz="1600" dirty="0"/>
              <a:t>uprawnienie do żądania spełnienia określonego świadczenia wynikającego ze stosunku zobowiązaniowego, którego może domagać się od dłużnika wierzyciel</a:t>
            </a:r>
          </a:p>
          <a:p>
            <a:pPr marL="114300" indent="0" algn="just">
              <a:buNone/>
            </a:pPr>
            <a:endParaRPr lang="pl-PL" sz="1600" b="1" dirty="0"/>
          </a:p>
          <a:p>
            <a:pPr marL="114300" indent="0" algn="just">
              <a:buNone/>
            </a:pPr>
            <a:r>
              <a:rPr lang="pl-PL" sz="1600" b="1" dirty="0"/>
              <a:t>Dług – </a:t>
            </a:r>
            <a:r>
              <a:rPr lang="pl-PL" sz="1600" dirty="0"/>
              <a:t>świadczenie wynikające ze stosunku zobowiązaniowego, którego może domagać się wierzyciel</a:t>
            </a:r>
          </a:p>
          <a:p>
            <a:pPr marL="114300" indent="0" algn="just">
              <a:buNone/>
            </a:pPr>
            <a:endParaRPr lang="pl-PL" sz="1600" b="1" dirty="0"/>
          </a:p>
          <a:p>
            <a:pPr marL="114300" indent="0" algn="just">
              <a:buNone/>
            </a:pPr>
            <a:r>
              <a:rPr lang="pl-PL" sz="1600" b="1" dirty="0"/>
              <a:t>Zobowiązanie solidarne – </a:t>
            </a:r>
            <a:r>
              <a:rPr lang="pl-PL" sz="1600" dirty="0"/>
              <a:t>rodzaj zobowiązania charakteryzujący się tym, że po stronie uprawnionej lub zobowiązanej występuje wielość podmiotów.</a:t>
            </a:r>
            <a:endParaRPr lang="pl-PL" sz="1600" b="1" dirty="0"/>
          </a:p>
        </p:txBody>
      </p:sp>
    </p:spTree>
    <p:extLst>
      <p:ext uri="{BB962C8B-B14F-4D97-AF65-F5344CB8AC3E}">
        <p14:creationId xmlns:p14="http://schemas.microsoft.com/office/powerpoint/2010/main" val="349745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Źródła zobowiązań:</a:t>
            </a:r>
          </a:p>
          <a:p>
            <a:pPr algn="just">
              <a:buFont typeface="Wingdings" panose="05000000000000000000" pitchFamily="2" charset="2"/>
              <a:buChar char="Ø"/>
            </a:pPr>
            <a:r>
              <a:rPr lang="pl-PL" sz="1600" dirty="0"/>
              <a:t>czynności prawne</a:t>
            </a:r>
          </a:p>
          <a:p>
            <a:pPr algn="just">
              <a:buFont typeface="Wingdings" panose="05000000000000000000" pitchFamily="2" charset="2"/>
              <a:buChar char="Ø"/>
            </a:pPr>
            <a:r>
              <a:rPr lang="pl-PL" sz="1600" dirty="0"/>
              <a:t>czyny niedozwolone</a:t>
            </a:r>
          </a:p>
          <a:p>
            <a:pPr algn="just">
              <a:buFont typeface="Wingdings" panose="05000000000000000000" pitchFamily="2" charset="2"/>
              <a:buChar char="Ø"/>
            </a:pPr>
            <a:r>
              <a:rPr lang="pl-PL" sz="1600" dirty="0"/>
              <a:t>akty administracyjne</a:t>
            </a:r>
          </a:p>
          <a:p>
            <a:pPr algn="just">
              <a:buFont typeface="Wingdings" panose="05000000000000000000" pitchFamily="2" charset="2"/>
              <a:buChar char="Ø"/>
            </a:pPr>
            <a:r>
              <a:rPr lang="pl-PL" sz="1600" dirty="0"/>
              <a:t>inne zdarzenia np. prowadzenie cudzych spraw bez zlecenia, bezpodstawne wzbogacenie</a:t>
            </a:r>
          </a:p>
          <a:p>
            <a:pPr marL="114300" indent="0" algn="just">
              <a:buNone/>
            </a:pPr>
            <a:endParaRPr lang="pl-PL" sz="1600" dirty="0"/>
          </a:p>
        </p:txBody>
      </p:sp>
    </p:spTree>
    <p:extLst>
      <p:ext uri="{BB962C8B-B14F-4D97-AF65-F5344CB8AC3E}">
        <p14:creationId xmlns:p14="http://schemas.microsoft.com/office/powerpoint/2010/main" val="365267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599" y="1752600"/>
            <a:ext cx="10817629" cy="4988768"/>
          </a:xfrm>
        </p:spPr>
        <p:txBody>
          <a:bodyPr>
            <a:normAutofit/>
          </a:bodyPr>
          <a:lstStyle/>
          <a:p>
            <a:pPr marL="114300" indent="0" algn="just">
              <a:buNone/>
            </a:pPr>
            <a:r>
              <a:rPr lang="pl-PL" sz="1600" dirty="0"/>
              <a:t>Odpowiedzialność cywilna:</a:t>
            </a:r>
          </a:p>
          <a:p>
            <a:pPr algn="just">
              <a:buFont typeface="Wingdings" panose="05000000000000000000" pitchFamily="2" charset="2"/>
              <a:buChar char="Ø"/>
            </a:pPr>
            <a:r>
              <a:rPr lang="pl-PL" sz="1600" b="1" dirty="0"/>
              <a:t>kontraktowa</a:t>
            </a:r>
            <a:r>
              <a:rPr lang="pl-PL" sz="1600" dirty="0"/>
              <a:t> – z umów</a:t>
            </a:r>
          </a:p>
          <a:p>
            <a:pPr algn="just">
              <a:buFont typeface="Wingdings" panose="05000000000000000000" pitchFamily="2" charset="2"/>
              <a:buChar char="Ø"/>
            </a:pPr>
            <a:r>
              <a:rPr lang="pl-PL" sz="1600" b="1" dirty="0"/>
              <a:t>deliktowa</a:t>
            </a:r>
            <a:r>
              <a:rPr lang="pl-PL" sz="1600" dirty="0"/>
              <a:t> – z czynów niedozwolonych</a:t>
            </a:r>
          </a:p>
          <a:p>
            <a:pPr marL="114300" indent="0" algn="just">
              <a:buNone/>
            </a:pPr>
            <a:endParaRPr lang="pl-PL" sz="1600" dirty="0"/>
          </a:p>
          <a:p>
            <a:pPr marL="114300" indent="0" algn="just">
              <a:buNone/>
            </a:pPr>
            <a:r>
              <a:rPr lang="pl-PL" sz="1600" dirty="0"/>
              <a:t>Zasady odpowiedzialności cywilnej:</a:t>
            </a:r>
          </a:p>
          <a:p>
            <a:pPr algn="just">
              <a:buFont typeface="Wingdings" panose="05000000000000000000" pitchFamily="2" charset="2"/>
              <a:buChar char="Ø"/>
            </a:pPr>
            <a:r>
              <a:rPr lang="pl-PL" sz="1600" b="1" dirty="0"/>
              <a:t>na zasadzie winy</a:t>
            </a:r>
          </a:p>
          <a:p>
            <a:pPr algn="just">
              <a:buFont typeface="Wingdings" panose="05000000000000000000" pitchFamily="2" charset="2"/>
              <a:buChar char="Ø"/>
            </a:pPr>
            <a:r>
              <a:rPr lang="pl-PL" sz="1600" b="1" dirty="0"/>
              <a:t>na zasadzie ryzyka</a:t>
            </a:r>
          </a:p>
          <a:p>
            <a:pPr algn="just">
              <a:buFont typeface="Wingdings" panose="05000000000000000000" pitchFamily="2" charset="2"/>
              <a:buChar char="Ø"/>
            </a:pPr>
            <a:r>
              <a:rPr lang="pl-PL" sz="1600" b="1" dirty="0"/>
              <a:t>na zasadzie słuszności</a:t>
            </a:r>
          </a:p>
          <a:p>
            <a:pPr algn="just">
              <a:buFont typeface="Wingdings" panose="05000000000000000000" pitchFamily="2" charset="2"/>
              <a:buChar char="Ø"/>
            </a:pPr>
            <a:r>
              <a:rPr lang="pl-PL" sz="1600" b="1" dirty="0"/>
              <a:t>na zasadach współżycia społecznego</a:t>
            </a:r>
          </a:p>
          <a:p>
            <a:pPr marL="114300" indent="0" algn="just">
              <a:buNone/>
            </a:pPr>
            <a:endParaRPr lang="pl-PL" sz="1600" dirty="0"/>
          </a:p>
          <a:p>
            <a:pPr marL="114300" indent="0" algn="just">
              <a:buNone/>
            </a:pPr>
            <a:r>
              <a:rPr lang="pl-PL" sz="1600" dirty="0"/>
              <a:t>Zwolnienie z odpowiedzialności – </a:t>
            </a:r>
            <a:r>
              <a:rPr lang="pl-PL" sz="1600" b="1" dirty="0"/>
              <a:t>siła wyższa – </a:t>
            </a:r>
            <a:r>
              <a:rPr lang="pl-PL" sz="1600" dirty="0"/>
              <a:t>brak możliwości przewidzenia zdarzenia, brak możliwości zapobieżenia zdarzeniu, zdarzenie musi pochodzić z zewnątrz.</a:t>
            </a:r>
          </a:p>
          <a:p>
            <a:pPr marL="114300" indent="0" algn="just">
              <a:buNone/>
            </a:pPr>
            <a:endParaRPr lang="pl-PL" sz="1600" dirty="0"/>
          </a:p>
          <a:p>
            <a:pPr marL="114300" indent="0" algn="just">
              <a:buNone/>
            </a:pPr>
            <a:r>
              <a:rPr lang="pl-PL" sz="1600" dirty="0"/>
              <a:t>Szkoda – obejmuje </a:t>
            </a:r>
            <a:r>
              <a:rPr lang="pl-PL" sz="1600" b="1" dirty="0"/>
              <a:t>stratę i utracone korzyści </a:t>
            </a:r>
            <a:r>
              <a:rPr lang="pl-PL" sz="1600" dirty="0"/>
              <a:t> - naprawienie szkody.</a:t>
            </a:r>
            <a:endParaRPr lang="pl-PL" sz="1600" b="1" dirty="0"/>
          </a:p>
          <a:p>
            <a:pPr marL="114300" indent="0" algn="just">
              <a:buNone/>
            </a:pPr>
            <a:r>
              <a:rPr lang="pl-PL" sz="1600" dirty="0"/>
              <a:t>W przypadku naruszenia dóbr osobistych – </a:t>
            </a:r>
            <a:r>
              <a:rPr lang="pl-PL" sz="1600" b="1" dirty="0"/>
              <a:t>krzywda </a:t>
            </a:r>
            <a:r>
              <a:rPr lang="pl-PL" sz="1600" dirty="0"/>
              <a:t>– zadośćuczynienie za krzywdę.</a:t>
            </a:r>
          </a:p>
        </p:txBody>
      </p:sp>
    </p:spTree>
    <p:extLst>
      <p:ext uri="{BB962C8B-B14F-4D97-AF65-F5344CB8AC3E}">
        <p14:creationId xmlns:p14="http://schemas.microsoft.com/office/powerpoint/2010/main" val="403628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Rodzaje umów:</a:t>
            </a:r>
          </a:p>
          <a:p>
            <a:pPr>
              <a:buFont typeface="Wingdings" panose="05000000000000000000" pitchFamily="2" charset="2"/>
              <a:buChar char="Ø"/>
            </a:pPr>
            <a:r>
              <a:rPr lang="pl-PL" sz="1600" dirty="0"/>
              <a:t>nazwane </a:t>
            </a:r>
          </a:p>
          <a:p>
            <a:pPr>
              <a:buFont typeface="Wingdings" panose="05000000000000000000" pitchFamily="2" charset="2"/>
              <a:buChar char="Ø"/>
            </a:pPr>
            <a:r>
              <a:rPr lang="pl-PL" sz="1600" dirty="0"/>
              <a:t>nienazwane</a:t>
            </a:r>
          </a:p>
          <a:p>
            <a:pPr>
              <a:buFont typeface="Wingdings" panose="05000000000000000000" pitchFamily="2" charset="2"/>
              <a:buChar char="Ø"/>
            </a:pPr>
            <a:r>
              <a:rPr lang="pl-PL" sz="1600" dirty="0"/>
              <a:t>mieszane</a:t>
            </a:r>
          </a:p>
          <a:p>
            <a:pPr marL="114300" indent="0">
              <a:buNone/>
            </a:pPr>
            <a:endParaRPr lang="pl-PL" sz="1600" dirty="0"/>
          </a:p>
          <a:p>
            <a:pPr>
              <a:buFont typeface="Wingdings" panose="05000000000000000000" pitchFamily="2" charset="2"/>
              <a:buChar char="Ø"/>
            </a:pPr>
            <a:r>
              <a:rPr lang="pl-PL" sz="1600" dirty="0"/>
              <a:t>jednostronnie zobowiązujące </a:t>
            </a:r>
          </a:p>
          <a:p>
            <a:pPr>
              <a:buFont typeface="Wingdings" panose="05000000000000000000" pitchFamily="2" charset="2"/>
              <a:buChar char="Ø"/>
            </a:pPr>
            <a:r>
              <a:rPr lang="pl-PL" sz="1600" dirty="0"/>
              <a:t>dwustronnie zobowiązujące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odpłatne</a:t>
            </a:r>
          </a:p>
          <a:p>
            <a:pPr>
              <a:buFont typeface="Wingdings" panose="05000000000000000000" pitchFamily="2" charset="2"/>
              <a:buChar char="Ø"/>
            </a:pPr>
            <a:r>
              <a:rPr lang="pl-PL" sz="1600" dirty="0"/>
              <a:t>nieodpłatne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konsensualne</a:t>
            </a:r>
          </a:p>
          <a:p>
            <a:pPr>
              <a:buFont typeface="Wingdings" panose="05000000000000000000" pitchFamily="2" charset="2"/>
              <a:buChar char="Ø"/>
            </a:pPr>
            <a:r>
              <a:rPr lang="pl-PL" sz="1600" dirty="0"/>
              <a:t>realne</a:t>
            </a:r>
          </a:p>
        </p:txBody>
      </p:sp>
    </p:spTree>
    <p:extLst>
      <p:ext uri="{BB962C8B-B14F-4D97-AF65-F5344CB8AC3E}">
        <p14:creationId xmlns:p14="http://schemas.microsoft.com/office/powerpoint/2010/main" val="6935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1972</Words>
  <Application>Microsoft Office PowerPoint</Application>
  <PresentationFormat>Panoramiczny</PresentationFormat>
  <Paragraphs>201</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20</vt:i4>
      </vt:variant>
    </vt:vector>
  </HeadingPairs>
  <TitlesOfParts>
    <vt:vector size="26" baseType="lpstr">
      <vt:lpstr>Arial</vt:lpstr>
      <vt:lpstr>Book Antiqua</vt:lpstr>
      <vt:lpstr>Century Gothic</vt:lpstr>
      <vt:lpstr>Wingdings</vt:lpstr>
      <vt:lpstr>Apteka</vt:lpstr>
      <vt:lpstr>1_Apteka</vt:lpstr>
      <vt:lpstr>Podstawy prawa</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2025-01-10T12:12:04Z</dcterms:created>
  <dcterms:modified xsi:type="dcterms:W3CDTF">2025-01-10T12:12:35Z</dcterms:modified>
</cp:coreProperties>
</file>