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17" r:id="rId3"/>
    <p:sldId id="430" r:id="rId4"/>
    <p:sldId id="431" r:id="rId5"/>
    <p:sldId id="416" r:id="rId6"/>
    <p:sldId id="433" r:id="rId7"/>
    <p:sldId id="415" r:id="rId8"/>
    <p:sldId id="414" r:id="rId9"/>
    <p:sldId id="434" r:id="rId10"/>
    <p:sldId id="413" r:id="rId11"/>
    <p:sldId id="429" r:id="rId12"/>
    <p:sldId id="438" r:id="rId13"/>
    <p:sldId id="439" r:id="rId14"/>
    <p:sldId id="44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8" r:id="rId25"/>
    <p:sldId id="360" r:id="rId26"/>
    <p:sldId id="422" r:id="rId27"/>
    <p:sldId id="423" r:id="rId28"/>
    <p:sldId id="424" r:id="rId29"/>
    <p:sldId id="425" r:id="rId30"/>
    <p:sldId id="426" r:id="rId31"/>
    <p:sldId id="427" r:id="rId32"/>
    <p:sldId id="428" r:id="rId33"/>
    <p:sldId id="369" r:id="rId34"/>
    <p:sldId id="370" r:id="rId35"/>
    <p:sldId id="371" r:id="rId36"/>
    <p:sldId id="372" r:id="rId37"/>
    <p:sldId id="373" r:id="rId38"/>
    <p:sldId id="374" r:id="rId39"/>
    <p:sldId id="375" r:id="rId40"/>
    <p:sldId id="376" r:id="rId41"/>
    <p:sldId id="377" r:id="rId42"/>
    <p:sldId id="378" r:id="rId43"/>
    <p:sldId id="379" r:id="rId44"/>
    <p:sldId id="380" r:id="rId45"/>
    <p:sldId id="381" r:id="rId46"/>
    <p:sldId id="382" r:id="rId47"/>
    <p:sldId id="383" r:id="rId4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0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7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0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5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9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9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2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7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5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5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</a:t>
            </a:r>
            <a:r>
              <a:rPr lang="pl-PL"/>
              <a:t>12 i 13-EPPRS-1213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2456"/>
            <a:ext cx="10972800" cy="5076883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sekretariat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zapewnia obsługę organów, realizację ich zadań i zapewnia ciągłość pracy organizacji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opracowuje analizy, sprawozdania, projekty rezolucji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dokonuje tłumaczeń dokumentów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rejestruje i ogłasza umowy międzynarodowe w </a:t>
            </a:r>
            <a:r>
              <a:rPr lang="pl-PL" sz="1600" i="1" dirty="0"/>
              <a:t>United Nations </a:t>
            </a:r>
            <a:r>
              <a:rPr lang="pl-PL" sz="1600" i="1" dirty="0" err="1"/>
              <a:t>Treaty</a:t>
            </a:r>
            <a:r>
              <a:rPr lang="pl-PL" sz="1600" i="1" dirty="0"/>
              <a:t> Series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siedziba – Nowy Jork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Sekretarz Generalny i personel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Sekretarz Generalny 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najwyższy funkcjonariusz administracyjny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wybierany przez Zgromadzenie Ogólne na zalecenie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kadencja – 5 lat; możliwość ubiegania się o kolejną kadencję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pełni funkcje zlecone przez ZO, RB i Radę Gospodarczą i Społeczną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składa sprawozdania ze swojej działalności Zgromadzeniu Ogólnemu i przedstawia swoje priorytety na kolejne lata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może zwracać uwagę Rady Bezpieczeństwa na każdą sprawę, która może zagrażać utrzymaniu międzynarodowego pokoju i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jest depozytariuszem traktatów, przyjmuje dokumenty ratyfikacyjne lub przystąpienia, zawiadamia o wejściu umowy w życie, zgłaszanych poprawkach i zastrzeżeniach do traktatów </a:t>
            </a:r>
          </a:p>
        </p:txBody>
      </p:sp>
    </p:spTree>
    <p:extLst>
      <p:ext uri="{BB962C8B-B14F-4D97-AF65-F5344CB8AC3E}">
        <p14:creationId xmlns:p14="http://schemas.microsoft.com/office/powerpoint/2010/main" val="41494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utworzone na podstawie umów międzynarodowych między rządami i posiadające z mocy swych statutów rozległe kompetencje międzynarodowe w dziedzinach: gospodarczej, społecznej, kulturalnej, wychowawczej, zdrowia publicznego i innych dziedzinach pokrewnych (art. 57 Karty NZ), związane z ONZ umową przewidzianą w art. 63 KNZ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warunki, które musi spełniać organizacja: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to być organizacja międzynarodowa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organizacja ta musi mieć charakter powszechny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posiadać szerokie kompetencje choćby w jednej z dziedzin wymienionych w art. 57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być związana z ONZ umową przewidzianą w art. 63 KNZ – umowy takie zawiera w imieniu ONZ Rada Gospodarcza i Społeczna, a zatwierdza je Zgromadzenie Ogólne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Rada Gospodarcza i Społeczna odpowiada za współpracę z organizacjami i za koordynację ich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166906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1725"/>
            <a:ext cx="10972800" cy="4901603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Organizacja Narodów Zjednoczonych ds. Wyżywienia i Rolnictwa </a:t>
            </a:r>
            <a:r>
              <a:rPr lang="pl-PL" sz="1600" dirty="0"/>
              <a:t>(Food and </a:t>
            </a:r>
            <a:r>
              <a:rPr lang="pl-PL" sz="1600" dirty="0" err="1"/>
              <a:t>Agriculture</a:t>
            </a:r>
            <a:r>
              <a:rPr lang="pl-PL" sz="1600" dirty="0"/>
              <a:t> Organization - </a:t>
            </a:r>
            <a:r>
              <a:rPr lang="pl-PL" sz="1600" b="1" dirty="0"/>
              <a:t>FAO</a:t>
            </a:r>
            <a:r>
              <a:rPr lang="pl-PL" sz="1600" dirty="0"/>
              <a:t>) pracuje na rzecz likwidacji głodu i niedożywienia oraz podniesienia poziomu jakości odżywiania; wspomaga również kraje członkowskie we wdrażaniu zrównoważonego rozwoju rolnictwa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Lotnictwa Cywilnego </a:t>
            </a:r>
            <a:r>
              <a:rPr lang="pl-PL" sz="1600" dirty="0"/>
              <a:t>(International </a:t>
            </a:r>
            <a:r>
              <a:rPr lang="pl-PL" sz="1600" dirty="0" err="1"/>
              <a:t>Civil</a:t>
            </a:r>
            <a:r>
              <a:rPr lang="pl-PL" sz="1600" dirty="0"/>
              <a:t> </a:t>
            </a:r>
            <a:r>
              <a:rPr lang="pl-PL" sz="1600" dirty="0" err="1"/>
              <a:t>Aviation</a:t>
            </a:r>
            <a:r>
              <a:rPr lang="pl-PL" sz="1600" dirty="0"/>
              <a:t> Organization - </a:t>
            </a:r>
            <a:r>
              <a:rPr lang="pl-PL" sz="1600" b="1" dirty="0"/>
              <a:t>ICAO</a:t>
            </a:r>
            <a:r>
              <a:rPr lang="pl-PL" sz="1600" dirty="0"/>
              <a:t>) dba, by przelot z jednego państwa do drugiego był bezpieczny i łatwy; ICAO ustanawia międzynarodowe normy i regulacje dotyczące bezpieczeństwa, sprawności i prawidłowości transportu powietrznego.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Rozwoju Rolnictwa</a:t>
            </a:r>
            <a:r>
              <a:rPr lang="pl-PL" sz="1600" dirty="0"/>
              <a:t> (International Fund for </a:t>
            </a:r>
            <a:r>
              <a:rPr lang="pl-PL" sz="1600" dirty="0" err="1"/>
              <a:t>Agricultural</a:t>
            </a:r>
            <a:r>
              <a:rPr lang="pl-PL" sz="1600" dirty="0"/>
              <a:t> Development - </a:t>
            </a:r>
            <a:r>
              <a:rPr lang="pl-PL" sz="1600" b="1" dirty="0"/>
              <a:t>IFAD</a:t>
            </a:r>
            <a:r>
              <a:rPr lang="pl-PL" sz="1600" dirty="0"/>
              <a:t>) ma za zadanie zwalczać głód i biedę na obszarach wiejskich w krajach rozwijających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Pracy </a:t>
            </a:r>
            <a:r>
              <a:rPr lang="pl-PL" sz="1600" dirty="0"/>
              <a:t>(International </a:t>
            </a:r>
            <a:r>
              <a:rPr lang="pl-PL" sz="1600" dirty="0" err="1"/>
              <a:t>Labour</a:t>
            </a:r>
            <a:r>
              <a:rPr lang="pl-PL" sz="1600" dirty="0"/>
              <a:t> Organization – </a:t>
            </a:r>
            <a:r>
              <a:rPr lang="pl-PL" sz="1600" b="1" dirty="0"/>
              <a:t>ILO</a:t>
            </a:r>
            <a:r>
              <a:rPr lang="pl-PL" sz="1600" dirty="0"/>
              <a:t>) formułuje zasady i programy promujące podstawowe prawa człowieka, lepsze warunki pracy i życia oraz zwiększenie poziomu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Morska </a:t>
            </a:r>
            <a:r>
              <a:rPr lang="pl-PL" sz="1600" dirty="0"/>
              <a:t>(International </a:t>
            </a:r>
            <a:r>
              <a:rPr lang="pl-PL" sz="1600" dirty="0" err="1"/>
              <a:t>Maritime</a:t>
            </a:r>
            <a:r>
              <a:rPr lang="pl-PL" sz="1600" dirty="0"/>
              <a:t> Organization - </a:t>
            </a:r>
            <a:r>
              <a:rPr lang="pl-PL" sz="1600" b="1" dirty="0"/>
              <a:t>IMO</a:t>
            </a:r>
            <a:r>
              <a:rPr lang="pl-PL" sz="1600" dirty="0"/>
              <a:t>) zajmuje się bezpieczeństwem floty handlowej na morzu oraz zapobieganiem zanieczyszczeniu środowiska morskiego przez statki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Walutowy </a:t>
            </a:r>
            <a:r>
              <a:rPr lang="pl-PL" sz="1600" dirty="0"/>
              <a:t>(International </a:t>
            </a:r>
            <a:r>
              <a:rPr lang="pl-PL" sz="1600" dirty="0" err="1"/>
              <a:t>Monetary</a:t>
            </a:r>
            <a:r>
              <a:rPr lang="pl-PL" sz="1600" dirty="0"/>
              <a:t> Fund - </a:t>
            </a:r>
            <a:r>
              <a:rPr lang="pl-PL" sz="1600" b="1" dirty="0"/>
              <a:t>IMF</a:t>
            </a:r>
            <a:r>
              <a:rPr lang="pl-PL" sz="1600" dirty="0"/>
              <a:t>) wspiera międzynarodową współpracę i stabilizację kursów wymiany walut; udziela czasowej pomocy finansowej krajom członkowskim, które doświadczają problemów ekonomicznych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Związek Telekomunikacyjny </a:t>
            </a:r>
            <a:r>
              <a:rPr lang="pl-PL" sz="1600" dirty="0"/>
              <a:t>(International </a:t>
            </a:r>
            <a:r>
              <a:rPr lang="pl-PL" sz="1600" dirty="0" err="1"/>
              <a:t>Telecommunication</a:t>
            </a:r>
            <a:r>
              <a:rPr lang="pl-PL" sz="1600" dirty="0"/>
              <a:t> Union – </a:t>
            </a:r>
            <a:r>
              <a:rPr lang="pl-PL" sz="1600" b="1" dirty="0"/>
              <a:t>ITU</a:t>
            </a:r>
            <a:r>
              <a:rPr lang="pl-PL" sz="1600" dirty="0"/>
              <a:t>) jest organizacją, w ramach której rządy państw i sektor biznesu koordynują światową sieć telekomunikacyjną i usługi telekomunikacyjne</a:t>
            </a:r>
          </a:p>
        </p:txBody>
      </p:sp>
    </p:spTree>
    <p:extLst>
      <p:ext uri="{BB962C8B-B14F-4D97-AF65-F5344CB8AC3E}">
        <p14:creationId xmlns:p14="http://schemas.microsoft.com/office/powerpoint/2010/main" val="4014926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Oświaty, Nauki i Kultury </a:t>
            </a:r>
            <a:r>
              <a:rPr lang="pl-PL" sz="1500" dirty="0"/>
              <a:t>(United Nations </a:t>
            </a:r>
            <a:r>
              <a:rPr lang="pl-PL" sz="1500" dirty="0" err="1"/>
              <a:t>Educational</a:t>
            </a:r>
            <a:r>
              <a:rPr lang="pl-PL" sz="1500" dirty="0"/>
              <a:t> </a:t>
            </a:r>
            <a:r>
              <a:rPr lang="pl-PL" sz="1500" dirty="0" err="1"/>
              <a:t>Scientific</a:t>
            </a:r>
            <a:r>
              <a:rPr lang="pl-PL" sz="1500" dirty="0"/>
              <a:t> and </a:t>
            </a:r>
            <a:r>
              <a:rPr lang="pl-PL" sz="1500" dirty="0" err="1"/>
              <a:t>Cultural</a:t>
            </a:r>
            <a:r>
              <a:rPr lang="pl-PL" sz="1500" dirty="0"/>
              <a:t> Organization - </a:t>
            </a:r>
            <a:r>
              <a:rPr lang="pl-PL" sz="1500" b="1" dirty="0"/>
              <a:t>UNESCO</a:t>
            </a:r>
            <a:r>
              <a:rPr lang="pl-PL" sz="1500" dirty="0"/>
              <a:t>) pełni rolę organizacji naukowo-badawczej pomagającej zrozumieć wyzwania dzisiejszego świata; UNESCO również pracuje nad wytycznymi dotyczącymi kwestii etycznych w dziedzinie nauki, kultury, edukacji i komunikacji międzyludzkiej. Jest międzynarodowym centrum wymiany informacji i wiedzy w tych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Rozwoju Przemysłowego </a:t>
            </a:r>
            <a:r>
              <a:rPr lang="pl-PL" sz="1500" dirty="0"/>
              <a:t>(United Nations </a:t>
            </a:r>
            <a:r>
              <a:rPr lang="pl-PL" sz="1500" dirty="0" err="1"/>
              <a:t>Industrial</a:t>
            </a:r>
            <a:r>
              <a:rPr lang="pl-PL" sz="1500" dirty="0"/>
              <a:t> Development Organization - </a:t>
            </a:r>
            <a:r>
              <a:rPr lang="pl-PL" sz="1500" b="1" dirty="0"/>
              <a:t>UNIDO</a:t>
            </a:r>
            <a:r>
              <a:rPr lang="pl-PL" sz="1500" dirty="0"/>
              <a:t>) – głównym celem tej organizacji jest wspieranie rozwoju przemysłu w współpracy w tej dziedzinie. Dąży do poprawy warunków życia ludzi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Powszechny Związek Pocztowy </a:t>
            </a:r>
            <a:r>
              <a:rPr lang="pl-PL" sz="1500" dirty="0"/>
              <a:t>(Universal </a:t>
            </a:r>
            <a:r>
              <a:rPr lang="pl-PL" sz="1500" dirty="0" err="1"/>
              <a:t>Postal</a:t>
            </a:r>
            <a:r>
              <a:rPr lang="pl-PL" sz="1500" dirty="0"/>
              <a:t> Union – </a:t>
            </a:r>
            <a:r>
              <a:rPr lang="pl-PL" sz="1500" b="1" dirty="0"/>
              <a:t>UPU</a:t>
            </a:r>
            <a:r>
              <a:rPr lang="pl-PL" sz="1500" dirty="0"/>
              <a:t>) jest wyspecjalizowaną instytucją, która zajmuje się regulacją międzynarodowych usług pocztowych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Zdrowia </a:t>
            </a:r>
            <a:r>
              <a:rPr lang="pl-PL" sz="1500" dirty="0"/>
              <a:t>(World </a:t>
            </a:r>
            <a:r>
              <a:rPr lang="pl-PL" sz="1500" dirty="0" err="1"/>
              <a:t>Health</a:t>
            </a:r>
            <a:r>
              <a:rPr lang="pl-PL" sz="1500" dirty="0"/>
              <a:t> Organization - </a:t>
            </a:r>
            <a:r>
              <a:rPr lang="pl-PL" sz="1500" b="1" dirty="0"/>
              <a:t>WHO</a:t>
            </a:r>
            <a:r>
              <a:rPr lang="pl-PL" sz="1500" dirty="0"/>
              <a:t>) wspiera i koordynuje prace w dziedzinie ochrony zdrowia na szczeblu międzynarodowym; WHO kieruje również międzynarodowymi badaniami mającymi na celu zapobieganie wielu chorobom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Własności Intelektualnej </a:t>
            </a:r>
            <a:r>
              <a:rPr lang="pl-PL" sz="1500" dirty="0"/>
              <a:t>(World </a:t>
            </a:r>
            <a:r>
              <a:rPr lang="pl-PL" sz="1500" dirty="0" err="1"/>
              <a:t>Intellectual</a:t>
            </a:r>
            <a:r>
              <a:rPr lang="pl-PL" sz="1500" dirty="0"/>
              <a:t> </a:t>
            </a:r>
            <a:r>
              <a:rPr lang="pl-PL" sz="1500" dirty="0" err="1"/>
              <a:t>Property</a:t>
            </a:r>
            <a:r>
              <a:rPr lang="pl-PL" sz="1500" dirty="0"/>
              <a:t> Organization - </a:t>
            </a:r>
            <a:r>
              <a:rPr lang="pl-PL" sz="1500" b="1" dirty="0"/>
              <a:t>WIPO</a:t>
            </a:r>
            <a:r>
              <a:rPr lang="pl-PL" sz="1500" dirty="0"/>
              <a:t>) zajmuje się ochroną własności intelektualnej i współpracuje z 179 państwami członkowskimi organizacji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Meteorologiczna </a:t>
            </a:r>
            <a:r>
              <a:rPr lang="pl-PL" sz="1500" dirty="0"/>
              <a:t>(World </a:t>
            </a:r>
            <a:r>
              <a:rPr lang="pl-PL" sz="1500" dirty="0" err="1"/>
              <a:t>Meteorological</a:t>
            </a:r>
            <a:r>
              <a:rPr lang="pl-PL" sz="1500" dirty="0"/>
              <a:t> Organization - </a:t>
            </a:r>
            <a:r>
              <a:rPr lang="pl-PL" sz="1500" b="1" dirty="0"/>
              <a:t>WMO</a:t>
            </a:r>
            <a:r>
              <a:rPr lang="pl-PL" sz="1500" dirty="0"/>
              <a:t>) dostarcza miarodajną informację naukową z zakresu warunków atmosferycznych, światowych zasobów słodkiej wody i klimatu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846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ds. Turystyki </a:t>
            </a:r>
            <a:r>
              <a:rPr lang="pl-PL" sz="1500" dirty="0"/>
              <a:t>(United Nations World </a:t>
            </a:r>
            <a:r>
              <a:rPr lang="pl-PL" sz="1500" dirty="0" err="1"/>
              <a:t>Tourism</a:t>
            </a:r>
            <a:r>
              <a:rPr lang="pl-PL" sz="1500" dirty="0"/>
              <a:t> Organization - </a:t>
            </a:r>
            <a:r>
              <a:rPr lang="pl-PL" sz="1500" b="1" dirty="0"/>
              <a:t>UNWTO</a:t>
            </a:r>
            <a:r>
              <a:rPr lang="pl-PL" sz="1500" dirty="0"/>
              <a:t>) jest czołową organizacją międzynarodową zajmującą się kwestiami związanymi z turystyką; UNWTO służy jako forum do omawiania polityki turystycznej oraz jest źródłem praktycznej wiedzy na jej temat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Grupa Banku Światowego</a:t>
            </a:r>
            <a:r>
              <a:rPr lang="pl-PL" sz="1500" dirty="0"/>
              <a:t>: Międzynarodowy Bank Odbudowy i Rozwoju, Międzynarodowa Korporacja Finansowa, Międzynarodowe Stowarzyszenie Rozwoju (International Development </a:t>
            </a:r>
            <a:r>
              <a:rPr lang="pl-PL" sz="1500" dirty="0" err="1"/>
              <a:t>Association</a:t>
            </a:r>
            <a:r>
              <a:rPr lang="pl-PL" sz="1500" dirty="0"/>
              <a:t> - IDA); Agencja Wielostronnych Gwarancji Inwestycji (</a:t>
            </a:r>
            <a:r>
              <a:rPr lang="pl-PL" sz="1500" dirty="0" err="1"/>
              <a:t>Multilateral</a:t>
            </a:r>
            <a:r>
              <a:rPr lang="pl-PL" sz="1500" dirty="0"/>
              <a:t> Investment </a:t>
            </a:r>
            <a:r>
              <a:rPr lang="pl-PL" sz="1500" dirty="0" err="1"/>
              <a:t>Guarantee</a:t>
            </a:r>
            <a:r>
              <a:rPr lang="pl-PL" sz="1500" dirty="0"/>
              <a:t> </a:t>
            </a:r>
            <a:r>
              <a:rPr lang="pl-PL" sz="1500" dirty="0" err="1"/>
              <a:t>Agency</a:t>
            </a:r>
            <a:r>
              <a:rPr lang="pl-PL" sz="1500" dirty="0"/>
              <a:t> - MIGA); Międzynarodowe Centrum Rozstrzygania Sporów Inwestycyjnych (International Centre for </a:t>
            </a:r>
            <a:r>
              <a:rPr lang="pl-PL" sz="1500" dirty="0" err="1"/>
              <a:t>Settlement</a:t>
            </a:r>
            <a:r>
              <a:rPr lang="pl-PL" sz="1500" dirty="0"/>
              <a:t> of Investment </a:t>
            </a:r>
            <a:r>
              <a:rPr lang="pl-PL" sz="1500" dirty="0" err="1"/>
              <a:t>Disputes</a:t>
            </a:r>
            <a:r>
              <a:rPr lang="pl-PL" sz="1500" dirty="0"/>
              <a:t> - ICSID) - nadrzędnym celem Grupy Banku Światowego jest redukcja ubóstwa na świecie poprzez wzmocnienie gospodarek biednych krajów; Bank Światowy udziela pożyczek oraz buduje potencjał opierając się na dwóch filarach rozwoju: tworzenie odpowiedniego klimatu dla inwestowania i zrównoważonego wzrostu oraz wspieranie inwestowania w celu poprawy sytuacji ludzi żyjących w ubóstwie</a:t>
            </a:r>
          </a:p>
          <a:p>
            <a:pPr marL="114300" indent="0" algn="just">
              <a:buNone/>
            </a:pPr>
            <a:endParaRPr lang="pl-PL" sz="1500" dirty="0"/>
          </a:p>
          <a:p>
            <a:pPr algn="just"/>
            <a:endParaRPr lang="pl-PL" sz="1500" dirty="0"/>
          </a:p>
          <a:p>
            <a:pPr marL="114300" indent="0" algn="just">
              <a:buNone/>
            </a:pPr>
            <a:r>
              <a:rPr lang="pl-PL" sz="1600" dirty="0"/>
              <a:t>https://www.unic.un.org.pl/poznaj_onz/unsystem2.php</a:t>
            </a:r>
          </a:p>
        </p:txBody>
      </p:sp>
    </p:spTree>
    <p:extLst>
      <p:ext uri="{BB962C8B-B14F-4D97-AF65-F5344CB8AC3E}">
        <p14:creationId xmlns:p14="http://schemas.microsoft.com/office/powerpoint/2010/main" val="4065214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8E9AA-E4A1-49FF-8EB4-10315C64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472321-A580-4343-931C-1285592D7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powszechny charakter </a:t>
            </a:r>
            <a:r>
              <a:rPr lang="pl-PL" sz="1600" dirty="0"/>
              <a:t>– przysługują każdemu człowiekowi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przyrodzony charakter </a:t>
            </a:r>
            <a:r>
              <a:rPr lang="pl-PL" sz="1600" dirty="0"/>
              <a:t>– przysługują każdej jednostce od momentu urodzenia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niezbywalny charakter </a:t>
            </a:r>
            <a:r>
              <a:rPr lang="pl-PL" sz="1600" dirty="0"/>
              <a:t>– nie można się ich zrzec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niepodzielny charakter </a:t>
            </a:r>
            <a:r>
              <a:rPr lang="pl-PL" sz="1600" dirty="0"/>
              <a:t>– wszystkie prawa człowieka stanowią integralną całość i są od siebie współzależne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wynikają z przyrodzonej godności ludzkiej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obowiązują przede wszystkim w relacjach wertykalnych, </a:t>
            </a:r>
            <a:r>
              <a:rPr lang="pl-PL" sz="1600" dirty="0"/>
              <a:t>tj. w relacjach państwo-jednostka</a:t>
            </a:r>
          </a:p>
        </p:txBody>
      </p:sp>
    </p:spTree>
    <p:extLst>
      <p:ext uri="{BB962C8B-B14F-4D97-AF65-F5344CB8AC3E}">
        <p14:creationId xmlns:p14="http://schemas.microsoft.com/office/powerpoint/2010/main" val="13231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209AF-F36A-4251-A9FF-7B243A3C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207CD0-2F70-4478-B727-DEE41747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osobowa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traktowana jako kategoria aksjologiczno-ontyczna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jest w tym ujęciu wartością przyrodzoną, trwałą, niezbywalną i równocześnie zobowiązującą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przysługuje każdemu człowiekowi właśnie z racji bycia człowiekiem i nie wymaga uprzedniego zdobycia, ani też człowiek nie może jej utracić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411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23926-04BB-473A-9D5D-933442EA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53B0BD-E1E5-400D-B28E-22FCC4F1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układy obowiązywania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horyzontalny (poziomy)</a:t>
            </a:r>
          </a:p>
          <a:p>
            <a:pPr marL="114300" indent="0" algn="just">
              <a:buNone/>
            </a:pPr>
            <a:r>
              <a:rPr lang="pl-PL" sz="1600" dirty="0"/>
              <a:t> prawa człowieka znajdują zastosowanie pomiędzy równorzędnymi podmiotami </a:t>
            </a:r>
          </a:p>
          <a:p>
            <a:pPr marL="114300" indent="0" algn="just">
              <a:buNone/>
            </a:pPr>
            <a:r>
              <a:rPr lang="pl-PL" sz="1600" dirty="0"/>
              <a:t>osoba fizyczna - osoba fizyczna          państwo - państwo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wertykalny (pionowy) </a:t>
            </a:r>
          </a:p>
          <a:p>
            <a:pPr marL="114300" indent="0" algn="just">
              <a:buNone/>
            </a:pPr>
            <a:r>
              <a:rPr lang="pl-PL" sz="1600" dirty="0"/>
              <a:t>prawa człowieka znajdują zastosowanie w relacjach nierównorzędnych podmiotów</a:t>
            </a:r>
          </a:p>
          <a:p>
            <a:pPr marL="114300" indent="0" algn="just">
              <a:buNone/>
            </a:pPr>
            <a:r>
              <a:rPr lang="pl-PL" sz="1600" dirty="0"/>
              <a:t>osoba fizyczna – państwo posiadające zwierzchnictwo terytorialne i personalne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zasadniczo</a:t>
            </a:r>
          </a:p>
          <a:p>
            <a:pPr marL="114300" indent="0" algn="just">
              <a:buNone/>
            </a:pPr>
            <a:r>
              <a:rPr lang="pl-PL" sz="1600" dirty="0"/>
              <a:t>prawa człowieka obowiązują w układzie wertykalnym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wyjątkowo</a:t>
            </a:r>
          </a:p>
          <a:p>
            <a:pPr marL="114300" indent="0" algn="just">
              <a:buNone/>
            </a:pPr>
            <a:r>
              <a:rPr lang="pl-PL" sz="1600" dirty="0"/>
              <a:t>niektóre prawa człowieka obowiązują zarówno w układzie wertykalnym, jak i horyzontalnym np. prawo do poszanowania godności </a:t>
            </a:r>
          </a:p>
        </p:txBody>
      </p:sp>
    </p:spTree>
    <p:extLst>
      <p:ext uri="{BB962C8B-B14F-4D97-AF65-F5344CB8AC3E}">
        <p14:creationId xmlns:p14="http://schemas.microsoft.com/office/powerpoint/2010/main" val="51249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E7D963-5895-4F2A-BC8C-A932AE86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707E8E-53C1-40F1-9953-2F891460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wolności – prawa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wolności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aspekt pozytywny - wolność kształtowania swojego postępowania według własnego uznania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</a:rPr>
              <a:t>aspekt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 negatywny - wolność od zewnętrznej ingerencji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możliwość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żądania podjęcia określonego działania na rzecz jednostki ze strony określonej instytucji publicznej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zobowiązują państwo do aktywnego działania na rzecz zapewnienia określonego dobra</a:t>
            </a:r>
          </a:p>
        </p:txBody>
      </p:sp>
    </p:spTree>
    <p:extLst>
      <p:ext uri="{BB962C8B-B14F-4D97-AF65-F5344CB8AC3E}">
        <p14:creationId xmlns:p14="http://schemas.microsoft.com/office/powerpoint/2010/main" val="25247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CE4EA8-3482-413D-BEB0-5AADB249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FFE172-BED6-4421-A5C7-831CCA2C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prawa materialne – prawa proceduralne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materialne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wyznaczają więzi prawne między jednostką a państwem i innymi podmiotami, zapewniając jej ochronę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proceduralne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umożliwiają uruchomienie procedur zmierzających do wyegzekwowania danego prawa materialnego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8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o charakterze międzypaństwowym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organ naczelny – decyduje o najważniejszych sprawach organizacji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skład – wszyscy członkowie ONZ; reprezentacja państwa członkowskiego – maksymalnie 5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funkcjonuje na zasadzie suwerennej równości państw – każde państwo członkowskie niezależnie od wielkości jego terytorium i liczby ludności dysponuje jednym głosem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omawiać wszelkie zagadnienia lub sprawy wynikające z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rozważać ogólne zasady współdziałania dla rozbrojenia i regulowania zbrojeń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zaleceń państwom członkowskim lub Radzie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omawiać każdą sprawę związaną z utrzymaniem międzynarodowego pokoju i bezpieczeństwa wniesioną przez państwo członkowskie, Radę Bezpieczeństwa lub państwo niebędące członkiem ONZ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mocy rezolucji ZO z dnia 3 listopada 1950 r. </a:t>
            </a:r>
            <a:r>
              <a:rPr lang="pl-PL" sz="1600" i="1" dirty="0"/>
              <a:t>„</a:t>
            </a:r>
            <a:r>
              <a:rPr lang="pl-PL" sz="1600" i="1" dirty="0" err="1"/>
              <a:t>Uniting</a:t>
            </a:r>
            <a:r>
              <a:rPr lang="pl-PL" sz="1600" i="1" dirty="0"/>
              <a:t> for </a:t>
            </a:r>
            <a:r>
              <a:rPr lang="pl-PL" sz="1600" i="1" dirty="0" err="1"/>
              <a:t>peace</a:t>
            </a:r>
            <a:r>
              <a:rPr lang="pl-PL" sz="1600" i="1" dirty="0"/>
              <a:t>” </a:t>
            </a:r>
            <a:r>
              <a:rPr lang="pl-PL" sz="1600" dirty="0"/>
              <a:t>Zgromadzenie Ogólne może przejąć odpowiedzialność za bezpieczeństwo międzynarodowe w razie paraliżu Rady Bezpieczeństwa</a:t>
            </a:r>
          </a:p>
        </p:txBody>
      </p:sp>
    </p:spTree>
    <p:extLst>
      <p:ext uri="{BB962C8B-B14F-4D97-AF65-F5344CB8AC3E}">
        <p14:creationId xmlns:p14="http://schemas.microsoft.com/office/powerpoint/2010/main" val="416416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DCF94-BC7C-4A9E-B7E0-18A897E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AFA52A-ECE0-4AEB-8C8D-4DB6FC724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zasadniczo</a:t>
            </a:r>
          </a:p>
          <a:p>
            <a:pPr marL="114300" indent="0">
              <a:buNone/>
            </a:pPr>
            <a:r>
              <a:rPr lang="pl-PL" sz="1600" dirty="0"/>
              <a:t>państwa mogą w zakresie niezbędnym wprowadzać konieczne ograniczenia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wyjątek</a:t>
            </a:r>
          </a:p>
          <a:p>
            <a:pPr marL="114300" indent="0">
              <a:buNone/>
            </a:pPr>
            <a:r>
              <a:rPr lang="pl-PL" sz="1600" dirty="0"/>
              <a:t>prawa absolutne </a:t>
            </a:r>
          </a:p>
          <a:p>
            <a:pPr marL="114300" indent="0">
              <a:buNone/>
            </a:pPr>
            <a:r>
              <a:rPr lang="pl-PL" sz="1600" dirty="0"/>
              <a:t>prawa, które nigdy i w żadnych okolicznościach nie mogą być ograniczone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837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411A31-C3DB-4E0F-BF1F-20CC6D79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0D6BB-A31E-435C-9981-E88783BE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sposoby ograniczania praw człowieka przez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derogacja </a:t>
            </a:r>
          </a:p>
          <a:p>
            <a:pPr marL="114300" indent="0" algn="just">
              <a:buNone/>
            </a:pPr>
            <a:r>
              <a:rPr lang="pl-PL" sz="1600" dirty="0"/>
              <a:t>czasowe uchylenie przez państwo wykonywania określonych zobowiązań z zakresu praw człowieka bez wypowiadania całości umowy międzynarodowej, w której dane prawo jest przewidziane</a:t>
            </a:r>
          </a:p>
          <a:p>
            <a:pPr marL="114300" indent="0" algn="just">
              <a:buNone/>
            </a:pPr>
            <a:r>
              <a:rPr lang="pl-PL" sz="1600" b="1" dirty="0"/>
              <a:t>prawa </a:t>
            </a:r>
            <a:r>
              <a:rPr lang="pl-PL" sz="1600" b="1" dirty="0" err="1"/>
              <a:t>niederogowalne</a:t>
            </a:r>
            <a:r>
              <a:rPr lang="pl-PL" sz="1600" b="1" dirty="0"/>
              <a:t> </a:t>
            </a:r>
            <a:r>
              <a:rPr lang="pl-PL" sz="1600" dirty="0"/>
              <a:t>(prawa absolutne)</a:t>
            </a:r>
          </a:p>
          <a:p>
            <a:pPr marL="114300" indent="0" algn="just">
              <a:buNone/>
            </a:pPr>
            <a:r>
              <a:rPr lang="pl-PL" sz="1600" dirty="0"/>
              <a:t>w systemie EKPC np. prawo do życia, zakaz tortur, nieludzkiego lub poniżającego traktowania i karania, zakaz niewolnictwa i poddaństwa, zakaz karania bez podstawy prawnej</a:t>
            </a:r>
          </a:p>
          <a:p>
            <a:pPr marL="114300" indent="0" algn="just">
              <a:buNone/>
            </a:pPr>
            <a:r>
              <a:rPr lang="pl-PL" sz="1600" dirty="0"/>
              <a:t>w systemie </a:t>
            </a:r>
            <a:r>
              <a:rPr lang="pl-PL" sz="1600" dirty="0" err="1"/>
              <a:t>MPPOiP</a:t>
            </a:r>
            <a:r>
              <a:rPr lang="pl-PL" sz="1600" dirty="0"/>
              <a:t> dodatkowo np. zakaz pozbawiania wolności za długi umowne, zakaz uchylania zasady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r>
              <a:rPr lang="pl-PL" sz="1600" dirty="0"/>
              <a:t>, prawo do uznania podmiotowości prawnej, prawo do wolności myśli, sumienia i religii</a:t>
            </a:r>
          </a:p>
        </p:txBody>
      </p:sp>
    </p:spTree>
    <p:extLst>
      <p:ext uri="{BB962C8B-B14F-4D97-AF65-F5344CB8AC3E}">
        <p14:creationId xmlns:p14="http://schemas.microsoft.com/office/powerpoint/2010/main" val="7255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B5E9A-D2F2-4858-B010-E0D9DC7D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F1634-E95A-4D26-8A91-0B3F6282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derogacja zobowiązań jest dopuszczalna (wg EKPC):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stanie wojny lub innego niebezpieczeństwa publicznego zagrażającego życiu narodu</a:t>
            </a:r>
          </a:p>
          <a:p>
            <a:pPr marL="114300" indent="0" algn="just">
              <a:buNone/>
            </a:pPr>
            <a:r>
              <a:rPr lang="pl-PL" sz="1400" dirty="0"/>
              <a:t>stan ten zachodzi, gdy: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niebezpieczeństwo jest aktualne i poważne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skutki niebezpieczeństwa dotyczą całego społeczeństwa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zagrożone jest zorganizowane życie społeczności państwowej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kryzys lub niebezpieczeństwo są wyjątkowe, tzn. normalne środki lub ograniczenia są całkowicie niewystarczające do utrzymania bezpieczeństwa publicznego, porządku i zdrowia ludności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podjęte przez państwo środki uchylające stosowanie zobowiązań muszą ściśle odpowiadać wymogom sytuacji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te nie mogą być sprzeczne z innymi zobowiązaniami wynikającymi z prawa międzynarodowego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derogacja nie może dotyczyć praw </a:t>
            </a:r>
            <a:r>
              <a:rPr lang="pl-PL" sz="1600" dirty="0" err="1"/>
              <a:t>niederogowalnych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dokonujące derogacji jest zobowiązane poinformować wyczerpująco Sekretarza Generalnego RE o środkach, jakie podjęło, powodach ich zastosowania, a także kiedy podjęte środki przestaną działać, a derogowane zobowiązania znów będą stosowane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uchylające zobowiązania nie mogą pociągać za sobą dyskryminacji wyłącznie z powodu rasy, koloru skóry, płci, języka, religii lub pochodzenia społecznego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194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A373E-8DC7-4F9F-A840-1F502524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FF12EB-5AB6-45D1-9339-90CF1D65C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ograniczania praw człowieka przez państwa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limitacja</a:t>
            </a:r>
          </a:p>
          <a:p>
            <a:pPr marL="114300" indent="0" algn="just">
              <a:buNone/>
            </a:pPr>
            <a:r>
              <a:rPr lang="pl-PL" sz="1600" dirty="0"/>
              <a:t>ograniczenie zakresu stosowania prawa </a:t>
            </a:r>
          </a:p>
          <a:p>
            <a:pPr marL="114300" indent="0" algn="just">
              <a:buNone/>
            </a:pPr>
            <a:r>
              <a:rPr lang="pl-PL" sz="1600" b="1" dirty="0"/>
              <a:t>tzw. klauzule </a:t>
            </a:r>
            <a:r>
              <a:rPr lang="pl-PL" sz="1600" b="1" dirty="0" err="1"/>
              <a:t>limitacyjne</a:t>
            </a:r>
            <a:r>
              <a:rPr lang="pl-PL" sz="1600" b="1" dirty="0"/>
              <a:t> </a:t>
            </a:r>
            <a:r>
              <a:rPr lang="pl-PL" sz="1600" dirty="0"/>
              <a:t>– szczególne przesłanki pozwalające na ograniczenie danego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substancjalne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wartości, których ochrona uzasadnia wprowadzenie ograniczenia</a:t>
            </a:r>
          </a:p>
          <a:p>
            <a:pPr marL="114300" indent="0" algn="just">
              <a:buNone/>
            </a:pPr>
            <a:r>
              <a:rPr lang="pl-PL" sz="1600" dirty="0"/>
              <a:t>np. bezpieczeństwo państwowe, bezpieczeństwo publiczne, dobrobyt gospodarczy kraju, ochrona porządku i zapobieganie przestępstwom, ochrona zdrowia i moralności, ochrona praw i wolności innych osób, konieczność zapobieżenia ujawnieniu informacji niejawnych, zagwarantowanie powagi i bezstronności władzy sądowej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proceduralne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wymogi dotyczące rangi aktu, w którym są wprowadzane ograniczenia, czasu, na jaki ograniczenia są wprowadzane, poddanie ograniczeń kontroli sądowej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zastrzeżenia do umowy międzynarodowej kreującej dane prawo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51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2C1ED-27FA-4151-8B53-C46E69D9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CF0F6-2B8C-4E5C-91CB-B67C05306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76155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osobiste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dotyczą ochrony najbardziej podstawowych dóbr każdej jednostki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reguły przysługują one wszystkim jednostkom niezależnie od ich przynależności państwowej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polityczne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obejmują prawa i wolności dotyczące sfery życia publicznego jednostki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zęść z nich może być zastrzeżona dla obywateli.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ekonomiczne, socjalne i kulturalne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obrębie tej grupy występują trzy podgrupy: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 (gospodarcze) –  prawa i wolności dotyczące bezpośrednio ekonomicznej egzystencji jednostki.</a:t>
            </a:r>
            <a:endParaRPr lang="pl-PL" sz="1600" dirty="0"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socjalne – służą zapewnieniu właściwych społecznych, socjalnych warunków rozwoju jednostki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kulturalne – gwarantują zaspokojenie potrzeb kulturalnych człowieka i stwarzają warunki do jego duchowego rozwoju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ich realizacja w dużej mierze zależy od możliwości danego państwa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55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8E85B-9780-482D-A979-DF3792C8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67101-5FDF-454C-819F-21267CBEE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generacje praw człowieka</a:t>
            </a:r>
          </a:p>
          <a:p>
            <a:pPr marL="114300" indent="0">
              <a:buNone/>
            </a:pPr>
            <a:r>
              <a:rPr lang="pl-PL" sz="1600" b="1" dirty="0"/>
              <a:t>I generacja </a:t>
            </a:r>
          </a:p>
          <a:p>
            <a:pPr marL="114300" indent="0">
              <a:buNone/>
            </a:pPr>
            <a:r>
              <a:rPr lang="pl-PL" sz="1600" dirty="0"/>
              <a:t>prawa obywatelskie i polityczne sformułowane w końcu XVIII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 generacja</a:t>
            </a:r>
          </a:p>
          <a:p>
            <a:pPr marL="114300" indent="0">
              <a:buNone/>
            </a:pPr>
            <a:r>
              <a:rPr lang="pl-PL" sz="1600" dirty="0"/>
              <a:t>prawa gospodarcze, społeczne i kulturalne, które kształtowały się w XIX i XX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III generacja</a:t>
            </a:r>
          </a:p>
          <a:p>
            <a:pPr marL="114300" indent="0">
              <a:buNone/>
            </a:pPr>
            <a:r>
              <a:rPr lang="pl-PL" sz="1600" dirty="0"/>
              <a:t>„prawa solidarnościowe” lub „prawa grupowe”, czyli prawa narodów wobec wspólnoty międzynarodowej np. prawo do samostanowienia, prawo do rozwoju, prawo do odpowiedniego środowiska naturalnego </a:t>
            </a:r>
          </a:p>
        </p:txBody>
      </p:sp>
    </p:spTree>
    <p:extLst>
      <p:ext uri="{BB962C8B-B14F-4D97-AF65-F5344CB8AC3E}">
        <p14:creationId xmlns:p14="http://schemas.microsoft.com/office/powerpoint/2010/main" val="23445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719EC-F878-4A01-B968-34E52050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161A2-05D0-40B3-B2B4-B52AEA7D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Karta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podpisana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preambuła – celem KNZ jest przywrócenie wiary w podstawowe prawa człowieka, w godność i wartość człowieka, w równouprawnienie mężczyzn i kobiet, w równość narodów dużych i małych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 katalogu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13376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E906A-19F7-496F-B93C-219394FD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5E61-7DA4-4962-B2DA-FEA5F351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8067"/>
            <a:ext cx="10972800" cy="5099322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przyrodzonej godności oraz równych i niezbywalnych praw wszystkich członków wspólnoty ludzkiej jako podstawy wolności, sprawiedliwości i pokoju 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katalog wolności i praw obejmuje: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wolność i równość ludzi pod względem swojej godności i swych praw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dyskryminacji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życia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wolności i bezpieczeństwa osobistego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niewolnictwa i poddaństwa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tortur, nieludzkiego, poniżającego traktowania i karania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uznania jego osobowości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równość wobec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jednakowej ochrony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skutecznego odwoływania się do kompetentnych sądów krajowych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bezprawnego aresztowania, zatrzymania lub wydalania z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niezależnego i bezstronnego sądu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zasadę domniemania niewinności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zasadę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poszanowanie życia prywatnego i rodzinnego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poruszania się i wyboru miejsca zamieszkania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azylu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obywatelstwa</a:t>
            </a:r>
          </a:p>
        </p:txBody>
      </p:sp>
    </p:spTree>
    <p:extLst>
      <p:ext uri="{BB962C8B-B14F-4D97-AF65-F5344CB8AC3E}">
        <p14:creationId xmlns:p14="http://schemas.microsoft.com/office/powerpoint/2010/main" val="239137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AFEA69-31C2-4BF5-980C-555A8144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0B7DA-CD64-4165-B613-A072E95D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124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 c.d.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zawarcia małżeństwa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własności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myśli, sumienia i wyznania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opinii i wyrażania jej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spokojnego zgromadzania i stowarzyszania się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uczestnictwa w rządzeniu swym krajem bezpośrednio lub poprzez swobodnie wybranych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równego dostępu do służby publicznej w swym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ubezpieczeń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pracy, do swobodnego wyboru pracy, do odpowiednich i zadowalających warunków pracy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ochrony przed bezrobociem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równej płacy za równą pracę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urlopu i wypoczynku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stopy życiowej zapewniającej zdrowie i dobrobyt pracownika i jego rodziny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specjalnej opieki i pomocy dla matki i dziecka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nauki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pierwszeństwa rodziców w wyborze nauczania dzieci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uczestniczenia w życiu kulturalnym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ochrony moralnych i materialnych korzyści wynikających z jakiejkolwiek jego działalności naukowej, literackiej lub artystycznej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0791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D65DB2-615A-4D6A-BF64-42D6304A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C7709F-D010-49A2-B39E-C7DAC1E9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korzystaniu ze swych praw i wolności każdy człowiek podlega jedynie takim ograniczeniom, które są </a:t>
            </a:r>
            <a:r>
              <a:rPr lang="pl-PL" sz="1600" b="1" dirty="0"/>
              <a:t>ustalone przez prawo </a:t>
            </a:r>
            <a:r>
              <a:rPr lang="pl-PL" sz="1600" dirty="0"/>
              <a:t>wyłącznie </a:t>
            </a:r>
            <a:r>
              <a:rPr lang="pl-PL" sz="1600" b="1" dirty="0"/>
              <a:t>w celu </a:t>
            </a:r>
            <a:r>
              <a:rPr lang="pl-PL" sz="1600" b="1"/>
              <a:t>zapewnienia odpowiedniego </a:t>
            </a:r>
            <a:r>
              <a:rPr lang="pl-PL" sz="1600" b="1" dirty="0"/>
              <a:t>uznania i poszanowania praw i wolności innych i w celu uczynienia zadość słusznym wymogom moralności, porządku publicznego i powszechnego dobrobytu demokratycznego społeczeństwa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deklaracja przekształciła się w zwyczajowe prawo międzynarodowe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708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231506-6DD6-430C-06E4-4ADA1E95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6E3EA4-F556-B4CF-3462-D9FB8EBB9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rezolucja ZO z dnia 3 listopada 1950 r. </a:t>
            </a:r>
            <a:r>
              <a:rPr lang="pl-PL" sz="1600" i="1" dirty="0"/>
              <a:t>„</a:t>
            </a:r>
            <a:r>
              <a:rPr lang="pl-PL" sz="1600" i="1" dirty="0" err="1"/>
              <a:t>Uniting</a:t>
            </a:r>
            <a:r>
              <a:rPr lang="pl-PL" sz="1600" i="1" dirty="0"/>
              <a:t> for </a:t>
            </a:r>
            <a:r>
              <a:rPr lang="pl-PL" sz="1600" i="1" dirty="0" err="1"/>
              <a:t>peace</a:t>
            </a:r>
            <a:r>
              <a:rPr lang="pl-PL" sz="1600" i="1" dirty="0"/>
              <a:t>”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„</a:t>
            </a:r>
            <a:r>
              <a:rPr lang="pl-PL" sz="1600" i="1" dirty="0"/>
              <a:t>jeżeli Rada Bezpieczeństwa, z powodu braku jednomyślności stałych członków, nie wywiąże się ze swojej podstawowej odpowiedzialności za utrzymanie międzynarodowego pokoju i bezpieczeństwa w każdym przypadku, gdy wydaje się, że istnieje zagrożenie dla pokoju, naruszenie pokoju lub aktu agresji, Zgromadzenie Ogólne rozpatrzy tę sprawę niezwłocznie w celu przedstawienia Członkom odpowiednich zaleceń dotyczących podjęcia środków zbiorowych, w tym w przypadku naruszenia pokoju lub aktu agresji, użycia siły zbrojnej, jeśli to konieczne, w celu utrzymania lub przywrócenia międzynarodowego pokoju i bezpieczeństwa.”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</a:t>
            </a:r>
            <a:r>
              <a:rPr lang="pl-PL" sz="1600" dirty="0"/>
              <a:t>Związek Radziecki bojkotował Radę Bezpieczeństwa od stycznia 1950 r. w związku z odmową uznania Chińskiej Republiki Ludowej za uprawnioną do reprezentowania Chin; przedstawiciele Chińskiej Republiki Ludowej powrócili do pracy w Radzie Bezpieczeństwa dopiero 1 sierpnia 1950 r.</a:t>
            </a:r>
          </a:p>
          <a:p>
            <a:pPr marL="114300" indent="0" algn="just">
              <a:buNone/>
            </a:pPr>
            <a:r>
              <a:rPr lang="pl-PL" sz="1600" dirty="0"/>
              <a:t>**przyjęcie rezolucji zostało zainicjowane przez Stany Zjednoczone i przedłożone przez „Połączone Siedem Mocarstw” (Stany Zjednoczone, Wielką Brytanię, Francję, Kanadę, Turcję, Filipiny i Urugwaj) jako sposób na obejście ewentualnego ponownego bojkotu RB przez Związek Radziecki</a:t>
            </a:r>
          </a:p>
          <a:p>
            <a:pPr marL="114300" indent="0" algn="just">
              <a:buNone/>
            </a:pP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3137817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C9C3-8436-41FF-98EB-2566D50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B400F-C96B-4E00-8D34-F359373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Pakty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Obywatelskich i Politycznych otwarty do podpisu w Nowym Jorku dnia 16 grudnia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Gospodarczych, Społecznych i Kulturalnych otwarty do podpisu w Nowym Jorku dnia 16 grudnia 1966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err="1"/>
              <a:t>MPPOiP</a:t>
            </a:r>
            <a:r>
              <a:rPr lang="pl-PL" sz="1600" dirty="0"/>
              <a:t> zobowiązuje do natychmiastowej realizacji zawartych w nim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 err="1"/>
              <a:t>MPPGSiK</a:t>
            </a:r>
            <a:r>
              <a:rPr lang="pl-PL" sz="1600" dirty="0"/>
              <a:t> ma charakter norm programowych, a jego realizacja uzależniona jest od rzeczywistych możliwości danego państwa</a:t>
            </a:r>
          </a:p>
        </p:txBody>
      </p:sp>
    </p:spTree>
    <p:extLst>
      <p:ext uri="{BB962C8B-B14F-4D97-AF65-F5344CB8AC3E}">
        <p14:creationId xmlns:p14="http://schemas.microsoft.com/office/powerpoint/2010/main" val="387151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A92E9-985A-42E4-A88E-EDC819D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40F10-EEE7-40B0-A341-A605B75A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</a:t>
            </a:r>
            <a:r>
              <a:rPr lang="pl-PL" sz="1600" dirty="0"/>
              <a:t> prawo narodów do samostanowienia i decydowania o kierunkach własnego rozwoju, prawo do korzystania z własnych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wykonywania jego postanowień, zapewnienia praw obywatelskich i politycznych kobietom i mężczyznom na równych zasadach, derogacja zobowiązań wynikających z </a:t>
            </a:r>
            <a:r>
              <a:rPr lang="pl-PL" sz="1600" dirty="0" err="1"/>
              <a:t>MPPOiP</a:t>
            </a:r>
            <a:r>
              <a:rPr lang="pl-PL" sz="1600" dirty="0"/>
              <a:t>, interpretacja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obywatelskie i polityczne: prawo do życia, zakaz tortur i nieludzkiego lub poniżającego traktowania lub karania, zakaz niewolnictwa, poddaństwa i pracy przymusowej, prawo do wolności i bezpieczeństwa osobistego, humanitarne traktowanie osób pozbawionych wolności, zakaz pozbawiania wolności za długi, wolność poruszania się i wyboru miejsca zamieszkania, gwarancje związane z wydalaniem obcokrajowców, prawo do sądu i gwarancje procesowe, zasada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lege, </a:t>
            </a:r>
            <a:r>
              <a:rPr lang="pl-PL" sz="1600" dirty="0"/>
              <a:t>prawo do podmiotowości prawnej, poszanowanie życia prywatnego i rodzinnego, wolność myśli, sumienia i wyznania, prawo do posiadania własnych poglądów, zakaz propagandy wojennej, prawo do zgromadzania się i stowarzyszania, ochrona rodziny, ochrona dziecka, zakaz dyskryminacji, równość wobec prawa, ochrona mniejszości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mechanizmy kontroli przestrzegania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V – </a:t>
            </a:r>
            <a:r>
              <a:rPr lang="pl-PL" sz="1600" dirty="0"/>
              <a:t>postanowienia końcowe                                                              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7537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BC002-263E-40E8-8A73-02176C1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BE4EE-46F4-4210-BBD1-E8BA1D290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Komitet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organ kontroli przestrzegania </a:t>
            </a:r>
            <a:r>
              <a:rPr lang="pl-PL" sz="1600" dirty="0" err="1"/>
              <a:t>MPPOiP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skład – 18 członków powoływanych przez państwa-strony Paktu na 4 lata z prawem reelekcji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członkowie Komitetu pełnią swoje funkcje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ciągu roku Komitet powinien odbyć dwie regularne sesje; w praktyce – trzy sesje rocznie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jego kompetencji należy: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sprawozdań państw z realizacji praw zawartych w </a:t>
            </a:r>
            <a:r>
              <a:rPr lang="pl-PL" sz="1600" dirty="0" err="1"/>
              <a:t>MPPOiP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skarg indywidualnych oraz skarg państw na inne państwa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wydawanie tzw. Komentarzy Ogólnych do poszczególnych artykułów </a:t>
            </a:r>
            <a:r>
              <a:rPr lang="pl-PL" sz="1600" dirty="0" err="1"/>
              <a:t>MPPOiP</a:t>
            </a:r>
            <a:r>
              <a:rPr lang="pl-PL" sz="1600" dirty="0"/>
              <a:t>, w których Komitet zaleca państwom sposób interpretacji danego przepisu i realizacji zawartego w nim prawa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14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F0F21-D0CF-4785-AF37-EAC7071C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31F264-14A6-4C75-8C6E-48F82174E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rozpatrywanie sprawozdań</a:t>
            </a:r>
          </a:p>
          <a:p>
            <a:pPr marL="114300" indent="0" algn="ctr">
              <a:buNone/>
            </a:pPr>
            <a:r>
              <a:rPr lang="pl-PL" sz="1600" dirty="0"/>
              <a:t>złożenie sprawozdania przez państwo</a:t>
            </a:r>
          </a:p>
          <a:p>
            <a:pPr marL="114300" indent="0" algn="ctr">
              <a:buNone/>
            </a:pPr>
            <a:r>
              <a:rPr lang="pl-PL" sz="1600" dirty="0"/>
              <a:t>na każde wezwanie Komitetu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 po zbadaniu sprawozdania tworzy listę problemów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dialog</a:t>
            </a:r>
          </a:p>
          <a:p>
            <a:pPr marL="114300" indent="0" algn="ctr">
              <a:buNone/>
            </a:pPr>
            <a:r>
              <a:rPr lang="pl-PL" sz="1600" dirty="0"/>
              <a:t>omówienie przez Komitet z rządem danego państwa listy problemów</a:t>
            </a:r>
          </a:p>
          <a:p>
            <a:pPr marL="114300" indent="0" algn="ctr">
              <a:buNone/>
            </a:pPr>
            <a:r>
              <a:rPr lang="pl-PL" sz="1600" dirty="0"/>
              <a:t>możliwość przedstawienia własnych uwag przez instytucje i organizacje zajmujące się w danym państwie ochroną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przedstawienie uwag końcowych przez Komitet</a:t>
            </a:r>
          </a:p>
          <a:p>
            <a:pPr marL="114300" indent="0" algn="ctr">
              <a:buNone/>
            </a:pPr>
            <a:r>
              <a:rPr lang="pl-PL" sz="1600" dirty="0"/>
              <a:t>(zalecenia dla państwa)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C50CFE9F-4F88-4F5C-B7AE-756A7FEC9D3A}"/>
              </a:ext>
            </a:extLst>
          </p:cNvPr>
          <p:cNvSpPr/>
          <p:nvPr/>
        </p:nvSpPr>
        <p:spPr>
          <a:xfrm>
            <a:off x="6015487" y="29732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FA7F2D37-182A-46A9-B88B-B38A6222C799}"/>
              </a:ext>
            </a:extLst>
          </p:cNvPr>
          <p:cNvSpPr/>
          <p:nvPr/>
        </p:nvSpPr>
        <p:spPr>
          <a:xfrm>
            <a:off x="6015487" y="35828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B1069637-80FB-48A4-9952-76B4196E8BB0}"/>
              </a:ext>
            </a:extLst>
          </p:cNvPr>
          <p:cNvSpPr/>
          <p:nvPr/>
        </p:nvSpPr>
        <p:spPr>
          <a:xfrm>
            <a:off x="6096000" y="4991819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9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31D24-334E-4981-82E0-A5121A21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68E1E-CC39-44D4-B4A5-EF8CED9F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77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 Praw Człowieka</a:t>
            </a:r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dopuszczalna, gdy jednostka uznaje, że padła ofiarą naruszenia przez państwo-stronę Paktu któregokolwiek z postanowień, a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ta sama sprawa nie jest i nie była rozpatrywania przez inny organ międzynarodowy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osoby, które zgłaszają skargę wyczerpały wszystkie możliwe krajowe środki odwoławcze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państwo, przeciwko któremu kierowana jest skarga, uznaje kompetencję Komitetu do rozpatrywania skarg indywidualnych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państwo, którego dotyczy skarga, w ciągu 6 miesięcy przedkłada własne stanowisko do sprawy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skarżący ma 2 miesiące na ustosunkowanie się do stanowiska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istoty i zasadności skargi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0D477DB9-02B1-4B85-988E-50009865E6A2}"/>
              </a:ext>
            </a:extLst>
          </p:cNvPr>
          <p:cNvSpPr/>
          <p:nvPr/>
        </p:nvSpPr>
        <p:spPr>
          <a:xfrm>
            <a:off x="6159260" y="4301706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171531C8-9914-4A56-A7BA-2017B7806045}"/>
              </a:ext>
            </a:extLst>
          </p:cNvPr>
          <p:cNvSpPr/>
          <p:nvPr/>
        </p:nvSpPr>
        <p:spPr>
          <a:xfrm>
            <a:off x="6159260" y="4922808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7006A6C7-9A6F-45A6-8C88-C503A4F107FC}"/>
              </a:ext>
            </a:extLst>
          </p:cNvPr>
          <p:cNvSpPr/>
          <p:nvPr/>
        </p:nvSpPr>
        <p:spPr>
          <a:xfrm>
            <a:off x="6159260" y="5469147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ED26BB5-5882-44CD-B315-F5FD63B7A1D0}"/>
              </a:ext>
            </a:extLst>
          </p:cNvPr>
          <p:cNvSpPr/>
          <p:nvPr/>
        </p:nvSpPr>
        <p:spPr>
          <a:xfrm>
            <a:off x="6159260" y="6049992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11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11798-8E6C-44F9-8F1A-773DAAE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FA31C6-48B9-40B7-B90E-C18179B3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</a:t>
            </a:r>
          </a:p>
          <a:p>
            <a:pPr marL="114300" indent="0" algn="ctr">
              <a:buNone/>
            </a:pPr>
            <a:r>
              <a:rPr lang="pl-PL" sz="1600" dirty="0"/>
              <a:t>Komitet </a:t>
            </a:r>
          </a:p>
          <a:p>
            <a:pPr marL="114300" indent="0" algn="ctr">
              <a:buNone/>
            </a:pPr>
            <a:r>
              <a:rPr lang="pl-PL" sz="1600" dirty="0"/>
              <a:t>w przypadku naruszenia praw wynikających z </a:t>
            </a:r>
            <a:r>
              <a:rPr lang="pl-PL" sz="1600" dirty="0" err="1"/>
              <a:t>MPPOiP</a:t>
            </a:r>
            <a:r>
              <a:rPr lang="pl-PL" sz="1600" dirty="0"/>
              <a:t> wydaje niewiążącą opinię zawierającą zalecenia dla państwa, służącą usunięciu naruszeń oraz zagwarantowaniu, że nie będzie do nich dochodzić</a:t>
            </a:r>
          </a:p>
          <a:p>
            <a:pPr marL="114300" indent="0" algn="ctr">
              <a:buNone/>
            </a:pPr>
            <a:r>
              <a:rPr lang="pl-PL" sz="1600" dirty="0"/>
              <a:t>możliwość zalecenia wypłaty odszkodowania ofierze naruszeń prawa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 w ciągu 3 miesięcy powinno dostarczyć informacje o krokach podjętych w celu usunięcia naruszeń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działań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sprawy Specjalnemu Sprawozdawcy</a:t>
            </a:r>
          </a:p>
          <a:p>
            <a:pPr marL="114300" indent="0" algn="ctr">
              <a:buNone/>
            </a:pPr>
            <a:r>
              <a:rPr lang="pl-PL" sz="1600" dirty="0"/>
              <a:t>Specjalny Sprawozdawca utrzymuje stały kontakt z państwem w celu wypracowania rozwiązań służących usunięciu naruszenia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Komitet nie posiada żadnych środków przymusu w celu wyegzekwowania realizacji swoich zaleceń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51A27C54-8AD3-4244-8AFD-09ED1855D4D1}"/>
              </a:ext>
            </a:extLst>
          </p:cNvPr>
          <p:cNvSpPr/>
          <p:nvPr/>
        </p:nvSpPr>
        <p:spPr>
          <a:xfrm>
            <a:off x="6096000" y="3387306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88E574F-9B86-45DC-8518-D8255803170C}"/>
              </a:ext>
            </a:extLst>
          </p:cNvPr>
          <p:cNvSpPr/>
          <p:nvPr/>
        </p:nvSpPr>
        <p:spPr>
          <a:xfrm>
            <a:off x="6096000" y="4083170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4A702F4F-6885-4D41-AA62-6B7F93FF4EE2}"/>
              </a:ext>
            </a:extLst>
          </p:cNvPr>
          <p:cNvSpPr/>
          <p:nvPr/>
        </p:nvSpPr>
        <p:spPr>
          <a:xfrm>
            <a:off x="6096000" y="4664015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08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1C522-C767-44A8-9899-C5CF731AE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B8B577-5BCA-4ED4-A7AF-FE554438C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699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 </a:t>
            </a:r>
            <a:r>
              <a:rPr lang="pl-PL" sz="1600" dirty="0"/>
              <a:t>prawo narodów do samostanowienia oraz określenia swojego statusu politycznego i rozwoju gospodarczego, społecznego i kulturalnego, prawo narodów do korzystania z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realizacji jego postanowień, w miarę możliwości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gospodarcze, społeczne i kulturalne: prawo do pracy, prawo do korzystnych i sprawiedliwych warunków pracy, prawo do bezpieczeństwa i higieny pracy, prawo do urlopu, możliwość awansu, prawo do odpowiedniego wynagrodzenia, prawo do tworzenia i przystępowania do związków zawodowych, prawo do strajku, prawo do zabezpieczenia społecznego, ochrona rodziny, ochrona dzieci, prawo do odpowiedniego poziomu życia, prawo do ochrony zdrowia fizycznego i psychicznego, prawo do nauki (w tym do bezpłatnego nauczania podstawowego), prawo do udziału w życiu kulturalnym, prawo do korzystania z postępu naukowego, prawo do ochrony interesów moralnych i materialnych, wynikających z wszelkiej twórczości naukowej, literackiej lub artystycznej, której dana osoba jest autorem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 kontroli realizacji postanowień </a:t>
            </a:r>
            <a:r>
              <a:rPr lang="pl-PL" sz="1600" dirty="0" err="1"/>
              <a:t>MPPGSiK</a:t>
            </a:r>
            <a:r>
              <a:rPr lang="pl-PL" sz="1600" dirty="0"/>
              <a:t> przez zobowiązanie państw-stron Paktu do składania sprawozdań Sekretarzowi Generalnemu ONZ oraz Radzie Gospodarczej i Społecznej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b="1" dirty="0"/>
              <a:t>część V – </a:t>
            </a:r>
            <a:r>
              <a:rPr lang="pl-PL" sz="1600" dirty="0"/>
              <a:t>postanowienia końcowe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69737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C0ABA-99DB-44E6-A736-4571B771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65A446-07F0-4D3E-B708-EAEBA6A5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8973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 c.d.</a:t>
            </a:r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Paktu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wnoszona, gdy jednostka lub grupa jednostek uzna, że doszło do naruszenia ich praw wynikających z Paktu</a:t>
            </a:r>
          </a:p>
          <a:p>
            <a:pPr marL="114300" indent="0" algn="ctr">
              <a:buNone/>
            </a:pPr>
            <a:r>
              <a:rPr lang="pl-PL" sz="1600" dirty="0"/>
              <a:t>warunki wniesienia – analogiczne do wymogów związanych z wniesieniem skargi do Komitetu Praw Człowieka,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termin do wniesienia skargi – w ciągu roku od chwili wyczerpania krajowych środków prawnych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skarżący musi wykazać, że poniósł wyraźny uszczerbek w wyniku nieprzestrzegania przez państwo postanowień </a:t>
            </a:r>
            <a:r>
              <a:rPr lang="pl-PL" sz="1600" dirty="0" err="1"/>
              <a:t>PPGSiK</a:t>
            </a:r>
            <a:endParaRPr lang="pl-PL" sz="1600" dirty="0"/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dokumentów przez Komitet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wydanie niewiążącej opinii w sprawie naruszenia Paktu i zobowiązanie państwa do informowania o podjętych działaniach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7E54404-2011-45DF-9472-C491CD92C956}"/>
              </a:ext>
            </a:extLst>
          </p:cNvPr>
          <p:cNvSpPr/>
          <p:nvPr/>
        </p:nvSpPr>
        <p:spPr>
          <a:xfrm>
            <a:off x="6110378" y="5207479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7423884-2344-476A-847E-07D69EC160D2}"/>
              </a:ext>
            </a:extLst>
          </p:cNvPr>
          <p:cNvSpPr/>
          <p:nvPr/>
        </p:nvSpPr>
        <p:spPr>
          <a:xfrm>
            <a:off x="6136258" y="5673308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65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68433-0C51-4694-8869-A04B51AB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95AE3-821A-4CCD-93FC-D491E707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jej działania jest wspieranie powszechnego poszanowania i ochrony praw człowieka oraz podstawowych wolności w równy i uczciwy sposób dla wszystkich ludzi, bez względu na jakiekolwiek kryteria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analizuje przypadki naruszenia praw człowieka, również te najpoważniejsze i powtarzające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zalecenia dotyczące przestrzegania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zbiór zasad funkcjonowania Rady obejmuje: uniwersalny przegląd okresowy służący ocenie stanu przestrzegania praw człowieka w danym państwie, któremu towarzyszą deklaracje państwa co do poprawy przestrzegania określonych praw, procedura skargowa, w ramach której jednostki lub grupy osób mogą składać skargi do Rady  </a:t>
            </a:r>
          </a:p>
        </p:txBody>
      </p:sp>
    </p:spTree>
    <p:extLst>
      <p:ext uri="{BB962C8B-B14F-4D97-AF65-F5344CB8AC3E}">
        <p14:creationId xmlns:p14="http://schemas.microsoft.com/office/powerpoint/2010/main" val="165461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CB4A1-FD16-4100-A227-85A98DF0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8555E-3B49-4D7D-A7E2-8A74F9A5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Wysoki Komisarz ONZ ds.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zadanie – promowanie międzynarodowej współpracy, wzmocnienie procesu wdrażania zobowiązań w sferze praw człowieka, zapobieganie i reagowanie na poważne naruszenia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jego działalność wspomaga Urząd Wysokiego Komisarza ds.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53810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zalecać sposoby pokojowego załatwiania sytuacji, które mogą zaszkodzić powszechnemu dobru i przyjaznym stosunkom między narodami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nadzoruje działalność innych organów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udziela zaleceń w celu uzgodnienia polityki i działalności organizacji wyspecjalizowanych w ramach Narodów Zjednoczonych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bada i zatwierdza budżet ONZ</a:t>
            </a:r>
          </a:p>
          <a:p>
            <a:pPr marL="114300" indent="0" algn="just">
              <a:buNone/>
            </a:pPr>
            <a:r>
              <a:rPr lang="pl-PL" sz="1600" dirty="0"/>
              <a:t>*organy pomocnicze ONZ: Komisja ds. Rozbrojenia, Komisja Prawa Międzynarodowego, Komisja NZ ds. Budowania Pokoju, Rada Praw Człowieka </a:t>
            </a:r>
          </a:p>
        </p:txBody>
      </p:sp>
    </p:spTree>
    <p:extLst>
      <p:ext uri="{BB962C8B-B14F-4D97-AF65-F5344CB8AC3E}">
        <p14:creationId xmlns:p14="http://schemas.microsoft.com/office/powerpoint/2010/main" val="85549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EBF02-CB02-D8FA-47DF-E35CE9C0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F6716-AA04-B557-6870-0DD1569E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wyspecjalizowane instytucje ONZ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Przeciwko Torturom – powołany na mocy art. 17 Konwencji w sprawie zakazu stosowania tortur oraz innego okrutnego, nieludzkiego lub poniżającego traktowania albo karania z dnia 10 grudnia 1984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Eliminacji Wszelkich Form Dyskryminacji Rasowej – powołany na mocy art. 8 Konwencji w sprawie likwidacji wszelkich form dyskryminacji rasowej z dnia 7 marca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Likwidacji Dyskryminacji Kobiet – powołany na mocy art. 17 Konwencji w sprawie likwidacji wszelkich form dyskryminacji kobiet z dnia 18 grudnia 1979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Ochrony Praw Pracowników Migrujących i Członków ich Rodzin – powołany na mocy art. 77 Konwencji o ochronie praw pracowników migrujących oraz członków ich rodzin z dnia 18 grudnia 1990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Praw Dziecka – powołany na mocy art. 43 Konwencji o prawach dziecka z dnia 20 listopada 1989r.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Praw Osób Niepełnosprawnych – powołany na podstawie art. 34 Konwencji o prawach osób niepełnosprawnych z dnia 13 grudnia 2006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Wymuszonych Zaginięć – powołany na podstawie art. 26-36 Międzynarodowej Konwencji w sprawie ochrony wszystkich osób przed wymuszonym zaginięciem</a:t>
            </a:r>
          </a:p>
          <a:p>
            <a:pPr marL="114300" indent="0" algn="just">
              <a:buNone/>
            </a:pPr>
            <a:r>
              <a:rPr lang="pl-PL" sz="1400" dirty="0"/>
              <a:t>*wymuszone zaginięcie – zatrzymanie, aresztowanie, uprowadzenie </a:t>
            </a:r>
            <a:r>
              <a:rPr lang="pl-PL" sz="1400"/>
              <a:t>lub jakakolwiek inna forma </a:t>
            </a:r>
            <a:r>
              <a:rPr lang="pl-PL" sz="1400" dirty="0"/>
              <a:t>pozbawienia wolności, dokonane przez przedstawicieli Państwa albo przez osoby lub grupy osób działające z upoważnieniem, pomocą lub milczącą zgodą Państwa, po którym następuje odmowa przyznania faktu pozbawienia wolności lub ukrywanie losów bądź miejsca pobytu takiej osoby, co powoduje, że znajduje się ona poza ochroną prawa </a:t>
            </a:r>
          </a:p>
        </p:txBody>
      </p:sp>
    </p:spTree>
    <p:extLst>
      <p:ext uri="{BB962C8B-B14F-4D97-AF65-F5344CB8AC3E}">
        <p14:creationId xmlns:p14="http://schemas.microsoft.com/office/powerpoint/2010/main" val="310952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r.; podpisany przez 10 państw (Belgię, Danię, Francję, Holandię, Irlandię, Luksemburg, Norwegię, Szwecję, Wielką Brytanię i Włochy)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40059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*aktualnie – od 1 kwietnia 2024 r.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3287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35439222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069171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6322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380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Protokoły dodatkowe do EKPC - obowiązujące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Protokół nr 1 z dnia 20 marca 1952 r. – gwarancje ochrony własności, prawo do nauki, prawo do wolnych wyborów,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4 z dnia 16 września 1963 r. – zakaz pozbawiania wolności za długi, prawo do swobodnego poruszania się, zakaz wydalania obywateli, zakaz zbiorowego wydalania cudzoziemców,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6 z dnia 28 kwietnia 1983 r. – zniesienie kary śmierci, dopuszczenie stosowania kary śmierci w czasie wojny lub w okresie bezpośredniego zagrożenia wojną, obowiązuje w RP od 1 listopada 2000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7 z dnia 22 listopada 1984 r. – gwarancje proceduralne dotyczące wydalania cudzoziemców, prawo do odwołania się w sprawach karnych, odszkodowanie za bezprawne skazanie, zakaz ponownego sądzenia lub karania, równość małżonków, obowiązuje w RP od 1 marca 2003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12 z dnia 4 listopada 2000 r. – ogólny zakaz dyskryminacji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13 z dnia 3 maja 2002 r. – zniesienie kary śmierci, zakaz uchylania stosowania zobowiązań dotyczących zniesienia kary śmierci i składania zastrzeżeń, obowiązuje w RP od 1 września 2014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 Protokół 16 z dnia 2 października 2013 r. – zmiany w procedurze postępowania przed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Protokoły nr 2, nr 3, nr 5 i nr 8 były częścią integralną EKPC, postanowienia nimi dodane lub zmienione zostały zastąpione przez postanowienia Protokołu nr 11, który wszedł w życie 1 listopada 1998 r.; z dniem wejścia w życie Protokołu nr 11 utraciły moc obowiązującą postanowienia protokołu nr 9 </a:t>
            </a:r>
          </a:p>
        </p:txBody>
      </p:sp>
    </p:spTree>
    <p:extLst>
      <p:ext uri="{BB962C8B-B14F-4D97-AF65-F5344CB8AC3E}">
        <p14:creationId xmlns:p14="http://schemas.microsoft.com/office/powerpoint/2010/main" val="40192273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204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zreformowany na mocy Protokołu nr 11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wejścia w życie Protokołu nr 11 funkcjonowała także Europejska Komisja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liczba sędziów odpowiada ilości stron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kandydatów na urząd sędziego (w liczbie 3) zgłaszają państwa strony EKPC; kandydaci w dniu zgłaszania powinni mieć mniej niż 65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sędziów wybiera Zgromadzenie Parlamentarne RE większością głosów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powinni być ludźmi o najwyższym poziomie moralnym, posiadać kwalifikacje do sprawowania wysokiego urzędu sędziowskiego albo być prawnikami o uznanej kompetencji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zasiadają w Trybunale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okresie sprawowania urzędu sędziowie nie mogą brać udziału w żadnej działalności, która nie da się pogodzić z niezawisłością, bezstronnością oraz z wymaganiami piastowania urzędu w pełnym wymiarze czasu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trwa 9 lat; obowiązuje zakaz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sprawują swój urząd do czasu ich zastąpienia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sędzia może być odwołany wyłącznie w drodze decyzji pozostałych sędziów podjętej większością 2/3 głosów, jeżeli stwierdzą, że sędzia przestał spełniać wymagania do zajmowania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upływa z chwilą osiągnięcia przez nich wieku 70 lat</a:t>
            </a:r>
          </a:p>
        </p:txBody>
      </p:sp>
    </p:spTree>
    <p:extLst>
      <p:ext uri="{BB962C8B-B14F-4D97-AF65-F5344CB8AC3E}">
        <p14:creationId xmlns:p14="http://schemas.microsoft.com/office/powerpoint/2010/main" val="31221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główny organ odpowiedzialny za utrzymanie międzynarodowego pokoju i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15 członków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5 stałych członków – Chiny, Francja, Rosja, Stany Zjednoczone, Wielka Brytania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10 niestałych członków – wybieranych przez Zgromadzenie Ogólne na okres 2 lat; pod uwagę brane są zasługi państwa w utrzymaniu międzynarodowego pokoju i bezpieczeństwa, realizacji celów ONZ, słuszny podział geograficzny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wzywać strony sporu międzynarodowego do jego rozstrzygnięcia wskazanymi przez Radę metodami i środkami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każdy spór lub każdą sytuację, która trwale zagraża bezpieczeństwu lub pokojowi międzynarodowemu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decyduje o podjęciu akcji w razie zagrożenia pokoju, naruszenia pokoju lub aktów agresji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stwierdza istnienie zagrożenia lub naruszenia pokoju, a także aktów agresji oraz udziela zaleceń dotyczących środków, które należy przedsięwziąć w celu utrzymania lub przywrócenia międzynarodowego pokoju lub bezpieczeństwa</a:t>
            </a:r>
          </a:p>
          <a:p>
            <a:pPr marL="114300" indent="0" algn="just">
              <a:buNone/>
            </a:pPr>
            <a:r>
              <a:rPr lang="pl-PL" sz="1600" dirty="0"/>
              <a:t>*przed wydaniem zaleceń Rada może wezwać strony konfliktu do zastosowania się do zarządzeń tymczasowych Rady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531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6115"/>
            <a:ext cx="10972800" cy="4907213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podejmuje decyzje o zastosowaniu środków niewymagających użycia siły zbrojnej, a gdy okażą się one niewystarczające – może podjąć decyzję o przeprowadzeniu akcji wojskowej</a:t>
            </a:r>
          </a:p>
          <a:p>
            <a:pPr marL="114300" indent="0" algn="just">
              <a:buNone/>
            </a:pPr>
            <a:r>
              <a:rPr lang="pl-PL" sz="1600" dirty="0"/>
              <a:t>*akcja wojskowa może obejmować demonstrację siły, blokadę, inne operacje sił zbrojnych powietrznych, morskich lub lądowych członków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podjęcie decyzji (poza decyzjami proceduralnymi) – większością 9 głosów, w tym zgodnych głosów członków stałych (5 głosów członków stałych+4 głosy członków niestałych)</a:t>
            </a:r>
          </a:p>
          <a:p>
            <a:pPr marL="114300" indent="0" algn="just">
              <a:buNone/>
            </a:pPr>
            <a:r>
              <a:rPr lang="pl-PL" sz="1600" dirty="0"/>
              <a:t>*członkowie stali posiadają prawo weta; wstrzymanie się od głosu nie jest traktowane jako sprzeciw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**25 marca 2024 r. RB podjęła uchwałę wzywającą do natychmiastowego zawieszenia broni między Gazą a Izraelem – 14 członków „za”, USA wstrzymały się od głosu</a:t>
            </a:r>
          </a:p>
          <a:p>
            <a:pPr marL="114300" indent="0" algn="just">
              <a:buNone/>
            </a:pPr>
            <a:r>
              <a:rPr lang="pl-PL" sz="1600" dirty="0"/>
              <a:t>*** 26 kwietnia 2022 r. Zgromadzenie Ogólne ONZ zadecydowało, że jeżeli jeden ze stałych członków Rady Bezpieczeństwa skorzysta z przysługującego mu prawa weta, to kolejne posiedzenie Zgromadzenia odbędzie się automatycznie w ciągu 10 dni. Przyjęta w drodze konsensusu rezolucja daje wszystkim państwom członkowskim ONZ możliwość oceny weta i wyrażenia opinii w jego sprawie. Przyjęta w kwietniu rezolucja ONZ weszła w życie ze skutkiem natychmiastowym. Przyznaje ona - w drodze wyjątku - pierwszeństwo przy zabieraniu głosu podczas kolejnej debaty Zgromadzenia Ogólnego państwom posiadającym prawo weta, umożliwiając im tym samym przedstawienie okoliczności związanych ze skorzystaniem z takiego prawa. (https://www.unic.un.org.pl/oionz/prawo-weta-w-onz/3483)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30302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1186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Rada Gospodarcza i Społeczna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związany z międzynarodową współpracą gospodarczą i społeczną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ONZ w ramach współpracy w tym zakresie popiera: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podnoszenie stopy życiowej, pełne zatrudnienie oraz warunki postępu i rozwoju gospodarczego i społecznego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rozwiązywanie międzynarodowych zagadnień gospodarczych, społecznych, zdrowia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międzynarodową współpracę kulturalną i wychowawczą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powszechne poszanowanie i przestrzeganie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54 członków wybieranych przez ZO; kadencja wynosi 3 lata, a co roku wybieranych jest 18 członków</a:t>
            </a:r>
          </a:p>
          <a:p>
            <a:pPr marL="114300" indent="0" algn="just">
              <a:buNone/>
            </a:pPr>
            <a:r>
              <a:rPr lang="pl-PL" sz="1600" dirty="0"/>
              <a:t>* zgodnie z reprezentacją geograficzną: Afryka ma 14 członków, Azja – 11, Europa Wschodnia – 6, Ameryka Łacińska i Karaiby – 10, Europa Zachodnia i inne kraje – 13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uchwały zapadają większością głosów obecnych i głosujących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zagadnienia gospodarcze, społeczne, kulturalne, wychowawcze, zdrowia i pokrewne, a także opracowywać sprawozdania w tym zakresie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w zakresie swojej właściwości zaleceń ZO, członkom ONZ lub organizacjom wyspecjalizowanym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przygotowywać projekty konwencji, zwoływać konferencje międzynarodowe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informacji Radzie Bezpieczeństwa </a:t>
            </a:r>
          </a:p>
        </p:txBody>
      </p:sp>
    </p:spTree>
    <p:extLst>
      <p:ext uri="{BB962C8B-B14F-4D97-AF65-F5344CB8AC3E}">
        <p14:creationId xmlns:p14="http://schemas.microsoft.com/office/powerpoint/2010/main" val="306903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3919"/>
            <a:ext cx="10972800" cy="51778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Powiernicza </a:t>
            </a:r>
            <a:r>
              <a:rPr lang="pl-PL" sz="1600" dirty="0"/>
              <a:t>– sprawowała zwierzchnictwo nad funkcjonowaniem systemu powierniczego; zakończyła działalność w 1994 r. (gdy ostatnie z państw uzyskało niepodległość - Palau) – formalnie 1 listopada 1994 roku Rada Powiernicza zawiesiła swoją działalność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skład: Chiny, Francja, Rosja, Wielka Brytania i Stany Zjednoczone Ameryki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zadania: rozpatrywanie sprawozdań władz administracyjnych dotyczących kwestii politycznych, gospodarczych, społecznych i edukacji terytoriów powierniczych, przyjmowanie i badanie skarg ludności oraz przeprowadzanie okresowych wizytacji w celu dokonania oceny osiągniętego postępu związanego z osiągnięciem samorządności i niepodległości</a:t>
            </a:r>
          </a:p>
          <a:p>
            <a:pPr marL="114300" indent="0" algn="just">
              <a:buNone/>
            </a:pPr>
            <a:r>
              <a:rPr lang="pl-PL" sz="1600" dirty="0"/>
              <a:t>*terytoria powiernicze: Nowa Gwinea Australijska (Australia), Togo Brytyjskie (Wielka Brytania), Togo Francuskie (Francja), Kamerun Francuski (Francja), Kamerun Brytyjski (Wielka Brytania), Tanganika (Wielka Brytania), Ruanda-</a:t>
            </a:r>
            <a:r>
              <a:rPr lang="pl-PL" sz="1600" dirty="0" err="1"/>
              <a:t>Urundi</a:t>
            </a:r>
            <a:r>
              <a:rPr lang="pl-PL" sz="1600" dirty="0"/>
              <a:t> (Belgia), Samoa Zachodnie (Nowa Zelandia), Trypolitania (Wielka Brytania), Cyrenajka (Wielka Brytania), </a:t>
            </a:r>
            <a:r>
              <a:rPr lang="pl-PL" sz="1600" dirty="0" err="1"/>
              <a:t>Fezzan</a:t>
            </a:r>
            <a:r>
              <a:rPr lang="pl-PL" sz="1600" dirty="0"/>
              <a:t> (Francja), Erytrea (Wielka Brytania), Nauru (Australia), Powiernicze Terytorium Somalii (Włochy), Nowa Gwinea Australijska (Australia), Powiernicze Wyspy Pacyfiku (USA)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853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7090"/>
            <a:ext cx="10972800" cy="5194689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Trybunał Sprawiedliwości </a:t>
            </a:r>
            <a:r>
              <a:rPr lang="pl-PL" sz="1600" dirty="0"/>
              <a:t>- Haga</a:t>
            </a: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zakres właściwości</a:t>
            </a:r>
            <a:r>
              <a:rPr lang="pl-PL" sz="1600" dirty="0"/>
              <a:t>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rozstrzyganie sporów przedłożonych przez państwa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sprawy poddane właściwości Trybunału na mocy umów międzynarodowych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żądanie Zgromadzenia Ogólnego i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wniosek innych organów ONZ, organizacji wyspecjalizowanych, którym ONZ udzieliło upoważnienia, w sprawach, które wynikły w toku ich działalności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skład</a:t>
            </a:r>
            <a:r>
              <a:rPr lang="pl-PL" sz="1600" dirty="0"/>
              <a:t> – 15 niezależnych sędziów wybieranych przez Zgromadzenie Ogólne i Radę Bezpieczeństwa bezwzględną większością głosów (każdy z organów głosuje osobno); kadencja sędziów – 9 lat; co 3 lata następuje wybór 1/3 składu sędziowskiego</a:t>
            </a:r>
          </a:p>
          <a:p>
            <a:pPr marL="114300" indent="0" algn="just">
              <a:buNone/>
            </a:pPr>
            <a:r>
              <a:rPr lang="pl-PL" sz="1600" dirty="0"/>
              <a:t>*kandydatów na sędziów zgłaszają grupy narodowe Stałego Trybunału Arbitrażowego w Hadze spośród osób mogących pełnić najwyższe stanowiska sędziowskie w swych państwach lub uznanych znawców prawa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pracami Trybunału kieruje prezes wybierany przez członków Trybunału; kadencja – 3 lata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postępowania przed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będące członkami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ONZ, które są stronami Statutu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 i stronami statutu MTS na zasadach określonych przez Radę Bezpieczeństwa – wymagana jest zgoda wszystkich stron sporu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 mogą przyjąć obowiązkową jurysdykcję MTS w sprawach dotyczących: interpretacji traktatu, jakiegokolwiek zagadnienia prawa międzynarodowego, zaistnienia zdarzenia, które stanowi naruszenie prawa międzynarodowego, charakteru i odszkodowania należnego z tytułu naruszenia zobowiązania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1040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6097</Words>
  <Application>Microsoft Office PowerPoint</Application>
  <PresentationFormat>Panoramiczny</PresentationFormat>
  <Paragraphs>499</Paragraphs>
  <Slides>47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53" baseType="lpstr">
      <vt:lpstr>Arial</vt:lpstr>
      <vt:lpstr>Book Antiqua</vt:lpstr>
      <vt:lpstr>Century Gothic</vt:lpstr>
      <vt:lpstr>Times New Roman</vt:lpstr>
      <vt:lpstr>Wingdings</vt:lpstr>
      <vt:lpstr>Apteka</vt:lpstr>
      <vt:lpstr>Prawo międzynarodowe publiczne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3</cp:revision>
  <dcterms:created xsi:type="dcterms:W3CDTF">2024-05-26T19:12:19Z</dcterms:created>
  <dcterms:modified xsi:type="dcterms:W3CDTF">2024-05-26T20:01:12Z</dcterms:modified>
</cp:coreProperties>
</file>