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441D-E273-426D-97A2-9C66666D37E2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gdalena.zajaczkowska@uek.krakow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exeter.ac.uk/c.php?g=654150&amp;p=47954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in Business and </a:t>
            </a:r>
            <a:r>
              <a:rPr lang="pl-PL" dirty="0" err="1"/>
              <a:t>Economics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496" y="3886200"/>
            <a:ext cx="9108504" cy="1752600"/>
          </a:xfrm>
        </p:spPr>
        <p:txBody>
          <a:bodyPr/>
          <a:lstStyle/>
          <a:p>
            <a:r>
              <a:rPr lang="pl-PL" dirty="0"/>
              <a:t>Magdalena Zajączkowska, </a:t>
            </a:r>
            <a:r>
              <a:rPr lang="pl-PL" dirty="0" err="1"/>
              <a:t>PhD</a:t>
            </a:r>
            <a:endParaRPr lang="pl-PL" dirty="0"/>
          </a:p>
          <a:p>
            <a:r>
              <a:rPr lang="pl-PL" dirty="0">
                <a:hlinkClick r:id="rId2"/>
              </a:rPr>
              <a:t>magdalena.zajaczkowska@uek.krakow.pl</a:t>
            </a:r>
            <a:endParaRPr lang="pl-PL" dirty="0"/>
          </a:p>
          <a:p>
            <a:r>
              <a:rPr lang="pl-PL" dirty="0"/>
              <a:t>e-learning platform </a:t>
            </a:r>
            <a:r>
              <a:rPr lang="pl-PL" dirty="0" err="1"/>
              <a:t>Moodle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Papers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Usually</a:t>
            </a:r>
            <a:r>
              <a:rPr lang="pl-PL" dirty="0"/>
              <a:t> the most </a:t>
            </a:r>
            <a:r>
              <a:rPr lang="pl-PL" dirty="0" err="1"/>
              <a:t>interesting</a:t>
            </a:r>
            <a:r>
              <a:rPr lang="pl-PL" dirty="0"/>
              <a:t>, but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challenging</a:t>
            </a:r>
            <a:r>
              <a:rPr lang="pl-PL" dirty="0"/>
              <a:t> </a:t>
            </a:r>
            <a:r>
              <a:rPr lang="pl-PL" dirty="0" err="1"/>
              <a:t>rescources</a:t>
            </a:r>
            <a:endParaRPr lang="pl-PL" dirty="0"/>
          </a:p>
          <a:p>
            <a:endParaRPr lang="pl-PL" dirty="0"/>
          </a:p>
          <a:p>
            <a:r>
              <a:rPr lang="pl-PL" dirty="0"/>
              <a:t>WP </a:t>
            </a:r>
            <a:r>
              <a:rPr lang="pl-PL" dirty="0" err="1"/>
              <a:t>document</a:t>
            </a:r>
            <a:r>
              <a:rPr lang="pl-PL" dirty="0"/>
              <a:t> </a:t>
            </a:r>
            <a:r>
              <a:rPr lang="pl-PL" dirty="0" err="1"/>
              <a:t>work-in-progress</a:t>
            </a:r>
            <a:r>
              <a:rPr lang="pl-PL" dirty="0"/>
              <a:t>: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written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accessible</a:t>
            </a:r>
            <a:r>
              <a:rPr lang="pl-PL" dirty="0"/>
              <a:t> and </a:t>
            </a:r>
            <a:r>
              <a:rPr lang="pl-PL" dirty="0" err="1"/>
              <a:t>interesting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, but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a </a:t>
            </a:r>
            <a:r>
              <a:rPr lang="pl-PL" dirty="0" err="1"/>
              <a:t>final</a:t>
            </a:r>
            <a:r>
              <a:rPr lang="pl-PL" dirty="0"/>
              <a:t> </a:t>
            </a:r>
            <a:r>
              <a:rPr lang="pl-PL" dirty="0" err="1"/>
              <a:t>product</a:t>
            </a:r>
            <a:r>
              <a:rPr lang="pl-PL" dirty="0"/>
              <a:t> and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flaws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it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Reliability</a:t>
            </a:r>
            <a:r>
              <a:rPr lang="pl-PL" dirty="0"/>
              <a:t>: </a:t>
            </a:r>
            <a:r>
              <a:rPr lang="pl-PL" dirty="0" err="1"/>
              <a:t>hard</a:t>
            </a:r>
            <a:r>
              <a:rPr lang="pl-PL" dirty="0"/>
              <a:t> to </a:t>
            </a:r>
            <a:r>
              <a:rPr lang="pl-PL" dirty="0" err="1"/>
              <a:t>say</a:t>
            </a:r>
            <a:r>
              <a:rPr lang="pl-PL" dirty="0"/>
              <a:t>. </a:t>
            </a:r>
            <a:r>
              <a:rPr lang="pl-PL" dirty="0" err="1"/>
              <a:t>Affiliation</a:t>
            </a:r>
            <a:r>
              <a:rPr lang="pl-PL" dirty="0"/>
              <a:t> of </a:t>
            </a:r>
            <a:r>
              <a:rPr lang="pl-PL" dirty="0" err="1"/>
              <a:t>authors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one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indicators</a:t>
            </a:r>
            <a:r>
              <a:rPr lang="pl-PL" dirty="0"/>
              <a:t>, but not a </a:t>
            </a:r>
            <a:r>
              <a:rPr lang="pl-PL" dirty="0" err="1"/>
              <a:t>perfect</a:t>
            </a:r>
            <a:r>
              <a:rPr lang="pl-PL" dirty="0"/>
              <a:t> one.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ssrn</a:t>
            </a:r>
            <a:r>
              <a:rPr lang="pl-PL" dirty="0"/>
              <a:t> </a:t>
            </a:r>
            <a:r>
              <a:rPr lang="pl-PL" dirty="0" err="1"/>
              <a:t>scores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help.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SSRN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Social</a:t>
            </a:r>
            <a:r>
              <a:rPr lang="pl-PL" dirty="0"/>
              <a:t> science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network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Open</a:t>
            </a:r>
            <a:r>
              <a:rPr lang="pl-PL" dirty="0"/>
              <a:t>, </a:t>
            </a:r>
            <a:r>
              <a:rPr lang="pl-PL" dirty="0" err="1"/>
              <a:t>free</a:t>
            </a:r>
            <a:r>
              <a:rPr lang="pl-PL" dirty="0"/>
              <a:t> </a:t>
            </a:r>
            <a:r>
              <a:rPr lang="pl-PL" dirty="0" err="1"/>
              <a:t>web</a:t>
            </a:r>
            <a:r>
              <a:rPr lang="pl-PL" dirty="0"/>
              <a:t> </a:t>
            </a:r>
            <a:r>
              <a:rPr lang="pl-PL" dirty="0" err="1"/>
              <a:t>repository</a:t>
            </a:r>
            <a:r>
              <a:rPr lang="pl-PL" dirty="0"/>
              <a:t> of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papers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Papers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indexed</a:t>
            </a:r>
            <a:r>
              <a:rPr lang="pl-PL" dirty="0"/>
              <a:t> by </a:t>
            </a:r>
            <a:r>
              <a:rPr lang="pl-PL" dirty="0" err="1"/>
              <a:t>kewords</a:t>
            </a:r>
            <a:r>
              <a:rPr lang="pl-PL" dirty="0"/>
              <a:t> and </a:t>
            </a:r>
            <a:r>
              <a:rPr lang="pl-PL" dirty="0" err="1"/>
              <a:t>ranked</a:t>
            </a:r>
            <a:r>
              <a:rPr lang="pl-PL" dirty="0"/>
              <a:t> by </a:t>
            </a:r>
            <a:r>
              <a:rPr lang="pl-PL" dirty="0" err="1"/>
              <a:t>download</a:t>
            </a:r>
            <a:r>
              <a:rPr lang="pl-PL" dirty="0"/>
              <a:t> </a:t>
            </a:r>
            <a:r>
              <a:rPr lang="pl-PL" dirty="0" err="1"/>
              <a:t>number</a:t>
            </a:r>
            <a:r>
              <a:rPr lang="pl-PL" dirty="0"/>
              <a:t> and </a:t>
            </a:r>
            <a:r>
              <a:rPr lang="pl-PL" dirty="0" err="1"/>
              <a:t>citations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Write</a:t>
            </a:r>
            <a:r>
              <a:rPr lang="pl-PL" dirty="0"/>
              <a:t> down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, </a:t>
            </a:r>
            <a:r>
              <a:rPr lang="pl-PL" dirty="0" err="1"/>
              <a:t>title</a:t>
            </a:r>
            <a:r>
              <a:rPr lang="pl-PL" dirty="0"/>
              <a:t>, </a:t>
            </a:r>
            <a:r>
              <a:rPr lang="pl-PL" dirty="0" err="1"/>
              <a:t>working</a:t>
            </a:r>
            <a:r>
              <a:rPr lang="pl-PL" dirty="0"/>
              <a:t> paper </a:t>
            </a:r>
            <a:r>
              <a:rPr lang="pl-PL" dirty="0" err="1"/>
              <a:t>name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) and </a:t>
            </a:r>
            <a:r>
              <a:rPr lang="pl-PL" dirty="0" err="1"/>
              <a:t>number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),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, city,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Datasets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Data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provided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various</a:t>
            </a:r>
            <a:r>
              <a:rPr lang="pl-PL" dirty="0"/>
              <a:t> </a:t>
            </a:r>
            <a:r>
              <a:rPr lang="pl-PL" dirty="0" err="1"/>
              <a:t>forms</a:t>
            </a:r>
            <a:r>
              <a:rPr lang="pl-PL" dirty="0"/>
              <a:t>, </a:t>
            </a:r>
            <a:r>
              <a:rPr lang="pl-PL" dirty="0" err="1"/>
              <a:t>usually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web</a:t>
            </a:r>
            <a:r>
              <a:rPr lang="pl-PL" dirty="0"/>
              <a:t> </a:t>
            </a:r>
            <a:r>
              <a:rPr lang="pl-PL" dirty="0" err="1"/>
              <a:t>pages</a:t>
            </a:r>
            <a:r>
              <a:rPr lang="pl-PL" dirty="0"/>
              <a:t> of </a:t>
            </a:r>
            <a:r>
              <a:rPr lang="pl-PL" dirty="0" err="1"/>
              <a:t>institutions</a:t>
            </a:r>
            <a:r>
              <a:rPr lang="pl-PL" dirty="0"/>
              <a:t>, </a:t>
            </a:r>
            <a:r>
              <a:rPr lang="pl-PL" dirty="0" err="1"/>
              <a:t>sometimes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web</a:t>
            </a:r>
            <a:r>
              <a:rPr lang="pl-PL" dirty="0"/>
              <a:t> </a:t>
            </a:r>
            <a:r>
              <a:rPr lang="pl-PL" dirty="0" err="1"/>
              <a:t>page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vital</a:t>
            </a:r>
            <a:r>
              <a:rPr lang="pl-PL" dirty="0"/>
              <a:t> to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precise</a:t>
            </a:r>
            <a:r>
              <a:rPr lang="pl-PL" dirty="0"/>
              <a:t> </a:t>
            </a:r>
            <a:r>
              <a:rPr lang="pl-PL" dirty="0" err="1"/>
              <a:t>info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source</a:t>
            </a:r>
            <a:r>
              <a:rPr lang="pl-PL" dirty="0"/>
              <a:t> of data </a:t>
            </a:r>
            <a:r>
              <a:rPr lang="pl-PL" dirty="0" err="1"/>
              <a:t>provided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thesis</a:t>
            </a:r>
            <a:endParaRPr lang="pl-PL" dirty="0"/>
          </a:p>
          <a:p>
            <a:endParaRPr lang="pl-PL" dirty="0"/>
          </a:p>
          <a:p>
            <a:r>
              <a:rPr lang="pl-PL" dirty="0"/>
              <a:t>Most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detailed</a:t>
            </a:r>
            <a:r>
              <a:rPr lang="pl-PL" dirty="0"/>
              <a:t> </a:t>
            </a:r>
            <a:r>
              <a:rPr lang="pl-PL" dirty="0" err="1"/>
              <a:t>bibliographical</a:t>
            </a:r>
            <a:r>
              <a:rPr lang="pl-PL" dirty="0"/>
              <a:t> </a:t>
            </a:r>
            <a:r>
              <a:rPr lang="pl-PL" dirty="0" err="1"/>
              <a:t>info</a:t>
            </a:r>
            <a:r>
              <a:rPr lang="pl-PL" dirty="0"/>
              <a:t> (</a:t>
            </a:r>
            <a:r>
              <a:rPr lang="pl-PL" dirty="0" err="1"/>
              <a:t>how</a:t>
            </a:r>
            <a:r>
              <a:rPr lang="pl-PL" dirty="0"/>
              <a:t> to </a:t>
            </a:r>
            <a:r>
              <a:rPr lang="pl-PL" dirty="0" err="1"/>
              <a:t>quote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take</a:t>
            </a:r>
            <a:r>
              <a:rPr lang="pl-PL" dirty="0"/>
              <a:t> data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institutional</a:t>
            </a:r>
            <a:r>
              <a:rPr lang="pl-PL" dirty="0"/>
              <a:t> </a:t>
            </a:r>
            <a:r>
              <a:rPr lang="pl-PL" dirty="0" err="1"/>
              <a:t>dataset</a:t>
            </a:r>
            <a:r>
              <a:rPr lang="pl-PL" dirty="0"/>
              <a:t> – </a:t>
            </a:r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write</a:t>
            </a:r>
            <a:r>
              <a:rPr lang="pl-PL" dirty="0"/>
              <a:t> down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dataset</a:t>
            </a:r>
            <a:r>
              <a:rPr lang="pl-PL" dirty="0"/>
              <a:t> (for </a:t>
            </a:r>
            <a:r>
              <a:rPr lang="pl-PL" dirty="0" err="1"/>
              <a:t>instance</a:t>
            </a:r>
            <a:r>
              <a:rPr lang="pl-PL" dirty="0"/>
              <a:t> </a:t>
            </a:r>
            <a:r>
              <a:rPr lang="pl-PL" dirty="0" err="1"/>
              <a:t>World</a:t>
            </a:r>
            <a:r>
              <a:rPr lang="pl-PL" dirty="0"/>
              <a:t> Development </a:t>
            </a:r>
            <a:r>
              <a:rPr lang="pl-PL" dirty="0" err="1"/>
              <a:t>Indicators</a:t>
            </a:r>
            <a:r>
              <a:rPr lang="pl-PL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Referencing</a:t>
            </a:r>
            <a:r>
              <a:rPr lang="pl-PL" dirty="0"/>
              <a:t>: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As we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mentioned</a:t>
            </a:r>
            <a:r>
              <a:rPr lang="pl-PL" dirty="0"/>
              <a:t> </a:t>
            </a:r>
            <a:r>
              <a:rPr lang="pl-PL" dirty="0" err="1"/>
              <a:t>before</a:t>
            </a:r>
            <a:r>
              <a:rPr lang="pl-PL" dirty="0"/>
              <a:t>, </a:t>
            </a:r>
            <a:r>
              <a:rPr lang="pl-PL" dirty="0" err="1"/>
              <a:t>the</a:t>
            </a:r>
            <a:r>
              <a:rPr lang="pl-PL" dirty="0"/>
              <a:t> scientific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cumulative</a:t>
            </a:r>
            <a:endParaRPr lang="pl-PL" dirty="0"/>
          </a:p>
          <a:p>
            <a:endParaRPr lang="pl-PL" dirty="0"/>
          </a:p>
          <a:p>
            <a:r>
              <a:rPr lang="pl-PL" dirty="0"/>
              <a:t>We </a:t>
            </a:r>
            <a:r>
              <a:rPr lang="pl-PL" dirty="0" err="1"/>
              <a:t>build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,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produced</a:t>
            </a:r>
            <a:r>
              <a:rPr lang="pl-PL" dirty="0"/>
              <a:t> by </a:t>
            </a:r>
            <a:r>
              <a:rPr lang="pl-PL" dirty="0" err="1"/>
              <a:t>others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Sometimes</a:t>
            </a:r>
            <a:r>
              <a:rPr lang="pl-PL" dirty="0"/>
              <a:t>, </a:t>
            </a:r>
            <a:r>
              <a:rPr lang="pl-PL" dirty="0" err="1"/>
              <a:t>however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make one step back to </a:t>
            </a:r>
            <a:r>
              <a:rPr lang="pl-PL" dirty="0" err="1"/>
              <a:t>understand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refering</a:t>
            </a:r>
            <a:r>
              <a:rPr lang="pl-PL" dirty="0"/>
              <a:t> to – so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reader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to </a:t>
            </a:r>
            <a:r>
              <a:rPr lang="pl-PL" dirty="0" err="1"/>
              <a:t>check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(paper, </a:t>
            </a:r>
            <a:r>
              <a:rPr lang="pl-PL" dirty="0" err="1"/>
              <a:t>book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Besides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credit to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referencing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reliable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</a:t>
            </a:r>
            <a:r>
              <a:rPr lang="pl-PL" dirty="0" err="1"/>
              <a:t>take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just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head</a:t>
            </a:r>
            <a:r>
              <a:rPr lang="pl-PL" dirty="0"/>
              <a:t>. </a:t>
            </a:r>
            <a:r>
              <a:rPr lang="pl-PL" dirty="0" err="1"/>
              <a:t>Writing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ideas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mentioning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autor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stealing</a:t>
            </a:r>
            <a:r>
              <a:rPr lang="pl-PL" dirty="0"/>
              <a:t> </a:t>
            </a:r>
            <a:r>
              <a:rPr lang="pl-PL" dirty="0" err="1"/>
              <a:t>one’s</a:t>
            </a:r>
            <a:r>
              <a:rPr lang="pl-PL" dirty="0"/>
              <a:t> </a:t>
            </a:r>
            <a:r>
              <a:rPr lang="pl-PL" dirty="0" err="1"/>
              <a:t>work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Plagiarism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ideas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refering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author</a:t>
            </a:r>
            <a:r>
              <a:rPr lang="pl-PL" dirty="0"/>
              <a:t>(s)</a:t>
            </a:r>
          </a:p>
          <a:p>
            <a:endParaRPr lang="pl-PL" dirty="0"/>
          </a:p>
          <a:p>
            <a:r>
              <a:rPr lang="pl-PL" dirty="0" err="1"/>
              <a:t>Quoting</a:t>
            </a:r>
            <a:r>
              <a:rPr lang="pl-PL" dirty="0"/>
              <a:t> </a:t>
            </a:r>
            <a:r>
              <a:rPr lang="pl-PL" dirty="0" err="1"/>
              <a:t>someone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showing</a:t>
            </a:r>
            <a:r>
              <a:rPr lang="pl-PL" dirty="0"/>
              <a:t> </a:t>
            </a:r>
            <a:r>
              <a:rPr lang="pl-PL" dirty="0" err="1"/>
              <a:t>quotations</a:t>
            </a:r>
            <a:r>
              <a:rPr lang="pl-PL" dirty="0"/>
              <a:t> </a:t>
            </a:r>
            <a:r>
              <a:rPr lang="pl-PL" dirty="0" err="1"/>
              <a:t>mark</a:t>
            </a:r>
            <a:r>
              <a:rPr lang="pl-PL" dirty="0"/>
              <a:t> </a:t>
            </a:r>
            <a:r>
              <a:rPr lang="en-US" dirty="0"/>
              <a:t>(</a:t>
            </a:r>
            <a:r>
              <a:rPr lang="pl-PL" dirty="0"/>
              <a:t>„</a:t>
            </a:r>
            <a:r>
              <a:rPr lang="pl-PL" dirty="0" err="1"/>
              <a:t>Text</a:t>
            </a:r>
            <a:r>
              <a:rPr lang="pl-PL" dirty="0"/>
              <a:t>”</a:t>
            </a:r>
            <a:r>
              <a:rPr lang="en-US" dirty="0"/>
              <a:t>)</a:t>
            </a:r>
            <a:r>
              <a:rPr lang="pl-PL" dirty="0"/>
              <a:t> and </a:t>
            </a:r>
            <a:r>
              <a:rPr lang="pl-PL" dirty="0" err="1"/>
              <a:t>providing</a:t>
            </a:r>
            <a:r>
              <a:rPr lang="pl-PL" dirty="0"/>
              <a:t>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remember</a:t>
            </a:r>
            <a:r>
              <a:rPr lang="pl-PL" dirty="0"/>
              <a:t>: we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anti-plagiarism</a:t>
            </a:r>
            <a:r>
              <a:rPr lang="pl-PL" dirty="0"/>
              <a:t> software </a:t>
            </a:r>
            <a:r>
              <a:rPr lang="pl-PL" dirty="0" err="1"/>
              <a:t>at</a:t>
            </a:r>
            <a:r>
              <a:rPr lang="pl-PL" dirty="0"/>
              <a:t> CUE</a:t>
            </a:r>
          </a:p>
          <a:p>
            <a:endParaRPr lang="pl-PL" dirty="0"/>
          </a:p>
          <a:p>
            <a:r>
              <a:rPr lang="pl-PL" dirty="0" err="1"/>
              <a:t>Plagiarism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major </a:t>
            </a:r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offence</a:t>
            </a:r>
            <a:r>
              <a:rPr lang="pl-PL" dirty="0"/>
              <a:t> and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result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severe</a:t>
            </a:r>
            <a:r>
              <a:rPr lang="pl-PL" dirty="0"/>
              <a:t> </a:t>
            </a:r>
            <a:r>
              <a:rPr lang="pl-PL" dirty="0" err="1"/>
              <a:t>fines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Besides</a:t>
            </a:r>
            <a:r>
              <a:rPr lang="pl-PL" dirty="0"/>
              <a:t>,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orientators</a:t>
            </a:r>
            <a:r>
              <a:rPr lang="pl-PL" dirty="0"/>
              <a:t> </a:t>
            </a:r>
            <a:r>
              <a:rPr lang="pl-PL" dirty="0" err="1"/>
              <a:t>discovers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plagiarism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affect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relationship</a:t>
            </a:r>
            <a:r>
              <a:rPr lang="pl-PL" dirty="0"/>
              <a:t> (master-student </a:t>
            </a:r>
            <a:r>
              <a:rPr lang="pl-PL" dirty="0" err="1"/>
              <a:t>relation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trust!)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Quoting</a:t>
            </a:r>
            <a:r>
              <a:rPr lang="pl-PL" dirty="0"/>
              <a:t> and </a:t>
            </a:r>
            <a:r>
              <a:rPr lang="pl-PL" dirty="0" err="1"/>
              <a:t>rephrasing</a:t>
            </a:r>
            <a:r>
              <a:rPr lang="pl-PL" dirty="0"/>
              <a:t> (</a:t>
            </a:r>
            <a:r>
              <a:rPr lang="pl-PL" dirty="0" err="1"/>
              <a:t>paraphrasing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HAVE TO </a:t>
            </a:r>
            <a:r>
              <a:rPr lang="pl-PL" dirty="0" err="1"/>
              <a:t>quote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word</a:t>
            </a:r>
            <a:r>
              <a:rPr lang="pl-PL" dirty="0"/>
              <a:t>,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quotations</a:t>
            </a:r>
            <a:r>
              <a:rPr lang="pl-PL" dirty="0"/>
              <a:t> </a:t>
            </a:r>
            <a:r>
              <a:rPr lang="pl-PL" dirty="0" err="1"/>
              <a:t>mark</a:t>
            </a:r>
            <a:r>
              <a:rPr lang="pl-PL" dirty="0"/>
              <a:t> („</a:t>
            </a:r>
            <a:r>
              <a:rPr lang="pl-PL" dirty="0" err="1"/>
              <a:t>Text</a:t>
            </a:r>
            <a:r>
              <a:rPr lang="pl-PL" dirty="0"/>
              <a:t>”), </a:t>
            </a:r>
            <a:r>
              <a:rPr lang="pl-PL" dirty="0" err="1"/>
              <a:t>then</a:t>
            </a:r>
            <a:r>
              <a:rPr lang="pl-PL" dirty="0"/>
              <a:t> make a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end</a:t>
            </a:r>
            <a:r>
              <a:rPr lang="pl-PL" dirty="0"/>
              <a:t> of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quotation</a:t>
            </a:r>
            <a:endParaRPr lang="pl-PL" dirty="0"/>
          </a:p>
          <a:p>
            <a:endParaRPr lang="pl-PL" dirty="0"/>
          </a:p>
          <a:p>
            <a:r>
              <a:rPr lang="pl-PL" dirty="0"/>
              <a:t>Basic </a:t>
            </a:r>
            <a:r>
              <a:rPr lang="pl-PL" dirty="0" err="1"/>
              <a:t>rule</a:t>
            </a:r>
            <a:r>
              <a:rPr lang="pl-PL" dirty="0"/>
              <a:t>: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pasting</a:t>
            </a:r>
            <a:r>
              <a:rPr lang="pl-PL" dirty="0"/>
              <a:t> </a:t>
            </a:r>
            <a:r>
              <a:rPr lang="pl-PL" dirty="0" err="1"/>
              <a:t>pieces</a:t>
            </a:r>
            <a:r>
              <a:rPr lang="pl-PL" dirty="0"/>
              <a:t> of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yours</a:t>
            </a:r>
            <a:r>
              <a:rPr lang="pl-PL" dirty="0"/>
              <a:t> ALWAYS </a:t>
            </a:r>
            <a:r>
              <a:rPr lang="pl-PL" dirty="0" err="1"/>
              <a:t>mark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part </a:t>
            </a:r>
            <a:r>
              <a:rPr lang="pl-PL" dirty="0" err="1"/>
              <a:t>in</a:t>
            </a:r>
            <a:r>
              <a:rPr lang="pl-PL" dirty="0"/>
              <a:t> red. </a:t>
            </a:r>
            <a:r>
              <a:rPr lang="pl-PL" dirty="0" err="1"/>
              <a:t>Students</a:t>
            </a:r>
            <a:r>
              <a:rPr lang="pl-PL" dirty="0"/>
              <a:t>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tho</a:t>
            </a:r>
            <a:r>
              <a:rPr lang="pl-PL" dirty="0"/>
              <a:t> </a:t>
            </a:r>
            <a:r>
              <a:rPr lang="pl-PL" dirty="0" err="1"/>
              <a:t>copy</a:t>
            </a:r>
            <a:r>
              <a:rPr lang="pl-PL" dirty="0"/>
              <a:t> and </a:t>
            </a:r>
            <a:r>
              <a:rPr lang="pl-PL" dirty="0" err="1"/>
              <a:t>paste</a:t>
            </a:r>
            <a:r>
              <a:rPr lang="pl-PL" dirty="0"/>
              <a:t>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pieces</a:t>
            </a:r>
            <a:r>
              <a:rPr lang="pl-PL" dirty="0"/>
              <a:t> of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internet</a:t>
            </a:r>
            <a:r>
              <a:rPr lang="pl-PL" dirty="0"/>
              <a:t>, </a:t>
            </a:r>
            <a:r>
              <a:rPr lang="pl-PL" dirty="0" err="1"/>
              <a:t>then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tend</a:t>
            </a:r>
            <a:r>
              <a:rPr lang="pl-PL" dirty="0"/>
              <a:t> to </a:t>
            </a:r>
            <a:r>
              <a:rPr lang="pl-PL" dirty="0" err="1"/>
              <a:t>confuse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part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written</a:t>
            </a:r>
            <a:r>
              <a:rPr lang="pl-PL" dirty="0"/>
              <a:t> by </a:t>
            </a:r>
            <a:r>
              <a:rPr lang="pl-PL" dirty="0" err="1"/>
              <a:t>them</a:t>
            </a:r>
            <a:r>
              <a:rPr lang="pl-PL" dirty="0"/>
              <a:t> and </a:t>
            </a:r>
            <a:r>
              <a:rPr lang="pl-PL" dirty="0" err="1"/>
              <a:t>which</a:t>
            </a:r>
            <a:r>
              <a:rPr lang="pl-PL" dirty="0"/>
              <a:t> one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pasted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Still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can’t</a:t>
            </a:r>
            <a:r>
              <a:rPr lang="pl-PL" dirty="0"/>
              <a:t> </a:t>
            </a:r>
            <a:r>
              <a:rPr lang="pl-PL" dirty="0" err="1"/>
              <a:t>quote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much</a:t>
            </a:r>
          </a:p>
          <a:p>
            <a:endParaRPr lang="pl-PL" dirty="0"/>
          </a:p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dissertation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be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, </a:t>
            </a:r>
            <a:r>
              <a:rPr lang="pl-PL" dirty="0" err="1"/>
              <a:t>it’s</a:t>
            </a:r>
            <a:r>
              <a:rPr lang="pl-PL" dirty="0"/>
              <a:t> not </a:t>
            </a:r>
            <a:r>
              <a:rPr lang="pl-PL" dirty="0" err="1"/>
              <a:t>the</a:t>
            </a:r>
            <a:r>
              <a:rPr lang="pl-PL" dirty="0"/>
              <a:t> college of </a:t>
            </a:r>
            <a:r>
              <a:rPr lang="pl-PL" dirty="0" err="1"/>
              <a:t>fine</a:t>
            </a:r>
            <a:r>
              <a:rPr lang="pl-PL" dirty="0"/>
              <a:t> </a:t>
            </a:r>
            <a:r>
              <a:rPr lang="pl-PL" dirty="0" err="1"/>
              <a:t>art</a:t>
            </a:r>
            <a:r>
              <a:rPr lang="pl-PL" dirty="0"/>
              <a:t> and </a:t>
            </a:r>
            <a:r>
              <a:rPr lang="pl-PL" dirty="0" err="1"/>
              <a:t>the</a:t>
            </a:r>
            <a:r>
              <a:rPr lang="pl-PL" dirty="0"/>
              <a:t> collage </a:t>
            </a:r>
            <a:r>
              <a:rPr lang="pl-PL" dirty="0" err="1"/>
              <a:t>technique</a:t>
            </a:r>
            <a:endParaRPr lang="pl-PL" dirty="0"/>
          </a:p>
          <a:p>
            <a:endParaRPr lang="pl-PL" dirty="0"/>
          </a:p>
          <a:p>
            <a:r>
              <a:rPr lang="pl-PL" dirty="0"/>
              <a:t>But </a:t>
            </a:r>
            <a:r>
              <a:rPr lang="pl-PL" dirty="0" err="1"/>
              <a:t>instead</a:t>
            </a:r>
            <a:r>
              <a:rPr lang="pl-PL" dirty="0"/>
              <a:t> of </a:t>
            </a:r>
            <a:r>
              <a:rPr lang="pl-PL" dirty="0" err="1"/>
              <a:t>quoting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rephrase</a:t>
            </a:r>
            <a:r>
              <a:rPr lang="pl-PL" dirty="0"/>
              <a:t> </a:t>
            </a:r>
            <a:r>
              <a:rPr lang="pl-PL" dirty="0" err="1"/>
              <a:t>someone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Rephrasing</a:t>
            </a:r>
            <a:r>
              <a:rPr lang="pl-PL" dirty="0"/>
              <a:t>/</a:t>
            </a:r>
            <a:r>
              <a:rPr lang="pl-PL" dirty="0" err="1"/>
              <a:t>paraphrasing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words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ideas</a:t>
            </a:r>
            <a:r>
              <a:rPr lang="pl-PL" dirty="0"/>
              <a:t>, </a:t>
            </a:r>
            <a:r>
              <a:rPr lang="pl-PL" dirty="0" err="1"/>
              <a:t>theories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discoveries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style of </a:t>
            </a:r>
            <a:r>
              <a:rPr lang="pl-PL" dirty="0" err="1"/>
              <a:t>writing</a:t>
            </a:r>
            <a:r>
              <a:rPr lang="pl-PL" dirty="0"/>
              <a:t>: </a:t>
            </a:r>
            <a:r>
              <a:rPr lang="pl-PL" dirty="0" err="1"/>
              <a:t>replacing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words</a:t>
            </a:r>
            <a:r>
              <a:rPr lang="pl-PL" dirty="0"/>
              <a:t> </a:t>
            </a:r>
            <a:r>
              <a:rPr lang="pl-PL" dirty="0" err="1"/>
              <a:t>with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synonyms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word</a:t>
            </a:r>
            <a:r>
              <a:rPr lang="pl-PL" dirty="0"/>
              <a:t> </a:t>
            </a:r>
            <a:r>
              <a:rPr lang="pl-PL" dirty="0" err="1"/>
              <a:t>editor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enough</a:t>
            </a:r>
            <a:r>
              <a:rPr lang="pl-PL" dirty="0"/>
              <a:t>!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Structure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831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Class #1: </a:t>
            </a:r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rescources&amp;referencing</a:t>
            </a:r>
            <a:r>
              <a:rPr lang="pl-PL" dirty="0"/>
              <a:t>; </a:t>
            </a:r>
            <a:r>
              <a:rPr lang="pl-PL" dirty="0" err="1"/>
              <a:t>articles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Class #2: Internet </a:t>
            </a:r>
            <a:r>
              <a:rPr lang="pl-PL" dirty="0" err="1"/>
              <a:t>search</a:t>
            </a:r>
            <a:r>
              <a:rPr lang="pl-PL" dirty="0"/>
              <a:t>;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problems&amp;hypotheses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Harvard </a:t>
            </a:r>
            <a:r>
              <a:rPr lang="pl-PL" dirty="0" err="1"/>
              <a:t>referencing</a:t>
            </a:r>
            <a:r>
              <a:rPr lang="pl-PL" dirty="0"/>
              <a:t> system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The</a:t>
            </a:r>
            <a:r>
              <a:rPr lang="pl-PL" dirty="0"/>
              <a:t> most popular </a:t>
            </a:r>
            <a:r>
              <a:rPr lang="pl-PL" dirty="0" err="1"/>
              <a:t>referencing</a:t>
            </a:r>
            <a:r>
              <a:rPr lang="pl-PL" dirty="0"/>
              <a:t> system</a:t>
            </a:r>
          </a:p>
          <a:p>
            <a:endParaRPr lang="pl-PL" dirty="0"/>
          </a:p>
          <a:p>
            <a:r>
              <a:rPr lang="pl-PL" dirty="0" err="1"/>
              <a:t>Used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most scholar </a:t>
            </a:r>
            <a:r>
              <a:rPr lang="pl-PL" dirty="0" err="1"/>
              <a:t>journals</a:t>
            </a:r>
            <a:r>
              <a:rPr lang="pl-PL" dirty="0"/>
              <a:t> and </a:t>
            </a:r>
            <a:r>
              <a:rPr lang="pl-PL" dirty="0" err="1"/>
              <a:t>books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User-friendly</a:t>
            </a:r>
            <a:r>
              <a:rPr lang="pl-PL" dirty="0"/>
              <a:t> for a </a:t>
            </a:r>
            <a:r>
              <a:rPr lang="pl-PL" dirty="0" err="1"/>
              <a:t>reader</a:t>
            </a:r>
            <a:r>
              <a:rPr lang="pl-PL" dirty="0"/>
              <a:t> and </a:t>
            </a:r>
            <a:r>
              <a:rPr lang="pl-PL" dirty="0" err="1"/>
              <a:t>easy</a:t>
            </a:r>
            <a:r>
              <a:rPr lang="pl-PL" dirty="0"/>
              <a:t> for a </a:t>
            </a:r>
            <a:r>
              <a:rPr lang="pl-PL" dirty="0" err="1"/>
              <a:t>writer</a:t>
            </a:r>
            <a:r>
              <a:rPr lang="pl-PL" dirty="0"/>
              <a:t> (student)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North </a:t>
            </a:r>
            <a:r>
              <a:rPr lang="pl-PL" dirty="0" err="1"/>
              <a:t>claims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institutions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created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order to </a:t>
            </a:r>
            <a:r>
              <a:rPr lang="pl-PL" dirty="0" err="1"/>
              <a:t>mantain</a:t>
            </a:r>
            <a:r>
              <a:rPr lang="pl-PL" dirty="0"/>
              <a:t> order and </a:t>
            </a:r>
            <a:r>
              <a:rPr lang="pl-PL" dirty="0" err="1"/>
              <a:t>increase</a:t>
            </a:r>
            <a:r>
              <a:rPr lang="pl-PL" dirty="0"/>
              <a:t> </a:t>
            </a:r>
            <a:r>
              <a:rPr lang="pl-PL" dirty="0" err="1"/>
              <a:t>secure</a:t>
            </a:r>
            <a:r>
              <a:rPr lang="pl-PL" dirty="0"/>
              <a:t> </a:t>
            </a:r>
            <a:r>
              <a:rPr lang="pl-PL" dirty="0" err="1"/>
              <a:t>transactions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„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incentive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economy</a:t>
            </a:r>
            <a:r>
              <a:rPr lang="pl-PL" dirty="0"/>
              <a:t>; as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</a:t>
            </a:r>
            <a:r>
              <a:rPr lang="pl-PL" dirty="0" err="1"/>
              <a:t>evolves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shapes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direction</a:t>
            </a:r>
            <a:r>
              <a:rPr lang="pl-PL" dirty="0"/>
              <a:t> of </a:t>
            </a:r>
            <a:r>
              <a:rPr lang="pl-PL" dirty="0" err="1"/>
              <a:t>economic</a:t>
            </a:r>
            <a:r>
              <a:rPr lang="pl-PL" dirty="0"/>
              <a:t> </a:t>
            </a:r>
            <a:r>
              <a:rPr lang="pl-PL" dirty="0" err="1"/>
              <a:t>change</a:t>
            </a:r>
            <a:r>
              <a:rPr lang="pl-PL" dirty="0"/>
              <a:t> </a:t>
            </a:r>
            <a:r>
              <a:rPr lang="pl-PL" dirty="0" err="1"/>
              <a:t>toward</a:t>
            </a:r>
            <a:r>
              <a:rPr lang="pl-PL" dirty="0"/>
              <a:t> growth, </a:t>
            </a:r>
            <a:r>
              <a:rPr lang="pl-PL" dirty="0" err="1"/>
              <a:t>stagnation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decline</a:t>
            </a:r>
            <a:r>
              <a:rPr lang="pl-PL" dirty="0"/>
              <a:t>” (North, 1991: 97)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(North, 1991: 97)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North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</a:t>
            </a:r>
            <a:r>
              <a:rPr lang="pl-PL" dirty="0"/>
              <a:t> (</a:t>
            </a:r>
            <a:r>
              <a:rPr lang="pl-PL" dirty="0" err="1"/>
              <a:t>Douglass</a:t>
            </a:r>
            <a:r>
              <a:rPr lang="pl-PL" dirty="0"/>
              <a:t> C North, Nobel </a:t>
            </a:r>
            <a:r>
              <a:rPr lang="pl-PL" dirty="0" err="1"/>
              <a:t>Prize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Economics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1993)</a:t>
            </a:r>
          </a:p>
          <a:p>
            <a:endParaRPr lang="pl-PL" dirty="0"/>
          </a:p>
          <a:p>
            <a:r>
              <a:rPr lang="pl-PL" dirty="0"/>
              <a:t>1991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endParaRPr lang="pl-PL" dirty="0"/>
          </a:p>
          <a:p>
            <a:endParaRPr lang="pl-PL" dirty="0"/>
          </a:p>
          <a:p>
            <a:r>
              <a:rPr lang="pl-PL" dirty="0"/>
              <a:t>97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page</a:t>
            </a:r>
            <a:r>
              <a:rPr lang="pl-PL" dirty="0"/>
              <a:t> </a:t>
            </a:r>
            <a:r>
              <a:rPr lang="pl-PL" dirty="0" err="1"/>
              <a:t>number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Reference</a:t>
            </a:r>
            <a:r>
              <a:rPr lang="pl-PL" dirty="0"/>
              <a:t> list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All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scources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refer</a:t>
            </a:r>
            <a:r>
              <a:rPr lang="pl-PL" dirty="0"/>
              <a:t> to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paper/</a:t>
            </a:r>
            <a:r>
              <a:rPr lang="pl-PL" dirty="0" err="1"/>
              <a:t>dissertation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be </a:t>
            </a:r>
            <a:r>
              <a:rPr lang="pl-PL" dirty="0" err="1"/>
              <a:t>included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end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reference</a:t>
            </a:r>
            <a:r>
              <a:rPr lang="pl-PL" dirty="0"/>
              <a:t> list</a:t>
            </a:r>
          </a:p>
          <a:p>
            <a:endParaRPr lang="pl-PL" dirty="0"/>
          </a:p>
          <a:p>
            <a:r>
              <a:rPr lang="pl-PL" dirty="0"/>
              <a:t>List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sources</a:t>
            </a:r>
            <a:r>
              <a:rPr lang="pl-PL" dirty="0"/>
              <a:t> in </a:t>
            </a:r>
            <a:r>
              <a:rPr lang="pl-PL" dirty="0" err="1"/>
              <a:t>alphabetic</a:t>
            </a:r>
            <a:r>
              <a:rPr lang="pl-PL" dirty="0"/>
              <a:t> format</a:t>
            </a:r>
          </a:p>
          <a:p>
            <a:endParaRPr lang="pl-PL" dirty="0"/>
          </a:p>
          <a:p>
            <a:r>
              <a:rPr lang="en-US" dirty="0"/>
              <a:t>If you are not sure how to make it: look for the document prepared by a Department of Lifelong Learning of University of Exeter. It contains all the necessary instructions how to make references and prepare reference list : </a:t>
            </a:r>
            <a:r>
              <a:rPr lang="en-US" dirty="0">
                <a:hlinkClick r:id="rId2"/>
              </a:rPr>
              <a:t>https://libguides.exeter.ac.uk/c.php?g=654150&amp;p=4795413</a:t>
            </a:r>
            <a:r>
              <a:rPr lang="pl-PL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rescources&amp;referencing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</a:t>
            </a:r>
            <a:r>
              <a:rPr lang="pl-PL" dirty="0"/>
              <a:t> and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reliability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Referencing</a:t>
            </a:r>
            <a:r>
              <a:rPr lang="pl-PL" dirty="0"/>
              <a:t>: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Plagiarism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Quoting</a:t>
            </a:r>
            <a:r>
              <a:rPr lang="pl-PL" dirty="0"/>
              <a:t> and </a:t>
            </a:r>
            <a:r>
              <a:rPr lang="pl-PL" dirty="0" err="1"/>
              <a:t>rephrasing</a:t>
            </a:r>
            <a:endParaRPr lang="pl-PL" dirty="0"/>
          </a:p>
          <a:p>
            <a:endParaRPr lang="pl-PL" dirty="0"/>
          </a:p>
          <a:p>
            <a:r>
              <a:rPr lang="pl-PL" dirty="0"/>
              <a:t>Harvard </a:t>
            </a:r>
            <a:r>
              <a:rPr lang="pl-PL" dirty="0" err="1"/>
              <a:t>referencing</a:t>
            </a:r>
            <a:r>
              <a:rPr lang="pl-PL" dirty="0"/>
              <a:t> system</a:t>
            </a:r>
          </a:p>
          <a:p>
            <a:endParaRPr lang="pl-PL" dirty="0"/>
          </a:p>
          <a:p>
            <a:r>
              <a:rPr lang="pl-PL" dirty="0" err="1"/>
              <a:t>Reference</a:t>
            </a:r>
            <a:r>
              <a:rPr lang="pl-PL" dirty="0"/>
              <a:t> list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Books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articles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Reports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Papers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Datasets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Books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/>
              <a:t>authored</a:t>
            </a:r>
            <a:r>
              <a:rPr lang="pl-PL" dirty="0"/>
              <a:t> by 1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and </a:t>
            </a:r>
            <a:r>
              <a:rPr lang="pl-PL" dirty="0" err="1"/>
              <a:t>edited</a:t>
            </a:r>
            <a:r>
              <a:rPr lang="pl-PL" dirty="0"/>
              <a:t> </a:t>
            </a:r>
            <a:r>
              <a:rPr lang="pl-PL" dirty="0" err="1"/>
              <a:t>ones</a:t>
            </a:r>
            <a:endParaRPr lang="pl-PL" dirty="0"/>
          </a:p>
          <a:p>
            <a:endParaRPr lang="pl-PL" dirty="0"/>
          </a:p>
          <a:p>
            <a:r>
              <a:rPr lang="pl-PL" dirty="0"/>
              <a:t>1st </a:t>
            </a:r>
            <a:r>
              <a:rPr lang="pl-PL" dirty="0" err="1"/>
              <a:t>type</a:t>
            </a:r>
            <a:r>
              <a:rPr lang="pl-PL" dirty="0"/>
              <a:t>: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cover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those</a:t>
            </a:r>
            <a:r>
              <a:rPr lang="pl-PL" dirty="0"/>
              <a:t> of </a:t>
            </a:r>
            <a:r>
              <a:rPr lang="pl-PL" dirty="0" err="1"/>
              <a:t>authors</a:t>
            </a:r>
            <a:r>
              <a:rPr lang="pl-PL" dirty="0"/>
              <a:t> </a:t>
            </a:r>
            <a:r>
              <a:rPr lang="pl-PL" dirty="0" err="1"/>
              <a:t>only</a:t>
            </a:r>
            <a:endParaRPr lang="pl-PL" dirty="0"/>
          </a:p>
          <a:p>
            <a:endParaRPr lang="pl-PL" dirty="0"/>
          </a:p>
          <a:p>
            <a:r>
              <a:rPr lang="pl-PL" dirty="0"/>
              <a:t>2nd </a:t>
            </a:r>
            <a:r>
              <a:rPr lang="pl-PL" dirty="0" err="1"/>
              <a:t>type</a:t>
            </a:r>
            <a:r>
              <a:rPr lang="pl-PL" dirty="0"/>
              <a:t>: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the </a:t>
            </a:r>
            <a:r>
              <a:rPr lang="pl-PL" dirty="0" err="1"/>
              <a:t>editors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not the sole </a:t>
            </a:r>
            <a:r>
              <a:rPr lang="pl-PL" dirty="0" err="1"/>
              <a:t>authors</a:t>
            </a:r>
            <a:r>
              <a:rPr lang="pl-PL" dirty="0"/>
              <a:t> of the </a:t>
            </a:r>
            <a:r>
              <a:rPr lang="pl-PL" dirty="0" err="1"/>
              <a:t>book</a:t>
            </a:r>
            <a:r>
              <a:rPr lang="pl-PL" dirty="0"/>
              <a:t>,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be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of </a:t>
            </a:r>
            <a:r>
              <a:rPr lang="pl-PL" dirty="0" err="1"/>
              <a:t>each</a:t>
            </a:r>
            <a:r>
              <a:rPr lang="pl-PL" dirty="0"/>
              <a:t> part/</a:t>
            </a:r>
            <a:r>
              <a:rPr lang="pl-PL" dirty="0" err="1"/>
              <a:t>chapter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Things</a:t>
            </a:r>
            <a:r>
              <a:rPr lang="pl-PL" dirty="0"/>
              <a:t> to </a:t>
            </a:r>
            <a:r>
              <a:rPr lang="pl-PL" dirty="0" err="1"/>
              <a:t>remember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err="1"/>
              <a:t>Reliability</a:t>
            </a:r>
            <a:r>
              <a:rPr lang="pl-PL" dirty="0"/>
              <a:t> </a:t>
            </a:r>
            <a:r>
              <a:rPr lang="pl-PL" dirty="0" err="1"/>
              <a:t>assesment</a:t>
            </a:r>
            <a:r>
              <a:rPr lang="pl-PL" dirty="0"/>
              <a:t>: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mark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publishing</a:t>
            </a:r>
            <a:r>
              <a:rPr lang="pl-PL" dirty="0"/>
              <a:t> company </a:t>
            </a:r>
          </a:p>
          <a:p>
            <a:endParaRPr lang="pl-PL" dirty="0"/>
          </a:p>
          <a:p>
            <a:r>
              <a:rPr lang="pl-PL" dirty="0" err="1"/>
              <a:t>Write</a:t>
            </a:r>
            <a:r>
              <a:rPr lang="pl-PL" dirty="0"/>
              <a:t> down </a:t>
            </a:r>
            <a:r>
              <a:rPr lang="pl-PL" dirty="0" err="1"/>
              <a:t>the</a:t>
            </a:r>
            <a:r>
              <a:rPr lang="pl-PL" dirty="0"/>
              <a:t>: </a:t>
            </a:r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names</a:t>
            </a:r>
            <a:r>
              <a:rPr lang="pl-PL" dirty="0"/>
              <a:t> </a:t>
            </a:r>
            <a:r>
              <a:rPr lang="pl-PL" dirty="0" err="1"/>
              <a:t>(i</a:t>
            </a:r>
            <a:r>
              <a:rPr lang="pl-PL" dirty="0"/>
              <a:t>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edited</a:t>
            </a:r>
            <a:r>
              <a:rPr lang="pl-PL" dirty="0"/>
              <a:t> </a:t>
            </a:r>
            <a:r>
              <a:rPr lang="pl-PL" dirty="0" err="1"/>
              <a:t>books</a:t>
            </a:r>
            <a:r>
              <a:rPr lang="pl-PL" dirty="0"/>
              <a:t> –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chapter</a:t>
            </a:r>
            <a:r>
              <a:rPr lang="pl-PL" dirty="0"/>
              <a:t>), </a:t>
            </a:r>
            <a:r>
              <a:rPr lang="pl-PL" dirty="0" err="1"/>
              <a:t>title</a:t>
            </a:r>
            <a:r>
              <a:rPr lang="pl-PL" dirty="0"/>
              <a:t> </a:t>
            </a:r>
            <a:r>
              <a:rPr lang="pl-PL" dirty="0" err="1"/>
              <a:t>(i</a:t>
            </a:r>
            <a:r>
              <a:rPr lang="pl-PL" dirty="0"/>
              <a:t>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edited</a:t>
            </a:r>
            <a:r>
              <a:rPr lang="pl-PL" dirty="0"/>
              <a:t> –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chapter</a:t>
            </a:r>
            <a:r>
              <a:rPr lang="pl-PL" dirty="0"/>
              <a:t>(s)),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publishing</a:t>
            </a:r>
            <a:r>
              <a:rPr lang="pl-PL" dirty="0"/>
              <a:t> company and city, </a:t>
            </a:r>
            <a:r>
              <a:rPr lang="pl-PL" dirty="0" err="1"/>
              <a:t>year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Note</a:t>
            </a:r>
            <a:r>
              <a:rPr lang="pl-PL" dirty="0"/>
              <a:t> to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students</a:t>
            </a:r>
            <a:r>
              <a:rPr lang="pl-PL" dirty="0"/>
              <a:t>: </a:t>
            </a:r>
            <a:r>
              <a:rPr lang="pl-PL" dirty="0" err="1"/>
              <a:t>avoid</a:t>
            </a:r>
            <a:r>
              <a:rPr lang="pl-PL" dirty="0"/>
              <a:t>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many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books</a:t>
            </a:r>
            <a:r>
              <a:rPr lang="pl-PL" dirty="0"/>
              <a:t>;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help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English</a:t>
            </a:r>
            <a:r>
              <a:rPr lang="pl-PL" dirty="0"/>
              <a:t> </a:t>
            </a:r>
            <a:r>
              <a:rPr lang="pl-PL" dirty="0" err="1"/>
              <a:t>proficiency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articles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the </a:t>
            </a:r>
            <a:r>
              <a:rPr lang="pl-PL" dirty="0" err="1"/>
              <a:t>specific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(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topic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Accessing</a:t>
            </a:r>
            <a:r>
              <a:rPr lang="pl-PL" dirty="0"/>
              <a:t> the </a:t>
            </a:r>
            <a:r>
              <a:rPr lang="pl-PL" dirty="0" err="1"/>
              <a:t>reliability</a:t>
            </a:r>
            <a:r>
              <a:rPr lang="pl-PL" dirty="0"/>
              <a:t> – </a:t>
            </a:r>
            <a:r>
              <a:rPr lang="pl-PL" dirty="0" err="1"/>
              <a:t>journal</a:t>
            </a:r>
            <a:r>
              <a:rPr lang="pl-PL" dirty="0"/>
              <a:t> IF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 </a:t>
            </a:r>
            <a:r>
              <a:rPr lang="pl-PL" dirty="0" err="1"/>
              <a:t>prestige</a:t>
            </a:r>
            <a:r>
              <a:rPr lang="pl-PL" dirty="0"/>
              <a:t> (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topic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Write down: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(s), </a:t>
            </a:r>
            <a:r>
              <a:rPr lang="pl-PL" dirty="0" err="1"/>
              <a:t>title</a:t>
            </a:r>
            <a:r>
              <a:rPr lang="pl-PL" dirty="0"/>
              <a:t>,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,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issue</a:t>
            </a:r>
            <a:r>
              <a:rPr lang="pl-PL" dirty="0"/>
              <a:t> and </a:t>
            </a:r>
            <a:r>
              <a:rPr lang="pl-PL" dirty="0" err="1"/>
              <a:t>volume</a:t>
            </a:r>
            <a:r>
              <a:rPr lang="pl-PL" dirty="0"/>
              <a:t>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Reports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published</a:t>
            </a:r>
            <a:r>
              <a:rPr lang="pl-PL" dirty="0"/>
              <a:t> by </a:t>
            </a:r>
            <a:r>
              <a:rPr lang="pl-PL" dirty="0" err="1"/>
              <a:t>institutions</a:t>
            </a:r>
            <a:r>
              <a:rPr lang="pl-PL" dirty="0"/>
              <a:t> (eg. </a:t>
            </a:r>
            <a:r>
              <a:rPr lang="pl-PL" dirty="0" err="1"/>
              <a:t>World</a:t>
            </a:r>
            <a:r>
              <a:rPr lang="pl-PL" dirty="0"/>
              <a:t> Bank, IMF)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Centres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Reports</a:t>
            </a:r>
            <a:r>
              <a:rPr lang="pl-PL" dirty="0"/>
              <a:t> </a:t>
            </a:r>
            <a:r>
              <a:rPr lang="pl-PL" dirty="0" err="1"/>
              <a:t>describe</a:t>
            </a:r>
            <a:r>
              <a:rPr lang="pl-PL" dirty="0"/>
              <a:t> </a:t>
            </a:r>
            <a:r>
              <a:rPr lang="pl-PL" dirty="0" err="1"/>
              <a:t>either</a:t>
            </a:r>
            <a:r>
              <a:rPr lang="pl-PL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Empirical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of a </a:t>
            </a:r>
            <a:r>
              <a:rPr lang="pl-PL" dirty="0" err="1"/>
              <a:t>study</a:t>
            </a:r>
            <a:r>
              <a:rPr lang="pl-PL" dirty="0"/>
              <a:t>/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project</a:t>
            </a:r>
            <a:r>
              <a:rPr lang="pl-PL" dirty="0"/>
              <a:t> – for </a:t>
            </a:r>
            <a:r>
              <a:rPr lang="pl-PL" dirty="0" err="1"/>
              <a:t>instance</a:t>
            </a:r>
            <a:r>
              <a:rPr lang="pl-PL" dirty="0"/>
              <a:t> Global </a:t>
            </a:r>
            <a:r>
              <a:rPr lang="pl-PL" dirty="0" err="1"/>
              <a:t>Competitiveness</a:t>
            </a:r>
            <a:r>
              <a:rPr lang="pl-PL" dirty="0"/>
              <a:t> Report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State of the art in a </a:t>
            </a:r>
            <a:r>
              <a:rPr lang="pl-PL" dirty="0" err="1"/>
              <a:t>given</a:t>
            </a:r>
            <a:r>
              <a:rPr lang="pl-PL" dirty="0"/>
              <a:t> field – World Migration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Things</a:t>
            </a:r>
            <a:r>
              <a:rPr lang="pl-PL" dirty="0"/>
              <a:t> to </a:t>
            </a:r>
            <a:r>
              <a:rPr lang="pl-PL" dirty="0" err="1"/>
              <a:t>remember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Reliability</a:t>
            </a:r>
            <a:r>
              <a:rPr lang="pl-PL" dirty="0"/>
              <a:t>: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behind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report? </a:t>
            </a:r>
            <a:r>
              <a:rPr lang="pl-PL" dirty="0" err="1"/>
              <a:t>Authors</a:t>
            </a:r>
            <a:r>
              <a:rPr lang="pl-PL" dirty="0"/>
              <a:t> and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articles</a:t>
            </a:r>
            <a:r>
              <a:rPr lang="pl-PL" dirty="0"/>
              <a:t> and </a:t>
            </a:r>
            <a:r>
              <a:rPr lang="pl-PL" dirty="0" err="1"/>
              <a:t>books</a:t>
            </a:r>
            <a:r>
              <a:rPr lang="pl-PL" dirty="0"/>
              <a:t>, as </a:t>
            </a:r>
            <a:r>
              <a:rPr lang="pl-PL" dirty="0" err="1"/>
              <a:t>reports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usually</a:t>
            </a:r>
            <a:r>
              <a:rPr lang="pl-PL" dirty="0"/>
              <a:t> not </a:t>
            </a:r>
            <a:r>
              <a:rPr lang="pl-PL" dirty="0" err="1"/>
              <a:t>peer-reviewed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Write</a:t>
            </a:r>
            <a:r>
              <a:rPr lang="pl-PL" dirty="0"/>
              <a:t> down: </a:t>
            </a:r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names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provided</a:t>
            </a:r>
            <a:r>
              <a:rPr lang="pl-PL" dirty="0"/>
              <a:t> –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info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second</a:t>
            </a:r>
            <a:r>
              <a:rPr lang="pl-PL" dirty="0"/>
              <a:t> </a:t>
            </a:r>
            <a:r>
              <a:rPr lang="pl-PL" dirty="0" err="1"/>
              <a:t>page</a:t>
            </a:r>
            <a:r>
              <a:rPr lang="pl-PL" dirty="0"/>
              <a:t>), </a:t>
            </a:r>
            <a:r>
              <a:rPr lang="pl-PL" dirty="0" err="1"/>
              <a:t>title</a:t>
            </a:r>
            <a:r>
              <a:rPr lang="pl-PL" dirty="0"/>
              <a:t>,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, city,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publishing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1107</Words>
  <Application>Microsoft Office PowerPoint</Application>
  <PresentationFormat>Pokaz na ekranie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Research Methods  in Business and Economics</vt:lpstr>
      <vt:lpstr>Structure:</vt:lpstr>
      <vt:lpstr>types of scholar rescources&amp;referencing</vt:lpstr>
      <vt:lpstr>Types of scholar rescources</vt:lpstr>
      <vt:lpstr>Books </vt:lpstr>
      <vt:lpstr>Things to remember</vt:lpstr>
      <vt:lpstr>Journal articles </vt:lpstr>
      <vt:lpstr>Reports</vt:lpstr>
      <vt:lpstr>Things to remember</vt:lpstr>
      <vt:lpstr>Working Papers</vt:lpstr>
      <vt:lpstr>SSRN</vt:lpstr>
      <vt:lpstr>Write down</vt:lpstr>
      <vt:lpstr>Datasets</vt:lpstr>
      <vt:lpstr>Referencing: why?</vt:lpstr>
      <vt:lpstr>Prezentacja programu PowerPoint</vt:lpstr>
      <vt:lpstr>Plagiarism</vt:lpstr>
      <vt:lpstr>Quoting and rephrasing (paraphrasing)</vt:lpstr>
      <vt:lpstr>Prezentacja programu PowerPoint</vt:lpstr>
      <vt:lpstr>Prezentacja programu PowerPoint</vt:lpstr>
      <vt:lpstr>Harvard referencing system</vt:lpstr>
      <vt:lpstr>Prezentacja programu PowerPoint</vt:lpstr>
      <vt:lpstr>(North, 1991: 97)</vt:lpstr>
      <vt:lpstr>Reference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Business and Economics</dc:title>
  <dc:creator>Jan Brzozowski</dc:creator>
  <cp:lastModifiedBy>Magdalena Zajączkowska</cp:lastModifiedBy>
  <cp:revision>40</cp:revision>
  <dcterms:created xsi:type="dcterms:W3CDTF">2014-03-08T13:17:01Z</dcterms:created>
  <dcterms:modified xsi:type="dcterms:W3CDTF">2021-03-13T18:30:50Z</dcterms:modified>
</cp:coreProperties>
</file>