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sldIdLst>
    <p:sldId id="256" r:id="rId2"/>
    <p:sldId id="317" r:id="rId3"/>
    <p:sldId id="301" r:id="rId4"/>
    <p:sldId id="302" r:id="rId5"/>
    <p:sldId id="258" r:id="rId6"/>
    <p:sldId id="318" r:id="rId7"/>
    <p:sldId id="306" r:id="rId8"/>
    <p:sldId id="307" r:id="rId9"/>
    <p:sldId id="319" r:id="rId10"/>
    <p:sldId id="308" r:id="rId11"/>
    <p:sldId id="309" r:id="rId12"/>
    <p:sldId id="291" r:id="rId13"/>
    <p:sldId id="292" r:id="rId14"/>
    <p:sldId id="320" r:id="rId15"/>
    <p:sldId id="293" r:id="rId16"/>
    <p:sldId id="310" r:id="rId17"/>
    <p:sldId id="294" r:id="rId18"/>
    <p:sldId id="295" r:id="rId19"/>
    <p:sldId id="321" r:id="rId20"/>
    <p:sldId id="359" r:id="rId21"/>
    <p:sldId id="358" r:id="rId22"/>
    <p:sldId id="296" r:id="rId23"/>
    <p:sldId id="297" r:id="rId24"/>
    <p:sldId id="298" r:id="rId25"/>
    <p:sldId id="322" r:id="rId26"/>
    <p:sldId id="311" r:id="rId27"/>
    <p:sldId id="312" r:id="rId28"/>
    <p:sldId id="313" r:id="rId29"/>
    <p:sldId id="299" r:id="rId30"/>
    <p:sldId id="323" r:id="rId31"/>
    <p:sldId id="324" r:id="rId32"/>
    <p:sldId id="300" r:id="rId33"/>
    <p:sldId id="356" r:id="rId34"/>
    <p:sldId id="303" r:id="rId35"/>
    <p:sldId id="330" r:id="rId36"/>
    <p:sldId id="331" r:id="rId37"/>
    <p:sldId id="332" r:id="rId38"/>
    <p:sldId id="334" r:id="rId39"/>
    <p:sldId id="333" r:id="rId40"/>
    <p:sldId id="304" r:id="rId41"/>
    <p:sldId id="325" r:id="rId42"/>
    <p:sldId id="326" r:id="rId43"/>
    <p:sldId id="327" r:id="rId44"/>
    <p:sldId id="328" r:id="rId45"/>
    <p:sldId id="329" r:id="rId46"/>
    <p:sldId id="335" r:id="rId47"/>
    <p:sldId id="336" r:id="rId48"/>
    <p:sldId id="337" r:id="rId49"/>
    <p:sldId id="338" r:id="rId50"/>
    <p:sldId id="339" r:id="rId51"/>
    <p:sldId id="340" r:id="rId52"/>
    <p:sldId id="341" r:id="rId53"/>
    <p:sldId id="342" r:id="rId54"/>
    <p:sldId id="343" r:id="rId55"/>
    <p:sldId id="344" r:id="rId56"/>
    <p:sldId id="349" r:id="rId57"/>
    <p:sldId id="350" r:id="rId58"/>
    <p:sldId id="351" r:id="rId59"/>
    <p:sldId id="352" r:id="rId60"/>
    <p:sldId id="347" r:id="rId61"/>
    <p:sldId id="348" r:id="rId62"/>
    <p:sldId id="355" r:id="rId63"/>
    <p:sldId id="305" r:id="rId6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5559"/>
  </p:normalViewPr>
  <p:slideViewPr>
    <p:cSldViewPr snapToGrid="0">
      <p:cViewPr varScale="1">
        <p:scale>
          <a:sx n="33" d="100"/>
          <a:sy n="33" d="100"/>
        </p:scale>
        <p:origin x="216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A5E5E-67E9-CA49-97EA-D3DF89C20A6B}" type="datetimeFigureOut">
              <a:rPr lang="pl-PL" smtClean="0"/>
              <a:t>26.04.2026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CA633-E4F6-F24F-BC50-8E1CA3B98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525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writer.pl/komunikacja-marketingowa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client=safari&amp;hs=ZdR&amp;sca_esv=bd7c1490f69c63ab&amp;rls=en&amp;sxsrf=ANbL-n4jGkViJ4cCY68_atPG0olDXzd0Sg%3A1777189721161&amp;q=Ringier+Axel+Springer+Polska&amp;spell=1&amp;sa=X&amp;ved=2ahUKEwjlx6DRg4uUAxVbCBAIHSGuBPYQgK4QegYIAQgAEAM&amp;biw=1263&amp;bih=809&amp;dpr=2&amp;mstk=AUtExfCF69tbDw9pAgdaa2QvZkVzXZjmosHKk40q1tl9KuGi_FER-3SzlDSAmTZl2jayALEFKW2LWM4A310Eugd5WiWYWrVl7rGOYUAGFJGmWDm5XjtnYno4fin43rv6mz3lFlQ&amp;csui=3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writer.pl/co-to-jest-marka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ntentwriter.pl/cele-public-relations/" TargetMode="External"/><Relationship Id="rId4" Type="http://schemas.openxmlformats.org/officeDocument/2006/relationships/hyperlink" Target="https://contentwriter.pl/wizerunek-marki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client=safari&amp;rls=en&amp;q=marketing+tre%C5%9Bci&amp;ie=UTF-8&amp;oe=UTF-8&amp;ved=2ahUKEwjf-5f43_6TAxWA0QIHHf3VM-EQgK4QegYIAQgAEAM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Jej opracowanie oprócz zdolności analitycznych wymaga obszernej wiedzy – nie tylko zaplecza teoretycznego, ale i umiejętności wykorzystania jej w praktyce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Strategia public relations nie bez powodu określana jest również mianem 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planu działań PR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pozwala bowiem na ustalenie zarówno ogólnego kierunku podejmowanych przedsięwzięć, jak i szczegółowego doprecyzowania ich poszczególnych elementów.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8838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 wydawnicza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broszury, prospekty, ulotki, albumy firmowe, plakaty;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biuletyny firmowe, informatory;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sprawozdania roczne, kwartalne, okresowe, ekonomiczne, społeczne;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wydawnictwa jubileuszowe, książki opisujące historię organizacji;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ogłoszenia, druki na specjalne okazje;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listy gratulacyjne;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listy do współwłaścicieli, pracowników, reprezentantów otoczenia, prominentów;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listy informacyjne dla pracowników, klientów, lokalnej społeczności;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zaproszenia.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 prasowa, radiowa, telewizyjna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komunikaty, artykuły, opracowania specjalistyczne;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konferencje prasowe;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wywiady;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reklamy, artykuły sponsorowane.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 internetowa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witryny firmowe;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profile w serwisach społecznościowych;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blogi;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mailing;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filmy i animacje.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 wystawienniczo-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eventowa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wystawy;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pokazy;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festiwale;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targi (imprezy informacyjne, konkursy, upominki firmowe);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drzwi otwarte, zwiedzanie firmy, oprowadzanie gości;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wieczory dyskusyjne;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prezentacje oferty towarowej, stosowanych technologii;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imprezy jubileuszowe;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narady pracownicze;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seminaria, wykłady, szkolenia;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przemówienia;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indywidualne i grupowe rozmowy, forum dyskusyjne.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 outdoorowa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bannery;</a:t>
            </a:r>
          </a:p>
          <a:p>
            <a:pPr lvl="0"/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citylighty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lvl="0"/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infoscreeny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 identyfikacji wizualnej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logo;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kolory firmowe;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typografie firmowe;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druki firmowe;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bilety wizytowe;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dokumenty handlowe;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rachunki i faktury;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identyfikatory pracowników;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stemple;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materiały reklamowe (ogólna koncepcja),środki transportu,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ubiór pracowników,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wystój wewnętrzny i zewnętrzny budynków firmowych,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informacja wizualna,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szyldy firmowe,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tabliczki informacyjne przy drzwiach,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transparenty firmowe,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wystrój stoisk firmowych.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Sponsoring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obszarze sportu;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obszarze nauki i oświaty;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obszarze kultury i sztuki;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obszarze zdrowia;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obszarze ochrony środowiska;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obszarze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socjosponsoringu</a:t>
            </a:r>
            <a:r>
              <a:rPr lang="pl-PL" dirty="0">
                <a:effectLst/>
              </a:rPr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510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Harmonogram z kolei służy rozplanowaniu określonych działań w czasie, pomaga również utrzymać regularność i konsekwencję </a:t>
            </a:r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komunikacji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kolejnym elementem, będącym nieodłączną częścią strategii PR jest budżet. Często to właśnie jego wielkość nakreśla ramy możliwych do podjęcia działań.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tym etapie warto zastanowić się, jaka wysokość poniesionych kosztów finansowych będzie dla firmy akceptowalna względem planowanych działań.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8802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Ostatnim spośród elementów składających się na strategię PR jest ewaluacja. Służy ona zmierzeniu skuteczności przeprowadzonych w ramach planu działań, ich analizie oraz ocenie.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Aby móc w sposób rzetelny określić efektywność opracowanej strategii i jej działań, należy zastosować odpowiednie mierniki realizacji celu. W zależności od tego, jakie cele wyznaczyłeś, uzyskane rezultaty możesz zmierzyć pomiarem ilościowym albo jakościowym.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Otrzymane wyniki pozwolą Ci na weryfikację skuteczności strategii i umożliwią określenie bieżącej sytuacji firmy i punktu wyjścia dla dalszych planów rozwoju.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7145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1962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Nieprzemyślane i prowadzone przez firmę w sposób chaotyczny działania z zakresu public relations, często mogą nie przynieść oczekiwanych rezultatów.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 ten może być spowodowany wieloma czynnikami, np. źle określoną grupą docelowych odbiorców, niedostosowanymi do nich kanałami komunikacji, czy nieregularnością podejmowanych działań. Niezależnie od tego, który spośród czynników zadecydował o klęsce przedsięwziętych PR-owych działań, efektem może być trwałe zniechęcenie do wszelkiej aktywności w tej dziedzinie, spowodowane błędną klasyfikacją public relations jako wyłącznie kosztów, a nie inwestycji.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1043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Były premier Finlandii</a:t>
            </a:r>
            <a:br>
              <a:rPr lang="pl-PL" dirty="0"/>
            </a:b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Esko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Aho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były premier Finlandii, zapytany kilka lat temu przez dziennikarza o tajemnicę fińskiego cudu gospodarczego, odpowiedział „cytat”.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stwierdzeniu tym ukryta jest głęboka prawda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wyrażająca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istote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współczesnej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gospodarki,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funkcjonującej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zmiennym otoczeniu. Aby skutecznie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zarządzac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bez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względu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to, czym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zarządzamy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(krajem, gminą,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przedsiębiorstwem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organizacją non-profit), musimy dobrze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poznac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środowisko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którym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przyszło nam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realizowac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cele 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odnaleźc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w nim swoje miejsce. </a:t>
            </a:r>
          </a:p>
          <a:p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Każda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organizacja –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oprócz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gromadzenia 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pomnażania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zasobów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stoi przed wyzwaniem w postaci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śledzenia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zachowania swojego otoczenia i strategicznego dostosowywania do niego własnych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działan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́.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zarządzaniu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można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koncentrowac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wyłącznie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osiągnięciu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wewnętrznej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sprawności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działania z zaniedbaniem kreowania rynku docelowego, bez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podjęcia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rzucania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wyzwan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konkurentom oraz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uwzględniania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wpływu innych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elementów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środowiska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zewnętrznego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6575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Marketing to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aktywnośc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koncentrująca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przede wszystkim na rynkach 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tworzących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podmiotach, podczas gdy public relations jest sztuką komunikowania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organizacji z opinią publiczną. 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Marketing obejmuje działania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mające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celu poznanie i zaspokojenie potrzeb i pragnień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klientów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 jest filozofią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zarządzania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organizacją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zakładająca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koniecznośc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harmonijnego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współdziałania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szeroko rozumianym otoczeniem, daleko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wykraczającym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poza ekonomicznie rozumiany rynek. 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Marketing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służy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klientom i firmie, PR – firmie 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społeczeństwu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Można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powtórzyc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za klasykami PR: marketing to taktyka, public relations to strategia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2259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Obie sfery funkcjonowania organizacji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pozwalaja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jej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budowac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porozumienie z otoczeniem,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wyznaczac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logike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działan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w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zmieniającym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̨, zglobalizowanym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świecie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Obie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służa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odnajdywaniu drogi w warunkach chaosu,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zmieniających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preferencji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klientów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kontrahentów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wielu innych grup interesariuszy,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skracających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cykli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życia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produktów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dokonującej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rewolucji technologicznej, turbulencji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związanej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wyłaniająca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gospodarką wiedzy, przemianami społecznymi i politycznymi.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456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MM media stają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zarówno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nadawcami,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pośrednikami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jak i odbiorcami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przekazów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marketingowych, 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jednocześnie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ich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nośnikami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zwielokratniającymi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rozpowszechniającymi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na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pożądana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przez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nadawców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skalę</a:t>
            </a:r>
            <a:r>
              <a:rPr lang="pl-PL" dirty="0">
                <a:effectLst/>
              </a:rPr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8137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produkt medialny. Na przykład cykl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życia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ramówka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radiowo-telewizyjna. W jej ramach ustalana jest hierarchia oraz metoda ekspozycji poszczególnych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produktów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Cechuje ją też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wyraźnie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zauważalna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sezonowośc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́. </a:t>
            </a:r>
          </a:p>
          <a:p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Istnieja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dwa typy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ramówki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telewizyjnej: wiosenno-jesienny (gdy informuje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o kontynuacjach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przebojów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prezentuje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nowe formaty programowe, w tym potencjalne hity ekranowe) oraz zimowo-letni (gdy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ilośc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nowości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programowych jest znikoma, a na antenie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króluja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reemisje seriali czy rozrywkowych </a:t>
            </a:r>
            <a:r>
              <a:rPr lang="pl-PL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</a:t>
            </a:r>
            <a:r>
              <a:rPr lang="pl-P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poprzednich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sezonów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Oczywiście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zarówno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dla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publiczności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jak i samych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reklamodawców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znacznie ciekawszy jest pierwszy typ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ramówki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gdyz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̇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nowości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produktowe i kolejne edycje sprawdzonych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programów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przyciągaja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odbiorców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będących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potencjalną grupą docelową emitowanych w tym czasie reklam;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dystrybucja medialna (DM) – jej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wyróżnikiem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staje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wielopoziomowa konwergencja rozpowszechniania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produktów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medialnych, gdzie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możliwe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różnokanałowe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udostępnianie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treści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promocja medialna (PRM) – zbiór technik propagowania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produktów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medialnych.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pierwszym przypadku „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środki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przekazu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korzystaja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z własnej anteny/powierzchni. [...] W drugiej sytuacji dochodzi do przeprowadzania akcji promocyjnych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wyłącznie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mediach spoza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określonych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struktur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właścicielskich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[...] I wreszcie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rozwiązanie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trzecie, wykorzystywane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najczęściej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względu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duża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efektywnośc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́: media w celach promocyjnych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posługuja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zarówno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własnymi, jak 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zewnętrznymi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zasobami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właścicielskimi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docierając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możliwie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najszerszej grupy odbiorców”2;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cena medialna –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bezpośrednio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wpływa na kondycję ekonomiczną i pozycję rynkową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przedsiębiorstw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medialnych. To istotne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źródło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dochodów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dla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każdego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środka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przekazu, bez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względu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jego kategorię,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zasięg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geograficzny,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docelową czy praktykowaną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dystrybucji (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także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w aspekcie płatnego albo bezpłatnego rozpowszechniania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treści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 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Ringier Axel Springer Polska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(RASP) to jeden z wiodących wydawców mediów cyfrowych i prasowych w Polsce, część grupy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Ringier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Axel Springer Media. Firma z siedzibą w Warszawie wydaje m.in. Onet, Fakt, Newsweek Polska oraz Forbes, oferując treści informacyjne i usługi cyfrowe. 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212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Tworzenie strategii PR to długofalowy proces, na który składają się poszczególne etapy. Warto jednak sumiennie przejść je wszystkie, aby kolejne fazy działań – część wdrożeniowa oraz ewaluacja strategii, przebiegły sprawnie.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Chęć wyboru prostszej ścieżki i rezygnacja z „trudnych” etapów strategii poskutkuje jedynie negatywnymi konsekwencjami w przyszłości (np. wystąpieniem dodatkowych kosztów wygenerowanych przez nieprzemyślane działania).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Lepiej więc zainwestować konieczną ilość czasu na początku, aby w późniejszym okresie móc cieszyć się wyłącznie korzyściami.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025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Warto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podkreślic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̇ CM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także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podlega klasyfikacji,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systematyzującej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ją na: koszt osobisty (ponoszony przez wszystkich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konsumentów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nabywających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medium) i koszt instytucjonalny (ponoszony przez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reklamodawców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kupujących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czas lub powierzchnię wybranych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środków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przekazu).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0822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czyli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wartośc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w oparciu o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która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podmiot tworzy własny wizerunek, z wykorzystaniem komunikacji medialnej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472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rzecznik rozumie potrzeby dziennikarzy – powinien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świadomośc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zjawiska, jakim jest news prasowy,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myślec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jak dziennikarz,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przewidywac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nadchodzące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tematy, trendy, rozwoje sytuacji,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antycypowac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sytuacje kryzysowe,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przygotowanym na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zagrożenia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dla swojej organizacji,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przewidywac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pytania dziennikarzy;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rzecznik dotrzymuje słowa –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jeśli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zapewni,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że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oczekiwanymi informacjami oddzwoni do dziennikarza w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ciągu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określonego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czasu, powinien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bezwzględnie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dopełnic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tego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zobowiązania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 stworzy klimat zaufania w przyszłych kontaktach;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rzecznik jest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źródłem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wiarygodnych informacji dla dziennikarza – powinien rzetelnie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przygotowac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do rozmowy 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przekazac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potwierdzone informacje w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sposób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możliwie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naj- bardziej pełny;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rzecznik jest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zwięzły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w kontakcie z dziennikarzem powinien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konkretny,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przekonujący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szczery 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bezpośredni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nie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przyjmowac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postawy obronnej, nie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kłamac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i nigdy nie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spierac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z dziennikarzem;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rzecznik unika pułapek logicznych 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językowych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stara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nie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powtarzac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w swej wypowiedzi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zdan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przeczących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kwestionuje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źle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zadane pytania, nie odpowiada na pytania hipotetycznie, nie odpowiada na pytania o osobistą opinię, nie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domyśla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wiedzy dziennikarza, lecz stara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ją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ustalic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unika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żargonu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skrótów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rzecznik spełnia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najwyższe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standardy dobrego wychowania – w kontakcie z przedstawicielem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mediów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rzecznik przestrzega zasad kindersztuby, unika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wrogości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złości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sarkazmu,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postępuje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sposób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taktowny i dyplomatyczny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938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dwa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główne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rodzaje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tożsamości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społecznej – emocjonalną (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przeżywana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oparta na codziennym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doświadczeniu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człowieka) i funkcjonalną (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będąca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wynikiem gry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interesów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zbiorowych), wskazuje,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że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druga winna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zyskac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przewage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nad pierwszą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296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 ma do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osiągnięcia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trzy rodzaje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celów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ogólne</a:t>
            </a:r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ramach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których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można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wymienic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np. wizerunek, zaufanie czy eliminowanie sytuacji konfliktogennych; </a:t>
            </a:r>
            <a:r>
              <a:rPr lang="pl-PL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pośrednie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czyli np. informowanie, kształtowanie pozytywnych relacji z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poszczególnymi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grupami otoczenia i </a:t>
            </a:r>
            <a:r>
              <a:rPr lang="pl-PL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bieżące</a:t>
            </a:r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będące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działaniami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zależnymi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aktualnej sytuacji firmy.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8688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174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Działania te pozwalają na identyfikacje wyjściowych problemów wizerunkowych i komunikacyjnych firmy oraz zaplanowanie przyszłych działań adekwatnie do docelowych segmentów odbiorców.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Często w ramach wstępnej analizy przeprowadzany jest również audyt komunikacyjny. Jego głównym celem jest dostarczenie szczegółowych informacji o funkcjonujących w przedsiębiorstwie kanałach komunikacyjnych – ich skuteczności, czy dostosowaniu do oczekiwań odbiorców.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662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zanalizowaniu sytuacji wyjściowej pomóc może także określenie PROFILU SEMANTYCZNEGO firmy/organizacji. Tworzenie profilu semantycznego polega na umieszczeniu dwukierunkowej skali liczbowej pomiędzy przymiotnikami o przeciwstawnym znaczeniu i oznaczeniu na tejże skali wartości określających wizerunek obecny i pożądany (lub tylko wizerunek oczekiwany w przypadku firm nowych).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9482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Formułujemy główny cel Twojej organizacji, np. zwiększenie sprzedaży produktu czy uzyskanie dotacji na działalność. Wzrost rozpoznawalności 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marki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Promocja nowego produktu;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Poszerzenie grupy docelowych odbiorców o nowy segment;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Wykreowanie nowego bądź umocnienie aktualnego 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wizerunku marki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 widzisz, </a:t>
            </a:r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cele PR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mogą być różne w zależności od sytuacji danej firmy i indywidualnych preferencji przedsiębiorcy. Zdecydowana większość z nich w ostatecznych rozrachunku sprowadza się jednak do jednego – zwiększenia osiąganych przez firmę zysków.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1931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Strategia to element będący ogólnym zarysem planu realizacji działań podejmowanych w celu osiągnięcia założeń – istotne jest, aby konsekwentnie i spójnie nawiązywał do ustalonych głównych przekazów.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0676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Grypy taktyczne mają za zadanie wpłynąć na zachowanie grup </a:t>
            </a:r>
            <a:r>
              <a:rPr lang="pl-PL" dirty="0" err="1"/>
              <a:t>startegicznych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8622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marketing bezpośredni,</a:t>
            </a:r>
          </a:p>
          <a:p>
            <a:pPr lvl="0"/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marketing (np. treści na potrzeby kontaktów B2B),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reklama,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współpraca z mediami (np. relacje medialne - ang. media relations),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eventy (np. wydarzenia specjalne i konferencje prasowe).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 marketing (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marketing treści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to </a:t>
            </a:r>
            <a:r>
              <a:rPr lang="pl-PL" dirty="0"/>
              <a:t>długofalowa strategia marketingowa polegająca na regularnym tworzeniu i dystrybucji wartościowych, użytecznych oraz spójnych treści (tekstów, wideo, podcastów)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Jej celem jest przyciągnięcie uwagi, zbudowanie zaufania i zaangażowanie ściśle określonej grupy odbiorców, aby ostatecznie nakłonić ich do działania, np. zakupu produktu lub usługi.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826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F83BC-8BB6-55A4-AC0F-E3548D088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5F805BF-98DC-3FF4-7D72-2B130A4C1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E20AF4-357E-2214-7868-F6D84565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26.04.2026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8C5793-4C42-71BF-1A2F-D9E738EB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AAD1D4-1DF3-9C83-534B-F8D4A3F19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1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F86EAD-B497-BF5C-B5D8-C9C99B087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04E71D2-7EE7-5356-C252-C9F3EADF0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4FD5BC-98E6-A494-75D6-E6500C5B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26.04.2026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2A5091-F585-99C6-0683-44BE0DADA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D6769B-6EAC-E9B7-4695-54E9AA0CB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599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647AB31-A5F7-F5C6-FD82-89B891F98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48E4D4C-EBB5-3E89-FC43-A416EA40D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E71D26-764B-2856-31B2-6A8D20A4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26.04.2026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25B249-0212-128B-58D0-10F86F12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A5FC8E3-6751-638C-A22C-04FB39B4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38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FCDCB2-BD11-BDD6-23A7-1C852FBE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C82245-1FEF-21A1-22A2-F477F0180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00B0AB-58D7-1A67-5E10-880894B5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26.04.2026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40814A-7E64-4878-0B86-C76A430F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1BBD4D-39DA-9666-66F3-FC245D28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013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3C7E75-0BB1-F7DF-3521-CBE3B9B14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78859D1-8028-8DF6-F7B4-34221D598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CE1D76-7B4F-A860-FCE6-90880551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26.04.2026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CF90A4-3159-0053-F7CE-00EDDB99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F11B52-0A11-CD68-1AF7-ED6A4DD2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76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D52C8A-715F-6568-9A77-5A48009C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7437D7-2C9C-5510-F63E-0ED8ACA2A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4EAC63B-A6D7-9843-92D2-F8C5579B5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E4CAE69-9F0E-9D82-85A3-D7F8192B3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26.04.2026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4276722-0AFE-35A1-AB86-E4DB6200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F674837-00F3-ED81-6975-EE335261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484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724A2-6AD8-14DE-6BA1-CC84E5FD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C40460-A803-931B-5B35-8ABC53621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D33B64F-7A68-04E0-6F52-70D4C5AF4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4605E90-CA07-E359-000B-F61204119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B1FE13-2568-9719-4ADE-0308F6478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A7F37E9-89DA-3C86-2DA8-E7532E598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26.04.2026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BDB368D-5625-0325-0AEB-AB84934E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75C060E-C37F-CAD1-AB4B-4EEE1F56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12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3F8498-2702-A2B8-0E6A-B06763DED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A3CC3C8-42DE-2428-944A-B75CD7B3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26.04.2026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7EC0234-30A9-6CD0-52D5-2C8283AC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27DA96E-D8D5-912B-6B35-11F9BB38B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861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E5DB921-B640-C918-F4ED-A179BC19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26.04.2026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606974D-6ECA-ADB6-55BD-1254F81D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B484F50-6FCC-5F47-9346-A43A0D60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85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BAC5C3-F4CF-3E9F-781F-A9F62257D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815164-07FF-C931-4B20-0007384D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BA2A4F6-D13A-B762-207E-3E6AFB49D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F7C34F8-F86B-72BF-077C-5C9F440E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26.04.2026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2702243-3C36-75D5-0F8C-3BA8BE13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551B1FF-C155-75EC-CB75-B4C6B68A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27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48EE4A-A99F-494A-8715-A7010C38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5B1BDF5-007F-4A4C-3251-D4AE715CC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B723303-8AE2-012F-EF90-3241C7B3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18CD294-49EF-BB54-21F1-3C6595360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26.04.2026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BFACCA8-2CB2-C803-C68F-34DD664A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E3142BE-1A24-D48D-DA26-50E4A5E9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00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84AFE35-AC23-312C-D746-4CB71659F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CFFE99-A8F3-9CEF-E221-ADB3E1C8B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2BA983-F1E8-5771-5388-03CE45D99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F130-AB6B-BC44-A0E2-A0B286965FD0}" type="datetimeFigureOut">
              <a:rPr lang="pl-PL" smtClean="0"/>
              <a:t>26.04.2026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5199AB-F517-C9E2-B584-6FEF5CBB9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98FB34-9122-403D-8253-53D5ABC5B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22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PVO74zeej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F7F356-83F9-E5D2-1FED-23119A638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pl-PL" sz="5000"/>
              <a:t>Marketing zewnętrzny</a:t>
            </a:r>
            <a:endParaRPr lang="pl-PL" sz="50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93692B-B60C-9DE9-F3DE-261C32A6D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dr </a:t>
            </a:r>
            <a:r>
              <a:rPr lang="pl-PL" dirty="0">
                <a:latin typeface="Arial" panose="020B0604020202020204" pitchFamily="34" charset="0"/>
              </a:rPr>
              <a:t>Katarzyna Baran</a:t>
            </a:r>
            <a:endParaRPr lang="pl-PL" dirty="0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are Wrinkled dłoni z niektórymi monetami">
            <a:extLst>
              <a:ext uri="{FF2B5EF4-FFF2-40B4-BE49-F238E27FC236}">
                <a16:creationId xmlns:a16="http://schemas.microsoft.com/office/drawing/2014/main" id="{0846219D-517E-9B3C-6472-B1962313A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7" r="2702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4436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1A6E7AA-C70D-E3ED-218C-3C78B52B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Profil semantyczny</a:t>
            </a:r>
          </a:p>
        </p:txBody>
      </p:sp>
      <p:pic>
        <p:nvPicPr>
          <p:cNvPr id="5" name="Symbol zastępczy zawartości 4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BA394135-9F7A-83A7-2328-3E6171F49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9786" y="1675227"/>
            <a:ext cx="853242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0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7E724C-7783-0DAD-1B94-272B7560D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Kwestionariusz ankietowy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6FA4FB-D465-9C9F-17D9-0A62EC03C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ułatwienie ankieterowi zadania uzyskania danych od respondenta,</a:t>
            </a:r>
          </a:p>
          <a:p>
            <a:r>
              <a:rPr lang="pl-PL" dirty="0"/>
              <a:t>zapewnienie jednolitego sposobu przeprowadzana badania,</a:t>
            </a:r>
          </a:p>
          <a:p>
            <a:r>
              <a:rPr lang="pl-PL" dirty="0"/>
              <a:t>ułatwienie analizy danych.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2834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885FC9-3FDC-7117-0CC7-CAC17ED8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Określenie celu biznesowego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56E240-836A-DFFD-0589-CA8CAF682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sformułowanie głównego celu firmy,</a:t>
            </a:r>
          </a:p>
          <a:p>
            <a:r>
              <a:rPr lang="pl-PL" b="0" i="0" u="none" strike="noStrike" dirty="0">
                <a:solidFill>
                  <a:srgbClr val="000000"/>
                </a:solidFill>
                <a:effectLst/>
                <a:latin typeface="arboria"/>
              </a:rPr>
              <a:t>sprecyzowane oczekiwań, które chciałbyś zrealizować przy pomocy strategii.</a:t>
            </a:r>
          </a:p>
        </p:txBody>
      </p:sp>
    </p:spTree>
    <p:extLst>
      <p:ext uri="{BB962C8B-B14F-4D97-AF65-F5344CB8AC3E}">
        <p14:creationId xmlns:p14="http://schemas.microsoft.com/office/powerpoint/2010/main" val="3767223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660218-1720-A8C5-543A-8A56728D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Określenie celu strategicznego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5181EF-6A34-57BF-08E9-962BF937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określenie ogólnego celu prowadzania działań public relations,</a:t>
            </a:r>
          </a:p>
          <a:p>
            <a:r>
              <a:rPr lang="pl-PL" dirty="0">
                <a:solidFill>
                  <a:srgbClr val="000000"/>
                </a:solidFill>
                <a:latin typeface="arboria"/>
              </a:rPr>
              <a:t>główne przekazy (</a:t>
            </a:r>
            <a:r>
              <a:rPr lang="pl-PL" dirty="0" err="1">
                <a:solidFill>
                  <a:srgbClr val="000000"/>
                </a:solidFill>
                <a:latin typeface="arboria"/>
              </a:rPr>
              <a:t>key</a:t>
            </a:r>
            <a:r>
              <a:rPr lang="pl-PL" dirty="0">
                <a:solidFill>
                  <a:srgbClr val="000000"/>
                </a:solidFill>
                <a:latin typeface="arboria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arboria"/>
              </a:rPr>
              <a:t>messages</a:t>
            </a:r>
            <a:r>
              <a:rPr lang="pl-PL" dirty="0">
                <a:solidFill>
                  <a:srgbClr val="000000"/>
                </a:solidFill>
                <a:latin typeface="arboria"/>
              </a:rPr>
              <a:t>) to kluczowe sformułowania, wokół których budowany jest cały plan działań.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3612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D6D9F1-6C13-C9DA-E63F-0FB97F5D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Powerful</a:t>
            </a:r>
            <a:r>
              <a:rPr lang="pl-PL" dirty="0"/>
              <a:t> </a:t>
            </a:r>
            <a:r>
              <a:rPr lang="pl-PL" dirty="0" err="1"/>
              <a:t>Key</a:t>
            </a:r>
            <a:r>
              <a:rPr lang="pl-PL" dirty="0"/>
              <a:t> Message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9B6B3C-44CB-0F05-AE9A-4258B9E48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https://www.youtube.com/watch?v=rPVO74zeej4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6773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865677-9280-1A87-6AB2-C18F14E0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Określenie celu komunikacyjnego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355810-738D-BEB0-783C-E92521C0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wyznaczany precyzyjnie, </a:t>
            </a:r>
          </a:p>
          <a:p>
            <a:r>
              <a:rPr lang="pl-PL" dirty="0"/>
              <a:t>mierzalne cele strategii PR.</a:t>
            </a:r>
          </a:p>
        </p:txBody>
      </p:sp>
    </p:spTree>
    <p:extLst>
      <p:ext uri="{BB962C8B-B14F-4D97-AF65-F5344CB8AC3E}">
        <p14:creationId xmlns:p14="http://schemas.microsoft.com/office/powerpoint/2010/main" val="1790043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5650E3-ED77-A4E9-FA8C-F23D28745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Przykładowe cele PR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9956CF-D94B-EB83-9CBA-CD8A6961D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stworzenie pozytywnego wyobrażenia o instytucji,</a:t>
            </a:r>
          </a:p>
          <a:p>
            <a:r>
              <a:rPr lang="pl-PL" dirty="0"/>
              <a:t>zbudowanie i wzmacnianie postaw lojalności wobec organizacji,</a:t>
            </a:r>
          </a:p>
          <a:p>
            <a:r>
              <a:rPr lang="pl-PL" dirty="0"/>
              <a:t>przygotowanie pracowników do roli ambasadorów/rzeczników instytucji,</a:t>
            </a:r>
          </a:p>
          <a:p>
            <a:r>
              <a:rPr lang="pl-PL" dirty="0"/>
              <a:t>uzyskanie przychylności otoczenia,</a:t>
            </a:r>
          </a:p>
          <a:p>
            <a:r>
              <a:rPr lang="pl-PL" dirty="0"/>
              <a:t>pozyskanie akceptacji dla prowadzonych działań,</a:t>
            </a:r>
          </a:p>
          <a:p>
            <a:r>
              <a:rPr lang="pl-PL" dirty="0"/>
              <a:t>zbudowanie zaufania,</a:t>
            </a:r>
          </a:p>
          <a:p>
            <a:r>
              <a:rPr lang="pl-PL" dirty="0"/>
              <a:t>kreowanie pozytywnej atmosfery pracy i współpracy.</a:t>
            </a:r>
          </a:p>
          <a:p>
            <a:r>
              <a:rPr lang="pl-PL" dirty="0"/>
              <a:t>wyrobienie reputacji profesjonalnej firmy,</a:t>
            </a:r>
          </a:p>
          <a:p>
            <a:r>
              <a:rPr lang="pl-PL" dirty="0"/>
              <a:t>uzyskanie i utrzymanie szacunku i wysokiej wiarygodności.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9073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B028A5-7A08-EF5D-A6E2-3252EB800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Tworzenie strategii (Big Idea)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A85EAE-B309-A42C-F0B6-DD96227C1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prezentowanie ogólnego pomysłu na działania PR,</a:t>
            </a:r>
          </a:p>
          <a:p>
            <a:r>
              <a:rPr lang="pl-PL" dirty="0"/>
              <a:t>w jednym lub dwóch zdaniach przedstawiamy precyzyjny komunikat, silnie akcentujący misję i wizję firmy. </a:t>
            </a:r>
          </a:p>
        </p:txBody>
      </p:sp>
    </p:spTree>
    <p:extLst>
      <p:ext uri="{BB962C8B-B14F-4D97-AF65-F5344CB8AC3E}">
        <p14:creationId xmlns:p14="http://schemas.microsoft.com/office/powerpoint/2010/main" val="1853635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AB5B48-3891-49FF-B6F9-0F04D37B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Wyróżnienie grup docelowych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B52783-0302-3E8C-5D5F-E53A0FCFE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 podstawie badań, wskazanie grup, do których ma trafić nasz przekaz, w tym:</a:t>
            </a:r>
          </a:p>
          <a:p>
            <a:pPr>
              <a:buFontTx/>
              <a:buChar char="-"/>
            </a:pPr>
            <a:r>
              <a:rPr lang="pl-PL" dirty="0"/>
              <a:t>grupy strategiczne (bezpośrednie), czyli potencjalni klienci,</a:t>
            </a:r>
          </a:p>
          <a:p>
            <a:pPr>
              <a:buFontTx/>
              <a:buChar char="-"/>
            </a:pPr>
            <a:r>
              <a:rPr lang="pl-PL" dirty="0"/>
              <a:t>grupy taktyczne (pośrednie), czyli media, osobowości telewizyjne, liderzy opinii, etc. </a:t>
            </a:r>
          </a:p>
        </p:txBody>
      </p:sp>
    </p:spTree>
    <p:extLst>
      <p:ext uri="{BB962C8B-B14F-4D97-AF65-F5344CB8AC3E}">
        <p14:creationId xmlns:p14="http://schemas.microsoft.com/office/powerpoint/2010/main" val="2782050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FE000F-4550-049E-A188-120C8525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Wybór grupy docelowej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256723-53BE-CE3D-A3AC-50E26CEDB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klienci, inwestorzy, media, partnerzy biznesowi,</a:t>
            </a:r>
          </a:p>
          <a:p>
            <a:r>
              <a:rPr lang="pl-PL" dirty="0"/>
              <a:t>segmentacja odbiorców według potrzeb i preferencji.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452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zach-mat w szachach">
            <a:extLst>
              <a:ext uri="{FF2B5EF4-FFF2-40B4-BE49-F238E27FC236}">
                <a16:creationId xmlns:a16="http://schemas.microsoft.com/office/drawing/2014/main" id="{2F4AF6A1-ED77-49AA-F1FB-32AE5A699D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93" r="3634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F977190-0645-7272-5E19-1F442921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Czym jest strategia PR?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90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255ADC2F-9083-3B69-5445-E9E8A55164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606356"/>
              </p:ext>
            </p:extLst>
          </p:nvPr>
        </p:nvGraphicFramePr>
        <p:xfrm>
          <a:off x="838201" y="500380"/>
          <a:ext cx="10515597" cy="585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24572662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7126908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9353056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 biznesowy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 strategiczny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 komunikacyjny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282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 najwyższy poziom celu, wynikający bezpośrednio z potrzeb organizacji.</a:t>
                      </a:r>
                    </a:p>
                    <a:p>
                      <a:pPr algn="ctr"/>
                      <a:r>
                        <a:rPr lang="pl-PL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Odpowiada na pytanie: co firma chce osiągnąć jako biznes?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 </a:t>
                      </a:r>
                      <a:r>
                        <a:rPr lang="pl-PL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 między biznesem a komunikacją</a:t>
                      </a:r>
                      <a:r>
                        <a:rPr lang="pl-PL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Odpowiada na pytanie: </a:t>
                      </a:r>
                      <a:r>
                        <a:rPr lang="pl-PL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jak PR ma wesprzeć cel biznesowy?</a:t>
                      </a:r>
                      <a:endParaRPr lang="pl-PL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 </a:t>
                      </a:r>
                      <a:r>
                        <a:rPr lang="pl-PL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najbardziej operacyjny poziom</a:t>
                      </a:r>
                      <a:r>
                        <a:rPr lang="pl-PL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związany z konkretnymi działaniami PR. Odpowiada na pytanie: </a:t>
                      </a:r>
                      <a:r>
                        <a:rPr lang="pl-PL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 dokładnie chcemy zakomunikować i jaki efekt komunikacyjny osiągnąć?</a:t>
                      </a:r>
                      <a:endParaRPr lang="pl-PL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34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związany z wynikami finansowymi lub rozwojem firmy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Długoterminowy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nie dotyczy bezpośrednio komunikacji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odnosi się do reputacji, wizerunku lub relacji średnio- lub długoterminowych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ukierunkowany na grupy interesariuszy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krótkoterminowy i mierzalny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dotyczy świadomości, wiedzy, opinii lub </a:t>
                      </a:r>
                      <a:r>
                        <a:rPr lang="pl-PL" dirty="0" err="1"/>
                        <a:t>zachowań</a:t>
                      </a:r>
                      <a:r>
                        <a:rPr lang="pl-PL" dirty="0"/>
                        <a:t> odbiorców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bezpośrednio powiązany z kampanią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421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zwiększenie sprzedaży o 20%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wejście na nowy rynek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poprawa pozycji konkurencyjnej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pozyskanie inwestorów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zbudowanie wizerunku eksperta w branży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zwiększenie zaufania do marki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poprawa relacji z mediami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zmiana postrzegania firmy (np. z taniej na </a:t>
                      </a:r>
                      <a:r>
                        <a:rPr lang="pl-PL" dirty="0" err="1"/>
                        <a:t>premium</a:t>
                      </a:r>
                      <a:r>
                        <a:rPr lang="pl-P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zwiększenie świadomości marki wśród grupy X o 30%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dotarcie do 1 mln użytkowników z komunikatem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uzyskanie 50 publikacji medialnych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wzrost pozytywnych wzmianek o 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297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438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FEA142-C88E-C083-CE4C-5DD4DC81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Ćwiczenie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1E9459-8CC5-CE3F-CEDF-8644478C4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Nazwa kampanii i jej właściciel</a:t>
            </a:r>
          </a:p>
          <a:p>
            <a:r>
              <a:rPr lang="pl-PL" dirty="0"/>
              <a:t>Grupy docelowe</a:t>
            </a:r>
          </a:p>
          <a:p>
            <a:r>
              <a:rPr lang="pl-PL" dirty="0"/>
              <a:t>Cel biznesowy</a:t>
            </a:r>
          </a:p>
          <a:p>
            <a:r>
              <a:rPr lang="pl-PL" dirty="0"/>
              <a:t>Cel strategiczny </a:t>
            </a:r>
          </a:p>
          <a:p>
            <a:r>
              <a:rPr lang="pl-PL" dirty="0"/>
              <a:t>Cel komunikacyjny</a:t>
            </a:r>
          </a:p>
          <a:p>
            <a:r>
              <a:rPr lang="pl-PL" dirty="0"/>
              <a:t>Profil semantyczny </a:t>
            </a:r>
          </a:p>
          <a:p>
            <a:r>
              <a:rPr lang="pl-PL" dirty="0"/>
              <a:t>Efekt kampanii (KPI)</a:t>
            </a:r>
          </a:p>
        </p:txBody>
      </p:sp>
    </p:spTree>
    <p:extLst>
      <p:ext uri="{BB962C8B-B14F-4D97-AF65-F5344CB8AC3E}">
        <p14:creationId xmlns:p14="http://schemas.microsoft.com/office/powerpoint/2010/main" val="2401349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2887FF-1D31-2C29-23DA-2B5F4E533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Zdefiniowanie kluczowych przekazów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775A26-07D3-6197-DB82-CE07060FF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sformułowanie najważniejszych komunikatów, które będą odgrywać kluczową rolę w czasie trwania kampanii,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j</a:t>
            </a:r>
            <a:r>
              <a:rPr lang="pl-PL" b="0" i="0" u="none" strike="noStrike" dirty="0">
                <a:solidFill>
                  <a:srgbClr val="000000"/>
                </a:solidFill>
                <a:effectLst/>
              </a:rPr>
              <a:t>asne, spójne i atrakcyjne przekazy.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d</a:t>
            </a:r>
            <a:r>
              <a:rPr lang="pl-PL" b="0" i="0" u="none" strike="noStrike" dirty="0">
                <a:solidFill>
                  <a:srgbClr val="000000"/>
                </a:solidFill>
                <a:effectLst/>
              </a:rPr>
              <a:t>opasowanie komunikacji do kanałów i grupy docelowej.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1154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3C4938-5576-46E2-9783-5F9D7EEB5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Tworzenie taktyki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587F46-A297-BE7F-3771-E52C48FE5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dobór narzędzi z obszaru public relations, które wykazują najwyższą skuteczność w odniesieniu do danych grup docelowych</a:t>
            </a:r>
          </a:p>
        </p:txBody>
      </p:sp>
    </p:spTree>
    <p:extLst>
      <p:ext uri="{BB962C8B-B14F-4D97-AF65-F5344CB8AC3E}">
        <p14:creationId xmlns:p14="http://schemas.microsoft.com/office/powerpoint/2010/main" val="3208235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1B8181-AFD5-054D-E52B-DBE54C25E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Wykorzystanie narzędzi PR (mechanika public relations)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16C39A-55D9-9ADE-29A5-0F2A45C2D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posługiwanie się różnorodnymi narzędziami PR, </a:t>
            </a:r>
          </a:p>
          <a:p>
            <a:r>
              <a:rPr lang="pl-PL" dirty="0"/>
              <a:t>tworzenie relacji medialnych,</a:t>
            </a:r>
          </a:p>
          <a:p>
            <a:r>
              <a:rPr lang="pl-PL" dirty="0"/>
              <a:t>organizowanie wydarzeń specjalnych.</a:t>
            </a:r>
          </a:p>
        </p:txBody>
      </p:sp>
    </p:spTree>
    <p:extLst>
      <p:ext uri="{BB962C8B-B14F-4D97-AF65-F5344CB8AC3E}">
        <p14:creationId xmlns:p14="http://schemas.microsoft.com/office/powerpoint/2010/main" val="3672721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BD3D90-ABA4-70F4-E565-4C2C8F2D3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Dobór narzędzi PR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1A79F9-0940-8DA7-FDD1-7F88D6ECE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media tradycyjne,</a:t>
            </a:r>
          </a:p>
          <a:p>
            <a:r>
              <a:rPr lang="pl-PL" dirty="0"/>
              <a:t>media społecznościowe,</a:t>
            </a:r>
          </a:p>
          <a:p>
            <a:r>
              <a:rPr lang="pl-PL" dirty="0"/>
              <a:t>eventy i konferencje,</a:t>
            </a:r>
          </a:p>
          <a:p>
            <a:r>
              <a:rPr lang="pl-PL" dirty="0" err="1"/>
              <a:t>influencer</a:t>
            </a:r>
            <a:r>
              <a:rPr lang="pl-PL" dirty="0"/>
              <a:t> marketing,</a:t>
            </a:r>
          </a:p>
          <a:p>
            <a:r>
              <a:rPr lang="pl-PL" dirty="0" err="1"/>
              <a:t>content</a:t>
            </a:r>
            <a:r>
              <a:rPr lang="pl-PL" dirty="0"/>
              <a:t> marketing.</a:t>
            </a:r>
          </a:p>
        </p:txBody>
      </p:sp>
    </p:spTree>
    <p:extLst>
      <p:ext uri="{BB962C8B-B14F-4D97-AF65-F5344CB8AC3E}">
        <p14:creationId xmlns:p14="http://schemas.microsoft.com/office/powerpoint/2010/main" val="2034696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CF00AD-BF7F-A9B7-19B3-FF9D50DC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Przykładowe narzędzia PR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817145-F4D4-B1C2-EA31-83294DE16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prospekty, foldery, katalogi, broszury, biuletyny, albumy firmowe;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gazety pracownicze, informatory dla pracowników;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sprawozdania z działalności;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wydawnictwa jubileuszowe, książki związane z działalnością organizacji;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wykłady, przemówienia, prelekcje;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indywidualne i grupowe rozmowy, fora dyskusyjne;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infolinia dla pracowników, kontrahentów;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wystawy;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filmy na temat organizacji, rożnych aspektów jej działalności, pokazy filmowe;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strony internetowe;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profile w serwisach społecznościowych;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blogi;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mailing i newslettery;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zwiedzanie firmy, oprowadzanie gości (w tym rodzin pracowników, dziennikarzy);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wieczory dyskusyjne;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0515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CF00AD-BF7F-A9B7-19B3-FF9D50DC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Przykładowe narzędzia PR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817145-F4D4-B1C2-EA31-83294DE16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prezentacje oferty oraz stosowanych technologii;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imprezy jubileuszowe;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narady pracownicze;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spotkania z lokalną społecznością;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prezentacje podczas targów branżowych;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informacje przekazywane mediom masowym: komunikaty, artykuły, opracowania specjalistyczne;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konferencje prasowe, briefingi, podróże prasowe, „drzwi otwarte” dla dziennikarzy;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zapraszanie mediów na organizowane imprezy i uroczystości;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proponowanie mediom wywiadów w związku z rożnymi wydarzeniami w organizacji;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opieka nad reportażami przygotowanymi w organizacji z inicjatywy mediów;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organizowanie seminariów, konferencji i warsztatów oraz udział w konferencjach i seminariach organizowanych przez inne instytucje;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listy informacyjne i okolicznościowe do pracowników i kontrahentów;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upominki firmowe i gadżety;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świadczenia charytatywne, sponsoring;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organizowanie festiwali, pilników;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programy motywacyjne i lojalnościowe;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itp.</a:t>
            </a:r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268791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0F110A-2DF2-A7FA-7FBC-D75508CA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 skrócie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DEAC13-37BF-5089-63B4-776AB56AE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1. Forma:</a:t>
            </a:r>
          </a:p>
          <a:p>
            <a:r>
              <a:rPr lang="pl-PL" dirty="0"/>
              <a:t>wydawnicza;</a:t>
            </a:r>
          </a:p>
          <a:p>
            <a:r>
              <a:rPr lang="pl-PL" dirty="0"/>
              <a:t>prasowa;</a:t>
            </a:r>
          </a:p>
          <a:p>
            <a:r>
              <a:rPr lang="pl-PL" dirty="0"/>
              <a:t>radiowa;</a:t>
            </a:r>
          </a:p>
          <a:p>
            <a:r>
              <a:rPr lang="pl-PL" dirty="0"/>
              <a:t>telewizyjna;</a:t>
            </a:r>
          </a:p>
          <a:p>
            <a:r>
              <a:rPr lang="pl-PL" dirty="0"/>
              <a:t>internetowa;</a:t>
            </a:r>
          </a:p>
          <a:p>
            <a:r>
              <a:rPr lang="pl-PL" dirty="0" err="1"/>
              <a:t>eventowo</a:t>
            </a:r>
            <a:r>
              <a:rPr lang="pl-PL" dirty="0"/>
              <a:t>-wystawiennicza;</a:t>
            </a:r>
          </a:p>
          <a:p>
            <a:r>
              <a:rPr lang="pl-PL" dirty="0"/>
              <a:t>outdoorowa;</a:t>
            </a:r>
          </a:p>
          <a:p>
            <a:r>
              <a:rPr lang="pl-PL" dirty="0"/>
              <a:t>system identyfikacji wizualnej;</a:t>
            </a:r>
          </a:p>
          <a:p>
            <a:r>
              <a:rPr lang="pl-PL" dirty="0"/>
              <a:t>sponsoring.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327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6B5884-1073-EA89-1152-3F7AE92A4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Rozpisanie harmonogramu i budżetu działań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D53378-73CF-24B3-9233-F18EC8027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zaplanowanie harmonogramu i budżetu kampanii,</a:t>
            </a:r>
          </a:p>
          <a:p>
            <a:r>
              <a:rPr lang="pl-PL" dirty="0"/>
              <a:t>określenie priorytetów,</a:t>
            </a:r>
          </a:p>
          <a:p>
            <a:r>
              <a:rPr lang="pl-PL" dirty="0"/>
              <a:t>kampanie w określonych terminach,</a:t>
            </a:r>
          </a:p>
          <a:p>
            <a:r>
              <a:rPr lang="pl-PL" dirty="0"/>
              <a:t>regularna analiza wyników.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571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D8CAAE-A230-C7D8-1D33-186DFBEE3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Strategia PR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6B814C-BD83-F3A1-614A-AA672F40D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dokument, którego opracowanie powinno poprzedzać podjęcie pierwszych kroków w kierunku PR-owych działań instytucji/firmy,</a:t>
            </a:r>
          </a:p>
          <a:p>
            <a:r>
              <a:rPr lang="pl-PL" b="0" i="0" u="none" strike="noStrike" dirty="0">
                <a:solidFill>
                  <a:srgbClr val="000000"/>
                </a:solidFill>
                <a:effectLst/>
                <a:latin typeface="arboria"/>
              </a:rPr>
              <a:t>instrukcja zawierająca wszelkie wytyczne odnoszące się do</a:t>
            </a:r>
            <a:r>
              <a:rPr lang="pl-PL" b="0" i="0" u="none" strike="noStrike" dirty="0">
                <a:solidFill>
                  <a:srgbClr val="000003"/>
                </a:solidFill>
                <a:effectLst/>
                <a:latin typeface="arboria"/>
              </a:rPr>
              <a:t> komunikacji wewnętrznej i zewnętrznej instytucji/przedsiębiorstwa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arboria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0897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A929A9-6D48-5CD3-4B8C-692B54E5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Zarządzanie kryzysowe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69B09B-70E0-D5C1-AC20-810C1425D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plan reakcji na potencjalne kryzysy,</a:t>
            </a:r>
          </a:p>
          <a:p>
            <a:r>
              <a:rPr lang="pl-PL" dirty="0"/>
              <a:t>gotowość do szybkiej i skutecznej komunikacji.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332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2F7589-C207-DD19-284D-5B2FEC382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Pomiar efektywności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B353B8-F7EC-2D10-CBD6-F91940007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monitorowanie wizerunku (media monitoring),</a:t>
            </a:r>
          </a:p>
          <a:p>
            <a:r>
              <a:rPr lang="pl-PL" dirty="0"/>
              <a:t>analiza KPI (zasięg, zaangażowanie, liczba publikacji),</a:t>
            </a:r>
          </a:p>
          <a:p>
            <a:r>
              <a:rPr lang="pl-PL" dirty="0"/>
              <a:t>ankiety i badania opinii publicznej.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073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24E584-AB37-80E8-3A02-ACFCABBD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Przeprowadzenie ewaluacji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0B8F68-2380-7EEE-351F-36A34CDE5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kontrola wyników działania strategii, </a:t>
            </a:r>
          </a:p>
          <a:p>
            <a:r>
              <a:rPr lang="pl-PL" dirty="0"/>
              <a:t>ocena rezultatów kampanii w danym czasie,</a:t>
            </a:r>
          </a:p>
          <a:p>
            <a:r>
              <a:rPr lang="pl-PL" dirty="0"/>
              <a:t>aby móc w sposób rzetelny określić efektywność opracowanej strategii i jej działań, należy zastosować odpowiednie mierniki realizacji celu.</a:t>
            </a:r>
          </a:p>
        </p:txBody>
      </p:sp>
    </p:spTree>
    <p:extLst>
      <p:ext uri="{BB962C8B-B14F-4D97-AF65-F5344CB8AC3E}">
        <p14:creationId xmlns:p14="http://schemas.microsoft.com/office/powerpoint/2010/main" val="4081698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ymbol zastępczy zawartości 4" descr="Obraz zawierający ubrania, osoba, człowiek, garnitur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8845FEF3-4C77-F0AA-58D8-5D2850B63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93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etalowe elementy do gry w kółko i krzyżyk">
            <a:extLst>
              <a:ext uri="{FF2B5EF4-FFF2-40B4-BE49-F238E27FC236}">
                <a16:creationId xmlns:a16="http://schemas.microsoft.com/office/drawing/2014/main" id="{52DA7AE7-27B3-9357-B160-0F7C45548A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9239" b="576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EBA58E-9B6A-CB6D-9AFE-7A7B839D6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Czy warto przygotowywać strategię PR?</a:t>
            </a:r>
          </a:p>
        </p:txBody>
      </p:sp>
    </p:spTree>
    <p:extLst>
      <p:ext uri="{BB962C8B-B14F-4D97-AF65-F5344CB8AC3E}">
        <p14:creationId xmlns:p14="http://schemas.microsoft.com/office/powerpoint/2010/main" val="3391474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4" descr="Obraz zawierający osoba, Ludzka twarz, krawat, ubrani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05B48D14-BBA5-404F-07EE-727CF3631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69" y="511293"/>
            <a:ext cx="4504207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F7D231-6288-1887-3A2A-FAB235DE5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0" i="0" u="none" strike="noStrike" dirty="0">
                <a:effectLst/>
                <a:latin typeface="Google Sans"/>
              </a:rPr>
              <a:t>„Najpierw trzeba było właściwie opisać rzeczywistość, czyli zrozumieć, jak bardzo zmieniły się warunki, w których działa gospodarka. Czynniki, jakie decydowały o konkurencyjności u kresu epoki przemysłowej, przestały już mieć znaczenie” – Esko Aho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2896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rewniane Figure ludzkie">
            <a:extLst>
              <a:ext uri="{FF2B5EF4-FFF2-40B4-BE49-F238E27FC236}">
                <a16:creationId xmlns:a16="http://schemas.microsoft.com/office/drawing/2014/main" id="{37522554-B475-8BD3-22B1-7FFB11E125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0C6AE41-4F74-9537-DC97-885DB501D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Co </a:t>
            </a:r>
            <a:r>
              <a:rPr lang="en-US" sz="4800" dirty="0" err="1">
                <a:solidFill>
                  <a:schemeClr val="bg1"/>
                </a:solidFill>
              </a:rPr>
              <a:t>odróżnia</a:t>
            </a:r>
            <a:r>
              <a:rPr lang="en-US" sz="4800" dirty="0">
                <a:solidFill>
                  <a:schemeClr val="bg1"/>
                </a:solidFill>
              </a:rPr>
              <a:t> marketing od PR?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5281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658099-63B9-4CB6-8E6D-C075CFDB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Co odróżnia marketing od PR?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1E9904-FF36-0066-EC36-2E4944658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rynek vs. sztuka komunikowania się;</a:t>
            </a:r>
          </a:p>
          <a:p>
            <a:r>
              <a:rPr lang="pl-PL" dirty="0"/>
              <a:t>zaspakajanie pragnień vs. filozofia zarządzania;</a:t>
            </a:r>
          </a:p>
          <a:p>
            <a:r>
              <a:rPr lang="pl-PL" dirty="0"/>
              <a:t>klienci i firma vs. firma i strategia;</a:t>
            </a:r>
          </a:p>
          <a:p>
            <a:r>
              <a:rPr lang="pl-PL" dirty="0"/>
              <a:t>taktyka vs. strategia.</a:t>
            </a:r>
          </a:p>
        </p:txBody>
      </p:sp>
    </p:spTree>
    <p:extLst>
      <p:ext uri="{BB962C8B-B14F-4D97-AF65-F5344CB8AC3E}">
        <p14:creationId xmlns:p14="http://schemas.microsoft.com/office/powerpoint/2010/main" val="2009361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E77921-A7CA-BEA1-D101-699DD8748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C17370-DBE0-E2F7-85F7-EA395CB4D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rewniane Figure ludzkie">
            <a:extLst>
              <a:ext uri="{FF2B5EF4-FFF2-40B4-BE49-F238E27FC236}">
                <a16:creationId xmlns:a16="http://schemas.microsoft.com/office/drawing/2014/main" id="{9B9EFFE6-797A-E81C-B2B8-ECD46E24AF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DEBB5D8-D28A-3F52-346E-C83C0AB66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36F124-66B2-0514-D64C-6A898F0FB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Cechy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wspólne</a:t>
            </a:r>
            <a:r>
              <a:rPr lang="en-US" sz="4800" dirty="0">
                <a:solidFill>
                  <a:schemeClr val="bg1"/>
                </a:solidFill>
              </a:rPr>
              <a:t> marketing I PR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AD7743-6DEC-97EB-E7CE-49A673E54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671BD1-87EE-7B1C-796B-491042E1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7361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D2C021-8A4B-9E5B-69E3-87D622D6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Cechy wspólne marketingu i PR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AAE7ED-647A-F355-DBF0-5FCC667DB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porozumienie z otoczeniem;</a:t>
            </a:r>
          </a:p>
          <a:p>
            <a:r>
              <a:rPr lang="pl-PL" dirty="0"/>
              <a:t>dynamiczne otoczenie;</a:t>
            </a:r>
          </a:p>
          <a:p>
            <a:r>
              <a:rPr lang="pl-PL" dirty="0"/>
              <a:t>wymiana informacji.</a:t>
            </a:r>
          </a:p>
        </p:txBody>
      </p:sp>
    </p:spTree>
    <p:extLst>
      <p:ext uri="{BB962C8B-B14F-4D97-AF65-F5344CB8AC3E}">
        <p14:creationId xmlns:p14="http://schemas.microsoft.com/office/powerpoint/2010/main" val="1471138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glisty krajobraz gór odbijający się w jeziorze o zmierzchu">
            <a:extLst>
              <a:ext uri="{FF2B5EF4-FFF2-40B4-BE49-F238E27FC236}">
                <a16:creationId xmlns:a16="http://schemas.microsoft.com/office/drawing/2014/main" id="{6B9598FF-8ED8-241A-57F4-3A4ABA473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85D90E1-B7D9-A8BE-164D-5497BA7A7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Jak </a:t>
            </a:r>
            <a:r>
              <a:rPr lang="pl-PL" sz="4800" noProof="0" dirty="0">
                <a:solidFill>
                  <a:schemeClr val="bg1"/>
                </a:solidFill>
              </a:rPr>
              <a:t>stworzyć</a:t>
            </a:r>
            <a:r>
              <a:rPr lang="en-US" sz="4800" dirty="0">
                <a:solidFill>
                  <a:schemeClr val="bg1"/>
                </a:solidFill>
              </a:rPr>
              <a:t> strategię PR?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3053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825458-3006-4CA1-A5FF-06123126D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Zasada 6 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EABC30-63E2-B788-3B75-4F4DDFD09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Misja (</a:t>
            </a:r>
            <a:r>
              <a:rPr lang="pl-PL" dirty="0" err="1"/>
              <a:t>mission</a:t>
            </a:r>
            <a:r>
              <a:rPr lang="pl-PL" dirty="0"/>
              <a:t>) - określony cel, przekaz i wartości towarzyszące działaniom.</a:t>
            </a:r>
          </a:p>
          <a:p>
            <a:r>
              <a:rPr lang="pl-PL" dirty="0"/>
              <a:t>Grupy docelowe (market) - grupy strategiczne i grupy taktyczne.</a:t>
            </a:r>
          </a:p>
          <a:p>
            <a:r>
              <a:rPr lang="pl-PL" dirty="0"/>
              <a:t>Budżet (money) - racjonalnie estymowany budżet kampanijny.</a:t>
            </a:r>
          </a:p>
          <a:p>
            <a:r>
              <a:rPr lang="pl-PL" dirty="0"/>
              <a:t>Treść PR (</a:t>
            </a:r>
            <a:r>
              <a:rPr lang="pl-PL" dirty="0" err="1"/>
              <a:t>message</a:t>
            </a:r>
            <a:r>
              <a:rPr lang="pl-PL" dirty="0"/>
              <a:t>) - główny przekaz działania.</a:t>
            </a:r>
          </a:p>
          <a:p>
            <a:r>
              <a:rPr lang="pl-PL" dirty="0"/>
              <a:t>Techniki PR (media) - główne narzędzia public relations.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2052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rzałka uderza w cel buhajów">
            <a:extLst>
              <a:ext uri="{FF2B5EF4-FFF2-40B4-BE49-F238E27FC236}">
                <a16:creationId xmlns:a16="http://schemas.microsoft.com/office/drawing/2014/main" id="{465BD7FA-2022-9EA6-641F-ADF9005CD9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082" r="-1" b="780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D0F83E2-5C9B-BEC6-4DB0-AFE58F09E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Jaki jest cel PR w sektorze publicznym?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1518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5A6F4C-C349-4613-8F9C-26F7C9F9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Cele PR w sektorze publicznym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DDF736-8662-615D-4C91-B4A22FF69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informowanie obywateli,</a:t>
            </a:r>
          </a:p>
          <a:p>
            <a:r>
              <a:rPr lang="pl-PL" dirty="0"/>
              <a:t>budowanie zaufania,</a:t>
            </a:r>
          </a:p>
          <a:p>
            <a:r>
              <a:rPr lang="pl-PL" dirty="0"/>
              <a:t>wspieranie dialogu społecznego,</a:t>
            </a:r>
          </a:p>
          <a:p>
            <a:r>
              <a:rPr lang="pl-PL" dirty="0"/>
              <a:t>reagowanie w sytuacjach kryzysowych.</a:t>
            </a:r>
          </a:p>
        </p:txBody>
      </p:sp>
    </p:spTree>
    <p:extLst>
      <p:ext uri="{BB962C8B-B14F-4D97-AF65-F5344CB8AC3E}">
        <p14:creationId xmlns:p14="http://schemas.microsoft.com/office/powerpoint/2010/main" val="26416479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BB2CAF-DEAC-A2AA-FC6B-8B57BE76C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Kluczowe grupy odbiorców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28B1AD-1A83-4FA8-6426-211269F52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obywatele – mieszkańcy, wyborcy, beneficjenci usług publicznych,</a:t>
            </a:r>
          </a:p>
          <a:p>
            <a:pPr>
              <a:lnSpc>
                <a:spcPct val="100000"/>
              </a:lnSpc>
            </a:pPr>
            <a:r>
              <a:rPr lang="pl-PL" dirty="0"/>
              <a:t>media – dziennikarze, portale informacyjne, stacje telewizyjne i radiowe,</a:t>
            </a:r>
          </a:p>
          <a:p>
            <a:pPr>
              <a:lnSpc>
                <a:spcPct val="100000"/>
              </a:lnSpc>
            </a:pPr>
            <a:r>
              <a:rPr lang="pl-PL" dirty="0"/>
              <a:t>pracownicy administracji – wewnętrzna komunikacja w urzędach i instytucjach,</a:t>
            </a:r>
          </a:p>
          <a:p>
            <a:pPr>
              <a:lnSpc>
                <a:spcPct val="100000"/>
              </a:lnSpc>
            </a:pPr>
            <a:r>
              <a:rPr lang="pl-PL" dirty="0"/>
              <a:t>partnerzy społeczni i biznesowi – NGO, firmy współpracujące z sektorem publicznym,</a:t>
            </a:r>
          </a:p>
          <a:p>
            <a:pPr>
              <a:lnSpc>
                <a:spcPct val="100000"/>
              </a:lnSpc>
            </a:pPr>
            <a:r>
              <a:rPr lang="pl-PL" dirty="0"/>
              <a:t>decydenci polityczni – posłowie, radni, ministrowie, prezydenci miast.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45355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6CB3D-ABA5-BAC8-6051-7CFA7F98E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Komunikacja proaktywna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DA66C6-DA88-8044-58DB-2468AE667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edukowanie społeczeństwa o nowych programach i inicjatywach,</a:t>
            </a:r>
          </a:p>
          <a:p>
            <a:r>
              <a:rPr lang="pl-PL" dirty="0"/>
              <a:t>organizacja kampanii społecznych (np. zdrowie, ekologia, bezpieczeństwo),</a:t>
            </a:r>
          </a:p>
          <a:p>
            <a:r>
              <a:rPr lang="pl-PL" dirty="0"/>
              <a:t>współpraca z mediami i liderami opinii.</a:t>
            </a:r>
          </a:p>
        </p:txBody>
      </p:sp>
    </p:spTree>
    <p:extLst>
      <p:ext uri="{BB962C8B-B14F-4D97-AF65-F5344CB8AC3E}">
        <p14:creationId xmlns:p14="http://schemas.microsoft.com/office/powerpoint/2010/main" val="2259537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99709B-E21E-9AF2-92CE-6FD023C6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Mierzalne efektywności działań PR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5027C8-A500-4EAC-4D91-BA277821A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zasięg kampanii w mediach (ilość publikacji, wyświetlenia),</a:t>
            </a:r>
          </a:p>
          <a:p>
            <a:r>
              <a:rPr lang="pl-PL" dirty="0"/>
              <a:t>reakcje i interakcje obywateli (komentarze, ankiety).</a:t>
            </a:r>
          </a:p>
          <a:p>
            <a:r>
              <a:rPr lang="pl-PL" dirty="0"/>
              <a:t>poziom zaufania społecznego (badania opinii publicznej).</a:t>
            </a:r>
          </a:p>
        </p:txBody>
      </p:sp>
    </p:spTree>
    <p:extLst>
      <p:ext uri="{BB962C8B-B14F-4D97-AF65-F5344CB8AC3E}">
        <p14:creationId xmlns:p14="http://schemas.microsoft.com/office/powerpoint/2010/main" val="25152217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AD5025-16D1-612F-8A46-EC55BCA9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Marketing medialny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EB92AB-E211-6B77-0C82-031BC69DE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Całokształt działań marketingowych, prowadzonych przez środki masowego przekazu w celu zaspokojenia potrzeb odbiorców, którymi są inne media masowe, konsumenci i pozostałe grupy interesu. </a:t>
            </a:r>
          </a:p>
        </p:txBody>
      </p:sp>
    </p:spTree>
    <p:extLst>
      <p:ext uri="{BB962C8B-B14F-4D97-AF65-F5344CB8AC3E}">
        <p14:creationId xmlns:p14="http://schemas.microsoft.com/office/powerpoint/2010/main" val="23017991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03EB05-C666-F7EE-43BB-6950681B5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Elementy marketingu medialnego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D7A202-E04C-074D-6A93-EDA7F26FE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produkt medialny (zamienne: dobro medialne, towar medialny):</a:t>
            </a:r>
          </a:p>
          <a:p>
            <a:pPr marL="0" indent="0">
              <a:buNone/>
            </a:pPr>
            <a:r>
              <a:rPr lang="pl-PL" dirty="0"/>
              <a:t>- ramówki telewizyjne;</a:t>
            </a:r>
          </a:p>
          <a:p>
            <a:r>
              <a:rPr lang="pl-PL" dirty="0"/>
              <a:t>dystrybucja medialna:</a:t>
            </a:r>
          </a:p>
          <a:p>
            <a:pPr marL="0" indent="0">
              <a:buNone/>
            </a:pPr>
            <a:r>
              <a:rPr lang="pl-PL" dirty="0"/>
              <a:t>- przynależność towaru medialnego do danej grupy właścicielskiej (autopromocja, promocja zewnętrzna, promocja mieszana);</a:t>
            </a:r>
          </a:p>
          <a:p>
            <a:r>
              <a:rPr lang="pl-PL" dirty="0"/>
              <a:t>promocja medialna;</a:t>
            </a:r>
          </a:p>
          <a:p>
            <a:r>
              <a:rPr lang="pl-PL" dirty="0"/>
              <a:t>cena medialna (koszt medialny, koszt instytucjonalny/ koszt osobisty).</a:t>
            </a:r>
          </a:p>
        </p:txBody>
      </p:sp>
    </p:spTree>
    <p:extLst>
      <p:ext uri="{BB962C8B-B14F-4D97-AF65-F5344CB8AC3E}">
        <p14:creationId xmlns:p14="http://schemas.microsoft.com/office/powerpoint/2010/main" val="33093226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FB6C41-5AB5-4637-41A3-105E283C0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Cena medialna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49BA93-130D-4B80-5D69-4C8A6186D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Ma zastosowanie:</a:t>
            </a:r>
          </a:p>
          <a:p>
            <a:pPr>
              <a:buFontTx/>
              <a:buChar char="-"/>
            </a:pPr>
            <a:r>
              <a:rPr lang="pl-PL" dirty="0"/>
              <a:t>proproduktowe (np. poszerzenie oferty, doinwestowanie istniejących dóbr, zagospodarowanie nisz produktowych); </a:t>
            </a:r>
          </a:p>
          <a:p>
            <a:pPr>
              <a:buFontTx/>
              <a:buChar char="-"/>
            </a:pPr>
            <a:r>
              <a:rPr lang="pl-PL" dirty="0"/>
              <a:t>prodystrybucyjne (np. wykorzystanie nowych form rozpowszechniania, reorganizacja technologiczna związana z implementacją innowacji z zakresu IT); </a:t>
            </a:r>
          </a:p>
          <a:p>
            <a:pPr>
              <a:buFontTx/>
              <a:buChar char="-"/>
            </a:pPr>
            <a:r>
              <a:rPr lang="pl-PL" dirty="0"/>
              <a:t>propromocyjne (zwiększenie nakładów na propagowanie konkretnych produktów/usług). 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88930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1ADF33-6742-ACAA-8E1D-28B7D6094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Media lokalne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DB0CF4-DC2E-63E8-02E6-371C010B7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wysoka wiarygodność;</a:t>
            </a:r>
          </a:p>
          <a:p>
            <a:r>
              <a:rPr lang="pl-PL" dirty="0"/>
              <a:t>liderzy opinii;</a:t>
            </a:r>
          </a:p>
          <a:p>
            <a:r>
              <a:rPr lang="pl-PL" dirty="0"/>
              <a:t>skupiają środowisko kulturotwórcze i intelektualne;</a:t>
            </a:r>
          </a:p>
          <a:p>
            <a:r>
              <a:rPr lang="pl-PL" dirty="0"/>
              <a:t>funkcja organizacyjna i mobilizacyjna;</a:t>
            </a:r>
          </a:p>
          <a:p>
            <a:r>
              <a:rPr lang="pl-PL" dirty="0"/>
              <a:t>upowszechnianie informacji. </a:t>
            </a:r>
          </a:p>
        </p:txBody>
      </p:sp>
    </p:spTree>
    <p:extLst>
      <p:ext uri="{BB962C8B-B14F-4D97-AF65-F5344CB8AC3E}">
        <p14:creationId xmlns:p14="http://schemas.microsoft.com/office/powerpoint/2010/main" val="94874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0A923A-B432-9973-E573-6B6875BE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r>
              <a:rPr lang="pl-PL" dirty="0"/>
              <a:t>Przeprowadzenie analizy wstępnej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EA6528-5B81-F34E-9944-567A5EABC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zapoznanie się z sytuacją wyjściową firmy oraz obszarem jej działania,</a:t>
            </a:r>
          </a:p>
          <a:p>
            <a:r>
              <a:rPr lang="pl-PL" dirty="0"/>
              <a:t>analiza dotychczasowej strategii komunikacyjnej marki,</a:t>
            </a:r>
          </a:p>
          <a:p>
            <a:r>
              <a:rPr lang="pl-PL" dirty="0"/>
              <a:t>ocena skuteczności prowadzonych działań,</a:t>
            </a:r>
          </a:p>
          <a:p>
            <a:r>
              <a:rPr lang="pl-PL" dirty="0">
                <a:solidFill>
                  <a:srgbClr val="000000"/>
                </a:solidFill>
                <a:latin typeface="arboria"/>
              </a:rPr>
              <a:t>a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arboria"/>
              </a:rPr>
              <a:t>naliza SWOT (analiza wyjściowa + analiza otoczenia),</a:t>
            </a:r>
          </a:p>
          <a:p>
            <a:r>
              <a:rPr lang="pl-PL" dirty="0">
                <a:solidFill>
                  <a:srgbClr val="000000"/>
                </a:solidFill>
                <a:latin typeface="arboria"/>
              </a:rPr>
              <a:t>audyt komunikacyjny.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01327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FA0AF65-C9E0-097C-92DF-EA589164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pl-PL" sz="5400"/>
              <a:t>USP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206535-D79A-392A-0620-FD4E620DC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200"/>
              <a:t>Unique Selling Position </a:t>
            </a:r>
          </a:p>
          <a:p>
            <a:pPr marL="0" indent="0">
              <a:buNone/>
            </a:pPr>
            <a:endParaRPr lang="pl-PL" sz="2200"/>
          </a:p>
        </p:txBody>
      </p:sp>
      <p:pic>
        <p:nvPicPr>
          <p:cNvPr id="5" name="Obraz 4" descr="Obraz zawierający tekst, zrzut ekranu, Czcionka, krąg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957F4765-8EA2-1125-8B4A-A1AE52F0A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840105"/>
            <a:ext cx="6903720" cy="51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679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6075BC-834F-34D7-4EC7-674D5BF87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Zadania wydziałów prasowych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5C9EC7-1E08-FEFB-0FBF-0C3FC4636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inicjowanie i utrzymywanie stałych kontaktów z dziennikarzami; </a:t>
            </a:r>
          </a:p>
          <a:p>
            <a:r>
              <a:rPr lang="pl-PL" dirty="0"/>
              <a:t>udzielanie dziennikarzom pomocy w pozyskaniu niezbędnych informacji w urzędzie administracji samorządowej oraz jednostkach mu podległych; </a:t>
            </a:r>
          </a:p>
          <a:p>
            <a:r>
              <a:rPr lang="pl-PL" dirty="0"/>
              <a:t>redagowanie i dostarczanie mediom materiałów informacyjnych i perswazyjnych dotyczących wydarzeń́ i spraw lokalnych, a w szczególności działań JST; </a:t>
            </a:r>
          </a:p>
          <a:p>
            <a:r>
              <a:rPr lang="pl-PL" dirty="0"/>
              <a:t>koordynowanie autoryzacji wypowiedzi i wywiadów udzielonych przez przedstawicieli urzędu administracji samorządowej; </a:t>
            </a:r>
          </a:p>
          <a:p>
            <a:r>
              <a:rPr lang="pl-PL" dirty="0"/>
              <a:t>monitorowanie mediów;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organizowanie wydarzeń medialnych, takich jak briefingi i konferencje prasowe;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nadzorowanie lub prowadzenie witryny internetowej JST lub części witryny adresowanej do dziennikarzy;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redagowanie sprostowań i odpowiedzi oraz prowadzenie spraw z nimi związanych. 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1800" dirty="0">
              <a:effectLst/>
              <a:latin typeface="BookmanOldStyle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09224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88F0B2-EA11-9767-6ED1-CF2FA224A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Zasady współpracy samorządów z mediami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1A9C3A-0B6C-470D-EB65-ABF5AE7F9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regularność, </a:t>
            </a:r>
          </a:p>
          <a:p>
            <a:r>
              <a:rPr lang="pl-PL" dirty="0"/>
              <a:t>celowość;</a:t>
            </a:r>
          </a:p>
          <a:p>
            <a:r>
              <a:rPr lang="pl-PL" dirty="0"/>
              <a:t>uczciwość;</a:t>
            </a:r>
          </a:p>
          <a:p>
            <a:r>
              <a:rPr lang="pl-PL" dirty="0"/>
              <a:t>rzetelność;</a:t>
            </a:r>
          </a:p>
          <a:p>
            <a:r>
              <a:rPr lang="pl-PL" dirty="0"/>
              <a:t>partnerstwo;</a:t>
            </a:r>
          </a:p>
          <a:p>
            <a:r>
              <a:rPr lang="pl-PL" dirty="0"/>
              <a:t>wzajemne zrozumienie oczekiwań i potrzeb;</a:t>
            </a:r>
          </a:p>
          <a:p>
            <a:r>
              <a:rPr lang="pl-PL" dirty="0"/>
              <a:t>profesjonalizm. </a:t>
            </a:r>
          </a:p>
        </p:txBody>
      </p:sp>
    </p:spTree>
    <p:extLst>
      <p:ext uri="{BB962C8B-B14F-4D97-AF65-F5344CB8AC3E}">
        <p14:creationId xmlns:p14="http://schemas.microsoft.com/office/powerpoint/2010/main" val="31256900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05ECE8-5032-5B37-8F24-57DA376AE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Kompetencje specjalistów PR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8ED72D-7C58-46DC-5F74-2C44082AD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podstawy koncepcji i zasad PR, kultury, historii, filozofii i psychologii społecznej; </a:t>
            </a:r>
          </a:p>
          <a:p>
            <a:r>
              <a:rPr lang="pl-PL" dirty="0"/>
              <a:t>komunikowanie – media i zasady funkcjonowania, metody badań w zakresie komunikacji i umiejętności pisania; </a:t>
            </a:r>
          </a:p>
          <a:p>
            <a:r>
              <a:rPr lang="pl-PL" dirty="0"/>
              <a:t>technologia – znajomość oprogramowania, umiejętność poruszania się w Internecie, świadomość zasobów cyberprzestrzeni; </a:t>
            </a:r>
          </a:p>
          <a:p>
            <a:r>
              <a:rPr lang="pl-PL" dirty="0"/>
              <a:t>dobra orientacja w zjawiskach zachodzących w otoczeniu – znajomość aktualnych zdarzeń i czynników o istotnym znaczeniu społecznym: literatury, języka, polityki i wiedzy o świecie współczesnym; </a:t>
            </a:r>
          </a:p>
          <a:p>
            <a:r>
              <a:rPr lang="pl-PL" dirty="0"/>
              <a:t>znajomość zagadnień gospodarczych; </a:t>
            </a:r>
          </a:p>
          <a:p>
            <a:r>
              <a:rPr lang="pl-PL" dirty="0"/>
              <a:t>znajomość problemów własnej organizacji; </a:t>
            </a:r>
          </a:p>
          <a:p>
            <a:r>
              <a:rPr lang="pl-PL" dirty="0"/>
              <a:t>znajomość pracy biurowej i biurokracji – umiejętność poruszania się w zbiurokratyzowanej organizacji oraz zdobywania pozycji sprzyjającej efektywnym działaniom; </a:t>
            </a:r>
          </a:p>
          <a:p>
            <a:r>
              <a:rPr lang="pl-PL" dirty="0"/>
              <a:t>znajomość technik zarzadzania – znajomości sposobów kształtowania społecznej orientacji oraz nacisków i zakresów odpowiedzialności właściwych kierownictwu wyższego szczebla.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28955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0076AB-0254-AF74-0A18-0C1FE19B6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Kompetencje rzecznika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BA9917-7ADB-1D02-86CF-39B72255E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rozumie potrzeby dziennikarzy; </a:t>
            </a:r>
          </a:p>
          <a:p>
            <a:r>
              <a:rPr lang="pl-PL" dirty="0"/>
              <a:t>dotrzymuje słowa;</a:t>
            </a:r>
          </a:p>
          <a:p>
            <a:r>
              <a:rPr lang="pl-PL" dirty="0"/>
              <a:t>jest źródłem wiarygodnych informacji;</a:t>
            </a:r>
          </a:p>
          <a:p>
            <a:r>
              <a:rPr lang="pl-PL" dirty="0"/>
              <a:t>jest zwięzły;</a:t>
            </a:r>
          </a:p>
          <a:p>
            <a:r>
              <a:rPr lang="pl-PL" dirty="0"/>
              <a:t>unika pułapek logicznych i językowych;</a:t>
            </a:r>
          </a:p>
          <a:p>
            <a:r>
              <a:rPr lang="pl-PL" dirty="0"/>
              <a:t>spełnia najwyższe standardy dobrego wychowania.</a:t>
            </a:r>
          </a:p>
        </p:txBody>
      </p:sp>
    </p:spTree>
    <p:extLst>
      <p:ext uri="{BB962C8B-B14F-4D97-AF65-F5344CB8AC3E}">
        <p14:creationId xmlns:p14="http://schemas.microsoft.com/office/powerpoint/2010/main" val="4132333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C18FAA-77A3-B324-B0AA-4F3C1E2B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Rodzaje tożsamości społecznej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C3B7A3-4546-0424-BA32-05BD03C4B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emocjonalna;</a:t>
            </a:r>
          </a:p>
          <a:p>
            <a:r>
              <a:rPr lang="pl-PL" dirty="0"/>
              <a:t>funkcjonalna. </a:t>
            </a:r>
          </a:p>
        </p:txBody>
      </p:sp>
    </p:spTree>
    <p:extLst>
      <p:ext uri="{BB962C8B-B14F-4D97-AF65-F5344CB8AC3E}">
        <p14:creationId xmlns:p14="http://schemas.microsoft.com/office/powerpoint/2010/main" val="40509920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C354A7-55BC-8BDF-C723-E78099977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Rodzaje tożsamości określające pozycję instytucji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C6F184-C88E-74FB-902A-A1590A19A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formalne – zamierzone, tworzone przez gremia kierownicze,</a:t>
            </a:r>
          </a:p>
          <a:p>
            <a:r>
              <a:rPr lang="pl-PL" dirty="0"/>
              <a:t>nieformalne – płynne, </a:t>
            </a:r>
            <a:r>
              <a:rPr lang="pl-PL" dirty="0" err="1"/>
              <a:t>uzależnione</a:t>
            </a:r>
            <a:r>
              <a:rPr lang="pl-PL" dirty="0"/>
              <a:t> od jednostek; </a:t>
            </a:r>
          </a:p>
          <a:p>
            <a:r>
              <a:rPr lang="pl-PL" dirty="0"/>
              <a:t>postrzegane – </a:t>
            </a:r>
            <a:r>
              <a:rPr lang="pl-PL" dirty="0" err="1"/>
              <a:t>dające</a:t>
            </a:r>
            <a:r>
              <a:rPr lang="pl-PL" dirty="0"/>
              <a:t> </a:t>
            </a:r>
            <a:r>
              <a:rPr lang="pl-PL" dirty="0" err="1"/>
              <a:t>sie</a:t>
            </a:r>
            <a:r>
              <a:rPr lang="pl-PL" dirty="0"/>
              <a:t>̨ </a:t>
            </a:r>
            <a:r>
              <a:rPr lang="pl-PL" dirty="0" err="1"/>
              <a:t>uchwycic</a:t>
            </a:r>
            <a:r>
              <a:rPr lang="pl-PL" dirty="0"/>
              <a:t>́ poprzez </a:t>
            </a:r>
            <a:r>
              <a:rPr lang="pl-PL" dirty="0" err="1"/>
              <a:t>analize</a:t>
            </a:r>
            <a:r>
              <a:rPr lang="pl-PL" dirty="0"/>
              <a:t>̨ badawczą; </a:t>
            </a:r>
          </a:p>
          <a:p>
            <a:r>
              <a:rPr lang="pl-PL" dirty="0"/>
              <a:t>złudne – </a:t>
            </a:r>
            <a:r>
              <a:rPr lang="pl-PL" dirty="0" err="1"/>
              <a:t>składające</a:t>
            </a:r>
            <a:r>
              <a:rPr lang="pl-PL" dirty="0"/>
              <a:t> </a:t>
            </a:r>
            <a:r>
              <a:rPr lang="pl-PL" dirty="0" err="1"/>
              <a:t>sie</a:t>
            </a:r>
            <a:r>
              <a:rPr lang="pl-PL" dirty="0"/>
              <a:t>̨ z wszelkich </a:t>
            </a:r>
            <a:r>
              <a:rPr lang="pl-PL" dirty="0" err="1"/>
              <a:t>wyobrażonych</a:t>
            </a:r>
            <a:r>
              <a:rPr lang="pl-PL" dirty="0"/>
              <a:t> </a:t>
            </a:r>
            <a:r>
              <a:rPr lang="pl-PL" dirty="0" err="1"/>
              <a:t>działan</a:t>
            </a:r>
            <a:r>
              <a:rPr lang="pl-PL" dirty="0"/>
              <a:t>́ i postaw.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63814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1BFB2AC-79F4-6E31-7F2D-20F814830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Czym jest wizerunek?</a:t>
            </a:r>
          </a:p>
        </p:txBody>
      </p:sp>
      <p:pic>
        <p:nvPicPr>
          <p:cNvPr id="6" name="Graphic 5" descr="Aparat">
            <a:extLst>
              <a:ext uri="{FF2B5EF4-FFF2-40B4-BE49-F238E27FC236}">
                <a16:creationId xmlns:a16="http://schemas.microsoft.com/office/drawing/2014/main" id="{2F6D1108-E50C-ED5D-15FF-D42A67BBEB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87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4E067A-E53A-CB36-250F-F8F0AB38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Wizerunek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C1A024-2C1A-E382-DEF0-5CC4F1DBB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ogół wyobrażeń na temat placówki istniejącym w otoczeniu [...] wizerunek jest portretem, obrazem, podobizna</a:t>
            </a:r>
            <a:r>
              <a:rPr lang="pl-PL" sz="1800" dirty="0">
                <a:effectLst/>
                <a:latin typeface="BookmanOldStyle"/>
              </a:rPr>
              <a:t>̨.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71354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B684E9-F310-7C2D-9C7C-1AF440D3D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Elementy wizerunkowe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9E20A4-6B66-D425-4402-F0E17630D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stan organizacji;</a:t>
            </a:r>
          </a:p>
          <a:p>
            <a:r>
              <a:rPr lang="pl-PL" dirty="0"/>
              <a:t>komunikowanie o stanie;</a:t>
            </a:r>
          </a:p>
          <a:p>
            <a:r>
              <a:rPr lang="pl-PL" dirty="0"/>
              <a:t>społeczny rezonans.</a:t>
            </a:r>
          </a:p>
        </p:txBody>
      </p:sp>
    </p:spTree>
    <p:extLst>
      <p:ext uri="{BB962C8B-B14F-4D97-AF65-F5344CB8AC3E}">
        <p14:creationId xmlns:p14="http://schemas.microsoft.com/office/powerpoint/2010/main" val="1585689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Obraz 6" descr="Obraz zawierający tekst, zrzut ekranu, Czcionka, projekt graficzny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48BA3A2-2A44-44D6-EF39-9CB25FC651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6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Symbol zastępczy zawartości 4" descr="Obraz zawierający tekst, Ludzka twarz, ubrania, mikrofon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C087E80D-4E6A-3151-93DB-2F55BF7449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56" r="5555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435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BAB759-9378-8EDD-D6EA-010D8BDC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Wizerunek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A56C81-9F53-3310-4E3B-86C3001F9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wizerunek rzeczywisty – obejmuje on </a:t>
            </a:r>
            <a:r>
              <a:rPr lang="pl-PL" dirty="0" err="1"/>
              <a:t>wewnętrzne</a:t>
            </a:r>
            <a:r>
              <a:rPr lang="pl-PL" dirty="0"/>
              <a:t> </a:t>
            </a:r>
            <a:r>
              <a:rPr lang="pl-PL" dirty="0" err="1"/>
              <a:t>wartości</a:t>
            </a:r>
            <a:r>
              <a:rPr lang="pl-PL" dirty="0"/>
              <a:t>, organizacyjne zachowania i działania; </a:t>
            </a:r>
          </a:p>
          <a:p>
            <a:r>
              <a:rPr lang="pl-PL" dirty="0"/>
              <a:t>wizerunek komunikowany – </a:t>
            </a:r>
            <a:r>
              <a:rPr lang="pl-PL" dirty="0" err="1"/>
              <a:t>obejmujący</a:t>
            </a:r>
            <a:r>
              <a:rPr lang="pl-PL" dirty="0"/>
              <a:t> informacje przekazywane przez </a:t>
            </a:r>
            <a:r>
              <a:rPr lang="pl-PL" dirty="0" err="1"/>
              <a:t>biblioteke</a:t>
            </a:r>
            <a:r>
              <a:rPr lang="pl-PL" dirty="0"/>
              <a:t>̨ za </a:t>
            </a:r>
            <a:r>
              <a:rPr lang="pl-PL" dirty="0" err="1"/>
              <a:t>pomoca</a:t>
            </a:r>
            <a:r>
              <a:rPr lang="pl-PL" dirty="0"/>
              <a:t>̨ </a:t>
            </a:r>
            <a:r>
              <a:rPr lang="pl-PL" dirty="0" err="1"/>
              <a:t>istniejącego</a:t>
            </a:r>
            <a:r>
              <a:rPr lang="pl-PL" dirty="0"/>
              <a:t> w jej ramach systemu komunikowania </a:t>
            </a:r>
            <a:r>
              <a:rPr lang="pl-PL" dirty="0" err="1"/>
              <a:t>sie</a:t>
            </a:r>
            <a:r>
              <a:rPr lang="pl-PL" dirty="0"/>
              <a:t>̨; </a:t>
            </a:r>
          </a:p>
          <a:p>
            <a:r>
              <a:rPr lang="pl-PL" dirty="0"/>
              <a:t>wizerunek </a:t>
            </a:r>
            <a:r>
              <a:rPr lang="pl-PL" dirty="0" err="1"/>
              <a:t>wyobrażony</a:t>
            </a:r>
            <a:r>
              <a:rPr lang="pl-PL" dirty="0"/>
              <a:t> – czyli taki, </a:t>
            </a:r>
            <a:r>
              <a:rPr lang="pl-PL" dirty="0" err="1"/>
              <a:t>który</a:t>
            </a:r>
            <a:r>
              <a:rPr lang="pl-PL" dirty="0"/>
              <a:t> kształtuje otoczenie; </a:t>
            </a:r>
          </a:p>
          <a:p>
            <a:r>
              <a:rPr lang="pl-PL" dirty="0"/>
              <a:t>wizerunek idealny – czyli obraz, </a:t>
            </a:r>
            <a:r>
              <a:rPr lang="pl-PL" dirty="0" err="1"/>
              <a:t>który</a:t>
            </a:r>
            <a:r>
              <a:rPr lang="pl-PL" dirty="0"/>
              <a:t> biblioteka mogłaby </a:t>
            </a:r>
            <a:r>
              <a:rPr lang="pl-PL" dirty="0" err="1"/>
              <a:t>osiągnąc</a:t>
            </a:r>
            <a:r>
              <a:rPr lang="pl-PL" dirty="0"/>
              <a:t>́, gdyby zawsze </a:t>
            </a:r>
            <a:r>
              <a:rPr lang="pl-PL" dirty="0" err="1"/>
              <a:t>postępowała</a:t>
            </a:r>
            <a:r>
              <a:rPr lang="pl-PL" dirty="0"/>
              <a:t> zgodnie z </a:t>
            </a:r>
            <a:r>
              <a:rPr lang="pl-PL" dirty="0" err="1"/>
              <a:t>założeniami</a:t>
            </a:r>
            <a:r>
              <a:rPr lang="pl-PL" dirty="0"/>
              <a:t> </a:t>
            </a:r>
            <a:r>
              <a:rPr lang="pl-PL" dirty="0" err="1"/>
              <a:t>wewnętrznego</a:t>
            </a:r>
            <a:r>
              <a:rPr lang="pl-PL" dirty="0"/>
              <a:t> PR i nie popełniała </a:t>
            </a:r>
            <a:r>
              <a:rPr lang="pl-PL" dirty="0" err="1"/>
              <a:t>błędów</a:t>
            </a:r>
            <a:r>
              <a:rPr lang="pl-PL" dirty="0"/>
              <a:t> w zakresie polityki personalnej; </a:t>
            </a:r>
          </a:p>
          <a:p>
            <a:r>
              <a:rPr lang="pl-PL" dirty="0"/>
              <a:t>wizerunek </a:t>
            </a:r>
            <a:r>
              <a:rPr lang="pl-PL" dirty="0" err="1"/>
              <a:t>pożądany</a:t>
            </a:r>
            <a:r>
              <a:rPr lang="pl-PL" dirty="0"/>
              <a:t> – taki, </a:t>
            </a:r>
            <a:r>
              <a:rPr lang="pl-PL" dirty="0" err="1"/>
              <a:t>który</a:t>
            </a:r>
            <a:r>
              <a:rPr lang="pl-PL" dirty="0"/>
              <a:t> </a:t>
            </a:r>
            <a:r>
              <a:rPr lang="pl-PL" dirty="0" err="1"/>
              <a:t>podkreślany</a:t>
            </a:r>
            <a:r>
              <a:rPr lang="pl-PL" dirty="0"/>
              <a:t> jest przez kierownictwo biblioteki.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41941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CD9EBB-3EA8-8F45-F28E-50B0E3D59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Trzy rodzaje celów PR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325BD5-71ED-7D04-3AF2-0A79A1337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ogólne;</a:t>
            </a:r>
          </a:p>
          <a:p>
            <a:r>
              <a:rPr lang="pl-PL" dirty="0"/>
              <a:t>pośrednie;</a:t>
            </a:r>
          </a:p>
          <a:p>
            <a:r>
              <a:rPr lang="pl-PL" dirty="0"/>
              <a:t>bieżące.</a:t>
            </a:r>
          </a:p>
        </p:txBody>
      </p:sp>
    </p:spTree>
    <p:extLst>
      <p:ext uri="{BB962C8B-B14F-4D97-AF65-F5344CB8AC3E}">
        <p14:creationId xmlns:p14="http://schemas.microsoft.com/office/powerpoint/2010/main" val="31519853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Ludzka twarz, ubrania, kobieta, osob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E3973BD2-C578-AFD7-ECBD-005BB5D01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647529E-2D73-8BDC-2121-C0B4CB7B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demagog.org.pl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399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F19229-D585-F770-13EF-4D6F31643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10BFE2-6A9E-0D1A-EFC1-768012B46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badanie konkurencji, badanie dotychczasowych działań komunikacyjnych firmy (tzw. audyt komunikacyjny),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/>
              <a:t>badanie potrzeb obecnych klientów, badanie potencjału innych grup docelowych,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/>
              <a:t>ustalenie celów strategicznych w krótkim i długim terminie,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/>
              <a:t>konsultacje z działem finansowym w sprawie potencjalnej skali realnych działań,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/>
              <a:t>estymacja sił przerobowych obecnego zespołu, decyzja o współpracy z podmiotem zewnętrznym lub poszerzenie dotychczasowego działu,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/>
              <a:t>przygotowanie strategii oraz taktyki,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/>
              <a:t>ustalenie metryk i sposobu monitoringu,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/>
              <a:t>ewaluacja strategii przez zespół i zarząd,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/>
              <a:t>poprawki i wdrożenie.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032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7325E6-5B4C-26FD-9BB7-A5E23219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Otoczenie organizacji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BB6719-E25E-A167-AC16-A06726C47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wewnętrzne i zewnętrzne;</a:t>
            </a:r>
          </a:p>
          <a:p>
            <a:r>
              <a:rPr lang="pl-PL" dirty="0"/>
              <a:t>podstawowe, drugorzędne i marginalne;</a:t>
            </a:r>
          </a:p>
          <a:p>
            <a:r>
              <a:rPr lang="pl-PL" dirty="0"/>
              <a:t>tradycyjne i przyszłościowe;</a:t>
            </a:r>
          </a:p>
          <a:p>
            <a:r>
              <a:rPr lang="pl-PL" dirty="0"/>
              <a:t>zwolennicy, przeciwnicy oraz niezdecydowani.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6152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329BBF-1BA8-BB26-2AB2-43D84483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 procesie badania sytuacji wyjściowej do dyspozycji mamy: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F5BAC6-55A8-0FFF-2204-A3AA7AF0F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źródła pierwotne;</a:t>
            </a:r>
          </a:p>
          <a:p>
            <a:r>
              <a:rPr lang="pl-PL" dirty="0"/>
              <a:t>źródła wtórne.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5429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A674682-6ACA-F679-D16C-131DDD6B3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Profil semantyczny</a:t>
            </a:r>
          </a:p>
        </p:txBody>
      </p:sp>
    </p:spTree>
    <p:extLst>
      <p:ext uri="{BB962C8B-B14F-4D97-AF65-F5344CB8AC3E}">
        <p14:creationId xmlns:p14="http://schemas.microsoft.com/office/powerpoint/2010/main" val="331680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11999</TotalTime>
  <Words>4330</Words>
  <Application>Microsoft Macintosh PowerPoint</Application>
  <PresentationFormat>Panoramiczny</PresentationFormat>
  <Paragraphs>438</Paragraphs>
  <Slides>63</Slides>
  <Notes>24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63</vt:i4>
      </vt:variant>
    </vt:vector>
  </HeadingPairs>
  <TitlesOfParts>
    <vt:vector size="71" baseType="lpstr">
      <vt:lpstr>arboria</vt:lpstr>
      <vt:lpstr>Arial</vt:lpstr>
      <vt:lpstr>BookmanOldStyle</vt:lpstr>
      <vt:lpstr>Calibri</vt:lpstr>
      <vt:lpstr>Calibri Light</vt:lpstr>
      <vt:lpstr>Fira Sans</vt:lpstr>
      <vt:lpstr>Google Sans</vt:lpstr>
      <vt:lpstr>Motyw pakietu Office</vt:lpstr>
      <vt:lpstr>Marketing zewnętrzny</vt:lpstr>
      <vt:lpstr>Czym jest strategia PR?</vt:lpstr>
      <vt:lpstr>Strategia PR</vt:lpstr>
      <vt:lpstr>Jak stworzyć strategię PR?</vt:lpstr>
      <vt:lpstr> Przeprowadzenie analizy wstępnej </vt:lpstr>
      <vt:lpstr>Prezentacja programu PowerPoint</vt:lpstr>
      <vt:lpstr>Otoczenie organizacji</vt:lpstr>
      <vt:lpstr>W procesie badania sytuacji wyjściowej do dyspozycji mamy:</vt:lpstr>
      <vt:lpstr>Profil semantyczny</vt:lpstr>
      <vt:lpstr>Profil semantyczny</vt:lpstr>
      <vt:lpstr>Kwestionariusz ankietowy</vt:lpstr>
      <vt:lpstr>Określenie celu biznesowego</vt:lpstr>
      <vt:lpstr>Określenie celu strategicznego</vt:lpstr>
      <vt:lpstr>Powerful Key Message</vt:lpstr>
      <vt:lpstr>Określenie celu komunikacyjnego</vt:lpstr>
      <vt:lpstr>Przykładowe cele PR</vt:lpstr>
      <vt:lpstr>Tworzenie strategii (Big Idea)</vt:lpstr>
      <vt:lpstr>Wyróżnienie grup docelowych</vt:lpstr>
      <vt:lpstr>Wybór grupy docelowej</vt:lpstr>
      <vt:lpstr>Prezentacja programu PowerPoint</vt:lpstr>
      <vt:lpstr>Ćwiczenie</vt:lpstr>
      <vt:lpstr>Zdefiniowanie kluczowych przekazów</vt:lpstr>
      <vt:lpstr>Tworzenie taktyki </vt:lpstr>
      <vt:lpstr>Wykorzystanie narzędzi PR (mechanika public relations)</vt:lpstr>
      <vt:lpstr>Dobór narzędzi PR</vt:lpstr>
      <vt:lpstr>Przykładowe narzędzia PR</vt:lpstr>
      <vt:lpstr>Przykładowe narzędzia PR</vt:lpstr>
      <vt:lpstr>W skrócie</vt:lpstr>
      <vt:lpstr>Rozpisanie harmonogramu i budżetu działań</vt:lpstr>
      <vt:lpstr>Zarządzanie kryzysowe</vt:lpstr>
      <vt:lpstr>Pomiar efektywności</vt:lpstr>
      <vt:lpstr>Przeprowadzenie ewaluacji</vt:lpstr>
      <vt:lpstr>Prezentacja programu PowerPoint</vt:lpstr>
      <vt:lpstr>Czy warto przygotowywać strategię PR?</vt:lpstr>
      <vt:lpstr>Prezentacja programu PowerPoint</vt:lpstr>
      <vt:lpstr>Co odróżnia marketing od PR?</vt:lpstr>
      <vt:lpstr>Co odróżnia marketing od PR?</vt:lpstr>
      <vt:lpstr>Cechy wspólne marketing I PR</vt:lpstr>
      <vt:lpstr>Cechy wspólne marketingu i PR</vt:lpstr>
      <vt:lpstr>Zasada 6 M</vt:lpstr>
      <vt:lpstr>Jaki jest cel PR w sektorze publicznym?</vt:lpstr>
      <vt:lpstr>Cele PR w sektorze publicznym</vt:lpstr>
      <vt:lpstr>Kluczowe grupy odbiorców</vt:lpstr>
      <vt:lpstr>Komunikacja proaktywna</vt:lpstr>
      <vt:lpstr>Mierzalne efektywności działań PR</vt:lpstr>
      <vt:lpstr>Marketing medialny</vt:lpstr>
      <vt:lpstr>Elementy marketingu medialnego</vt:lpstr>
      <vt:lpstr>Cena medialna</vt:lpstr>
      <vt:lpstr>Media lokalne</vt:lpstr>
      <vt:lpstr>USP</vt:lpstr>
      <vt:lpstr>Zadania wydziałów prasowych</vt:lpstr>
      <vt:lpstr>Zasady współpracy samorządów z mediami</vt:lpstr>
      <vt:lpstr>Kompetencje specjalistów PR</vt:lpstr>
      <vt:lpstr>Kompetencje rzecznika</vt:lpstr>
      <vt:lpstr>Rodzaje tożsamości społecznej</vt:lpstr>
      <vt:lpstr>Rodzaje tożsamości określające pozycję instytucji</vt:lpstr>
      <vt:lpstr>Czym jest wizerunek?</vt:lpstr>
      <vt:lpstr>Wizerunek</vt:lpstr>
      <vt:lpstr>Elementy wizerunkowe</vt:lpstr>
      <vt:lpstr>Wizerunek</vt:lpstr>
      <vt:lpstr>Trzy rodzaje celów PR</vt:lpstr>
      <vt:lpstr>https://demagog.org.pl</vt:lpstr>
      <vt:lpstr>Podsumowanie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Finansowanie przedsięwzięć publicznych</dc:title>
  <dc:creator>Katarzyna Baran</dc:creator>
  <cp:lastModifiedBy>K K</cp:lastModifiedBy>
  <cp:revision>29</cp:revision>
  <dcterms:created xsi:type="dcterms:W3CDTF">2023-02-25T11:03:55Z</dcterms:created>
  <dcterms:modified xsi:type="dcterms:W3CDTF">2026-04-26T14:55:54Z</dcterms:modified>
</cp:coreProperties>
</file>