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9" r:id="rId4"/>
    <p:sldId id="270" r:id="rId5"/>
    <p:sldId id="271" r:id="rId6"/>
    <p:sldId id="272" r:id="rId7"/>
    <p:sldId id="273" r:id="rId8"/>
    <p:sldId id="274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267" r:id="rId17"/>
    <p:sldId id="434" r:id="rId18"/>
    <p:sldId id="294" r:id="rId19"/>
    <p:sldId id="268" r:id="rId20"/>
    <p:sldId id="430" r:id="rId21"/>
    <p:sldId id="431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1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5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3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9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9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29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79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13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81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24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4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75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42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53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7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3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9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9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Ćwiczenia 2</a:t>
            </a:r>
          </a:p>
          <a:p>
            <a:r>
              <a:rPr lang="pl-PL"/>
              <a:t>WPPRSM-1212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B518F6-4148-4532-ACC3-DDFA437CD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Odpowiedzialność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7C3F37-EACA-4E1C-B834-F3740C23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retorsje</a:t>
            </a:r>
          </a:p>
          <a:p>
            <a:pPr marL="114300" indent="0" algn="just">
              <a:buNone/>
            </a:pPr>
            <a:r>
              <a:rPr lang="pl-PL" sz="1600" dirty="0"/>
              <a:t>zgodny z prawem międzynarodowym środek odwetowy podejmowany przez państwo w odpowiedzi na również zgodne z prawem, ale sprzeczne z jego interesami, zachowanie drugiego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są zgodne z prawem międzynarodowym, jeśli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ich stosowania jest wyrażenie dezaprobaty i skłonienie drugiego państwa do postępowania zgodnego z prawem (interesami danego państwa)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pozostają w zgodzie z prawem międzynarodowym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 ich stosowaniu przestrzegana jest zasada proporcjonalności nakazująca użycie takich samych lub zbliżonych środków, jakimi posłużyło się drugie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wpierw państwo poszkodowane wezwało państwo naruszające prawo do wypełniania swoich zobowiązań oraz notyfikowało mu decyzję o podjęciu środków odwetowych wraz z ofertą negocjacji</a:t>
            </a:r>
          </a:p>
          <a:p>
            <a:pPr marL="114300" indent="0" algn="just">
              <a:buNone/>
            </a:pPr>
            <a:r>
              <a:rPr lang="pl-PL" sz="1600" dirty="0"/>
              <a:t>bez spełnienia tych warunków państwo poszkodowane może przedsięwziąć tylko takie środki, które są niezbędne dla zabezpieczenia jego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ich stosowanie ulega zawieszeniu w razie zaprzestania naruszania prawa przez drugie państwo albo w przypadku wszczęcia procedury przed sądem międzynarodowym</a:t>
            </a:r>
          </a:p>
        </p:txBody>
      </p:sp>
    </p:spTree>
    <p:extLst>
      <p:ext uri="{BB962C8B-B14F-4D97-AF65-F5344CB8AC3E}">
        <p14:creationId xmlns:p14="http://schemas.microsoft.com/office/powerpoint/2010/main" val="77120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C7C9BF-5047-4AB7-AC99-AC023C0A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Odpowiedzialność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E36339-CDD4-4D13-87D6-F59FFAA1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represalia</a:t>
            </a:r>
          </a:p>
          <a:p>
            <a:pPr marL="114300" indent="0" algn="just">
              <a:buNone/>
            </a:pPr>
            <a:r>
              <a:rPr lang="pl-PL" sz="1600" dirty="0"/>
              <a:t>środki odwetowe polegające na tymczasowym zawieszeniu stosowania pewnej normy prawa międzynarodowego przez państwo poszkodowane (podmiot represaliów) podejmowane w odpowiedzi na sprzeczne z prawem międzynarodowym zachowanie innego państwa (obiekt represaliów), celem zmuszenia państwa dokonującego naruszenia do naprawienia szkody, zapobieżenia dalszym naruszeniom prawa i przywrócenia działania zgodnego z prawem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ich użycie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powinno być poprzedzone wystąpieniem przez państwo pokrzywdzone z roszczeniem reparacji i próbą rozwiązania sporu w drodze negocjacji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musi być zgodne z zasadą proporcjonalności – proporcjonalność zastosowanego środka do dokonanego naruszenia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musi być zgodne z celem, któremu ma służyć (zasada przydatności)</a:t>
            </a:r>
          </a:p>
        </p:txBody>
      </p:sp>
    </p:spTree>
    <p:extLst>
      <p:ext uri="{BB962C8B-B14F-4D97-AF65-F5344CB8AC3E}">
        <p14:creationId xmlns:p14="http://schemas.microsoft.com/office/powerpoint/2010/main" val="38957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412EA-E6B0-47BF-A166-68EEBB4A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Odpowiedzialność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CF63B9-7BF9-4F1E-A3C9-F9814F6F6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*przykłady zakazanych represaliów: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angaria – użycie obcych statków w celach transportowych bez wypłacenia związanego z tym odszkodowania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err="1"/>
              <a:t>androlepsja</a:t>
            </a:r>
            <a:r>
              <a:rPr lang="pl-PL" sz="1600" dirty="0"/>
              <a:t> – zatrzymanie obcych obywateli w charakterze zakładników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blokada pokojowa – uniemożliwienie poprzez działania floty wojennej dostępu do określonego portu lub wybrzeża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err="1"/>
              <a:t>ksenalazja</a:t>
            </a:r>
            <a:r>
              <a:rPr lang="pl-PL" sz="1600" dirty="0"/>
              <a:t> – masowe wydalenie obywateli państwa, które dokonało naruszenia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okupacja pokojowa – zbrojne zajęcie określonego terytorium</a:t>
            </a:r>
          </a:p>
        </p:txBody>
      </p:sp>
    </p:spTree>
    <p:extLst>
      <p:ext uri="{BB962C8B-B14F-4D97-AF65-F5344CB8AC3E}">
        <p14:creationId xmlns:p14="http://schemas.microsoft.com/office/powerpoint/2010/main" val="302260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2190BD-21FB-4CB4-9FE6-78880F6D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Odpowiedzialność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4241A5-C94F-429E-BD1F-0DA304FB4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dirty="0"/>
              <a:t>uprawnienia państwa poszkodowanego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protest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skutku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za zgodą drugiej strony                    bez zgody drugiej strony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negocjacje, mediacja, koncyliacja,        indywidualne środki odwetowe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arbitraż, postępowanie sądowe                          retorsje, represalia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użycie środków odwetowych: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niedozwolone są środki odwetowe związane z użyciem siły zbrojnej oraz środki naruszające podstawowe normy praw człowieka i </a:t>
            </a:r>
            <a:r>
              <a:rPr lang="pl-PL" sz="1600" i="1" dirty="0"/>
              <a:t>iuris </a:t>
            </a:r>
            <a:r>
              <a:rPr lang="pl-PL" sz="1600" i="1" dirty="0" err="1"/>
              <a:t>cogentis</a:t>
            </a:r>
            <a:endParaRPr lang="pl-PL" sz="16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środek odwetowy musi być proporcjonalny do naruszenia prawa międzynarodowego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jest możliwe dopiero po nieskutecznym wezwaniu państwa naruszającego zobowiązanie międzynarodowe do zaspokojenia roszczeń państwa poszkodowanego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27742ECA-C0E6-47B5-B695-5B708E80A56E}"/>
              </a:ext>
            </a:extLst>
          </p:cNvPr>
          <p:cNvSpPr/>
          <p:nvPr/>
        </p:nvSpPr>
        <p:spPr>
          <a:xfrm>
            <a:off x="5980981" y="2093343"/>
            <a:ext cx="172528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B7D829DB-2584-45A5-AB44-0A15ADE4995A}"/>
              </a:ext>
            </a:extLst>
          </p:cNvPr>
          <p:cNvSpPr/>
          <p:nvPr/>
        </p:nvSpPr>
        <p:spPr>
          <a:xfrm>
            <a:off x="6009736" y="2635368"/>
            <a:ext cx="172528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9C5CDA7-C6D0-4A8F-BE34-E7870EFD2004}"/>
              </a:ext>
            </a:extLst>
          </p:cNvPr>
          <p:cNvCxnSpPr>
            <a:cxnSpLocks/>
          </p:cNvCxnSpPr>
          <p:nvPr/>
        </p:nvCxnSpPr>
        <p:spPr>
          <a:xfrm flipH="1">
            <a:off x="4738777" y="3140015"/>
            <a:ext cx="856892" cy="288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0F3AB7ED-8978-43EB-9AF3-BEF56366E4F0}"/>
              </a:ext>
            </a:extLst>
          </p:cNvPr>
          <p:cNvCxnSpPr>
            <a:cxnSpLocks/>
          </p:cNvCxnSpPr>
          <p:nvPr/>
        </p:nvCxnSpPr>
        <p:spPr>
          <a:xfrm>
            <a:off x="6596333" y="3140015"/>
            <a:ext cx="971909" cy="247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4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10492-1217-4321-87ED-F32720807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F034E-001B-4172-A98F-296AF628D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Konwencja Wiedeńska o prawie traktów, sporządzona 23 maja 1969 r.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z dnia 14 kwietnia 2000 r. o umowach międzynarodowych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1108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D554BC-37EA-4BC8-9AFC-1A4B6299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F06FDA-ABDB-48CC-87B9-FDB68B719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Definicje:</a:t>
            </a:r>
          </a:p>
          <a:p>
            <a:pPr marL="114300" indent="0" algn="just">
              <a:buNone/>
            </a:pPr>
            <a:r>
              <a:rPr lang="pl-PL" sz="1600" b="1" dirty="0"/>
              <a:t>umowa międzynarodowa </a:t>
            </a:r>
            <a:r>
              <a:rPr lang="pl-PL" sz="1600" dirty="0"/>
              <a:t>– porozumienie między RP a innym podmiotem lub podmiotami prawa międzynarodowego, regulowane przez prawo międzynarodowe, niezależnie od tego, czy jest ujęte w jednym dokumencie czy w większej liczbie dokumentów, bez względu na jego nazwę oraz bez względu na to, czy jest zawierana w imieniu państwa, rządu czy ministra kierującego działem administracji rządowej właściwego do spraw, których dotyczy umowa międzynarodowa.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Konwencja wiedeńska:</a:t>
            </a:r>
          </a:p>
          <a:p>
            <a:pPr marL="114300" indent="0" algn="just">
              <a:buNone/>
            </a:pPr>
            <a:r>
              <a:rPr lang="pl-PL" sz="1600" b="1" dirty="0"/>
              <a:t>traktat</a:t>
            </a:r>
            <a:r>
              <a:rPr lang="pl-PL" sz="1600" dirty="0"/>
              <a:t> – międzynarodowe porozumienie między państwami, zawarte w formie pisemnej i regulowane przez prawo międzynarodowe, niezależnie od tego, czy jest ujęte w jednym dokumencie, czy w dwóch lub więcej dokumentach, i bez względu na jego szczególną nazwę</a:t>
            </a:r>
          </a:p>
        </p:txBody>
      </p:sp>
    </p:spTree>
    <p:extLst>
      <p:ext uri="{BB962C8B-B14F-4D97-AF65-F5344CB8AC3E}">
        <p14:creationId xmlns:p14="http://schemas.microsoft.com/office/powerpoint/2010/main" val="1545472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AC198-A412-27FF-CFAE-BFE39151E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779E60-9081-BEE0-B72B-E150CBB6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74BC93-9324-4325-2261-A3D4C44DB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elementy składowe: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tytuł</a:t>
            </a:r>
          </a:p>
          <a:p>
            <a:pPr marL="114300" indent="0">
              <a:buNone/>
            </a:pPr>
            <a:r>
              <a:rPr lang="pl-PL" sz="1600" dirty="0"/>
              <a:t>np. traktat, pakt, konwencja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wstęp</a:t>
            </a:r>
            <a:r>
              <a:rPr lang="pl-PL" sz="1600" dirty="0"/>
              <a:t> (preambuła)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i="1" dirty="0"/>
              <a:t>inwokacja (wezwanie do Boga)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intytulacja (określenie stron umowy)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arenga (określenie motywów zawarcia umowy)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narracja (opis okoliczności podpisania umowy – okoliczności poprzedzających lub warunkujących umowę, wskazanie faktów, zasad, wyrażenie poglądu na jakąś kwestię)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wyrażenie zgody na zawarcie porozumienia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Informacja o mianowaniu pełnomocników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komparycja (wymienienie nazwisk pełnomocników i przysługujących im tytułów)</a:t>
            </a:r>
          </a:p>
          <a:p>
            <a:pPr marL="114300" indent="0" algn="just">
              <a:buNone/>
            </a:pPr>
            <a:r>
              <a:rPr lang="pl-PL" sz="1600" dirty="0"/>
              <a:t>*czasami komparycja zamieszczana jest na końcu umowy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wzmianki o sprawdzeniu, wymianie lub okazaniu pełnomocnictw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stwierdzenie o uzgodnieniu treści umowy</a:t>
            </a:r>
          </a:p>
        </p:txBody>
      </p:sp>
    </p:spTree>
    <p:extLst>
      <p:ext uri="{BB962C8B-B14F-4D97-AF65-F5344CB8AC3E}">
        <p14:creationId xmlns:p14="http://schemas.microsoft.com/office/powerpoint/2010/main" val="12834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68B39-D02C-62D1-D7AE-36C32375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3EC1EF-CA11-F299-9118-24C9F20BE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elementy składowe c.d.: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postanowienia materialnoprawne</a:t>
            </a:r>
          </a:p>
          <a:p>
            <a:pPr marL="114300" indent="0">
              <a:buNone/>
            </a:pPr>
            <a:r>
              <a:rPr lang="pl-PL" sz="1600" dirty="0"/>
              <a:t>*klauzula najwyższego uprzywilejowania – zobowiązanie każdej ze stron do przyznania drugiej stronie praw, które przyznała lub przyzna jakiemukolwiek państwu trzeciemu</a:t>
            </a:r>
          </a:p>
          <a:p>
            <a:pPr marL="114300" indent="0">
              <a:buNone/>
            </a:pPr>
            <a:r>
              <a:rPr lang="pl-PL" sz="1600" dirty="0"/>
              <a:t>**klauzula wzajemności – zobowiązanie każdej ze stron umowy do traktowania obywateli, osób prawnych, towarów itd. drugiej strony tak, jak to drugie państwo traktuje obywateli, osoby prawne, towary itd. pierwszej ze stron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postanowienia formalnoprawne</a:t>
            </a:r>
          </a:p>
          <a:p>
            <a:pPr marL="114300" indent="0" algn="just">
              <a:buNone/>
            </a:pPr>
            <a:r>
              <a:rPr lang="pl-PL" sz="1600" dirty="0"/>
              <a:t>sposoby rozstrzygania sporów, które mogą powstać w związku z wykonywaniem umowy, kontrola nad wykonaniem umowy, sposób nabycia przez umowę mocy obowiązującej i sposób jej wejścia w życie, klauzula akcesyjna, stosunek do wcześniejszych umów, dopuszczalność/brak dopuszczalności zgłoszenia zastrzeżeń, wygaśnięcie umowy, klauzula </a:t>
            </a:r>
            <a:r>
              <a:rPr lang="pl-PL" sz="1600" dirty="0" err="1"/>
              <a:t>denuncjacyjna</a:t>
            </a:r>
            <a:r>
              <a:rPr lang="pl-PL" sz="1600" dirty="0"/>
              <a:t>, rejestracja umowy, klauzula rewizyjna, informacja o językach sporządzenia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podpisy</a:t>
            </a:r>
          </a:p>
          <a:p>
            <a:pPr marL="114300" indent="0">
              <a:buNone/>
            </a:pPr>
            <a:r>
              <a:rPr lang="pl-PL" sz="1600" dirty="0"/>
              <a:t>umowy dwustronne – reguła alternatu</a:t>
            </a:r>
          </a:p>
          <a:p>
            <a:pPr marL="114300" indent="0">
              <a:buNone/>
            </a:pPr>
            <a:r>
              <a:rPr lang="pl-PL" sz="1600" dirty="0"/>
              <a:t>umowy wielostronne – wg porządku alfabetycznego</a:t>
            </a:r>
          </a:p>
        </p:txBody>
      </p:sp>
    </p:spTree>
    <p:extLst>
      <p:ext uri="{BB962C8B-B14F-4D97-AF65-F5344CB8AC3E}">
        <p14:creationId xmlns:p14="http://schemas.microsoft.com/office/powerpoint/2010/main" val="2318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896BC-FD2A-485F-BBA6-49510157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3941D-D919-4D97-A255-B7662BE1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Zawieranie umowy międzynarodowej obejmuje</a:t>
            </a:r>
            <a:r>
              <a:rPr lang="pl-PL" sz="1600" dirty="0"/>
              <a:t>: rozpoczęcie i prowadzenie negocjacji, przyjęcie tekstu umowy, wyrażenie zgody na podpisanie umowy oraz podpisanie umowy, jeżeli jego skutkiem nie jest związanie RP umową międzynarodową.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Związanie umową międzynarodową – </a:t>
            </a:r>
            <a:r>
              <a:rPr lang="pl-PL" sz="1600" dirty="0"/>
              <a:t>obejmuje wszelkie czynności przewidziane w prawie międzynarodowym, a w szczególności w Konwencji Wiedeńskiej o prawie traktatów, sporządzonej w Wiedniu dnia 23 maja 1969 r., w wyniku których RP staje się stroną tej umowy.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Konwencja Wiedeńska</a:t>
            </a:r>
          </a:p>
          <a:p>
            <a:pPr marL="114300" indent="0" algn="just">
              <a:buNone/>
            </a:pPr>
            <a:r>
              <a:rPr lang="pl-PL" sz="1600" b="1" dirty="0"/>
              <a:t>ratyfikacja, przyjęcie, zatwierdzenie, przystąpienie </a:t>
            </a:r>
            <a:r>
              <a:rPr lang="pl-PL" sz="1600" dirty="0"/>
              <a:t>– tak zwany akt międzynarodowy, przez który państwo wyraża na płaszczyźnie międzynarodowej swoją zgodę na związanie się traktatem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4799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D82D8-EDA3-4FEC-9837-FB7A411D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FCAE9-D184-4EBD-9A31-1F36B6BA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800" dirty="0">
                <a:effectLst/>
                <a:ea typeface="Calibri" panose="020F0502020204030204" pitchFamily="34" charset="0"/>
              </a:rPr>
              <a:t>minister właściwy ze względu na sprawy, których umowa międzynarodowa dotyczy, po uzgodnieniu projektu umowy i instrukcji negocjacyjnej z ministrem właściwym ds. zagranicznych oraz z innymi zainteresowanymi ministrami, składa Prezesowi RM 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wniosek o udzielenie zgody na rozpoczęcie negocjacji umowy międzynarodowej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7952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F582F-9278-45C9-8A6F-19D8AAF3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Normy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4BD5C-0C16-4C39-A8BE-5EF25B97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cogens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najbardziej istotne i podstawowe normy prawa międzynarodowego mające charakter bezwzględnie obowiązujący.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Nie mogą być uchylone wolą państw w ich wzajemnych stosunkach.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Normy te mogą być uchylone lub zmienione tylko wolą wszystkich państw.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53 Konwencji Wiedeńskiej o prawie traktatów, sporządzonej dnia 23 maja 1969 r.</a:t>
            </a:r>
          </a:p>
          <a:p>
            <a:pPr marL="114300" indent="0" algn="just">
              <a:buNone/>
            </a:pPr>
            <a:r>
              <a:rPr lang="pl-PL" sz="1600" i="1" dirty="0"/>
              <a:t>Imperatywna norma prawa międzynarodowego (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i="1" dirty="0"/>
              <a:t>) – norma przyjęta i uznana przez międzynarodową społeczność państw jako całość za normę, od której żadne odstępstwo nie jest dozwolone i która może być zmieniona jedynie przez późniejszą normę postępowania prawa międzynarodowego o tym samym charakterze.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709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08C2B-15A8-4874-A23D-C0D37776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2BED17-8EFC-4329-807E-526223B6A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Etap II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Prezes RM wyznacza organ właściwy do prowadzenia negocjacji i określa zakres jego upoważnienia.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W</a:t>
            </a:r>
            <a:r>
              <a:rPr lang="pl-PL" sz="1600" dirty="0">
                <a:effectLst/>
                <a:ea typeface="Calibri" panose="020F0502020204030204" pitchFamily="34" charset="0"/>
              </a:rPr>
              <a:t> razie gdy do prowadzenia negocjacji oraz do przyjęcia tekstu umowy międzynarodowej wymagane jest pełnomocnictwo, pełnomocnictwa tego udziela minister właściwy ds. zagranicznych na wniosek organu właściwego do prowadzenia negocjacji</a:t>
            </a:r>
          </a:p>
          <a:p>
            <a:pPr marL="114300" indent="0" algn="just">
              <a:buNone/>
            </a:pPr>
            <a:endParaRPr lang="pl-PL" sz="1800" dirty="0"/>
          </a:p>
          <a:p>
            <a:pPr marL="114300" indent="0" algn="just">
              <a:buNone/>
            </a:pPr>
            <a:r>
              <a:rPr lang="pl-PL" sz="1600" dirty="0"/>
              <a:t>Konwencja wiedeńska</a:t>
            </a:r>
          </a:p>
          <a:p>
            <a:pPr marL="114300" indent="0" algn="just">
              <a:buNone/>
            </a:pPr>
            <a:r>
              <a:rPr lang="pl-PL" sz="1600" dirty="0"/>
              <a:t>Pełnomocnictwo: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osoba posiadająca odpowiednie pełnomocnictwo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praktyki państw lub okoliczności wynika, że dana osoba uważana jest za reprezentującą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ze względu na pełnioną funkcję: głowy państw, szefowie rządów, ministrowie spraw zagranicznych, szefowie misji dyplomatycznych (dla przyjęcia tekstu traktatu między państwem wysyłającym a przyjmującym), przedstawiciele akredytowani przez państwa na konferencji międzynarodowej lub przy organizacji międzynarodowej (dla przyjęcia tekstu traktatu na konferencji w tej organizacji lub organie)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negocjacje i parafowanie umowy międzynarodowej (ustalenie autentyczności tekstu)</a:t>
            </a:r>
          </a:p>
        </p:txBody>
      </p:sp>
    </p:spTree>
    <p:extLst>
      <p:ext uri="{BB962C8B-B14F-4D97-AF65-F5344CB8AC3E}">
        <p14:creationId xmlns:p14="http://schemas.microsoft.com/office/powerpoint/2010/main" val="14606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DABC3-8E16-4994-AC45-1B6688C3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Normy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A3795-1169-484B-B9F9-7EECF17A6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dispositivum</a:t>
            </a:r>
            <a:r>
              <a:rPr lang="pl-PL" sz="1600" b="1" dirty="0"/>
              <a:t> </a:t>
            </a:r>
          </a:p>
          <a:p>
            <a:pPr marL="114300" indent="0">
              <a:buNone/>
            </a:pPr>
            <a:r>
              <a:rPr lang="pl-PL" sz="1600" dirty="0"/>
              <a:t>normy względnie obowiązujące w stosunkach między państwami, które mogą być zmienione lub uchylone wolą niektórych państw.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W społeczności międzynarodowej możliwe jest przyjmowanie różnych rozwiązań danej kwestii.</a:t>
            </a:r>
          </a:p>
        </p:txBody>
      </p:sp>
    </p:spTree>
    <p:extLst>
      <p:ext uri="{BB962C8B-B14F-4D97-AF65-F5344CB8AC3E}">
        <p14:creationId xmlns:p14="http://schemas.microsoft.com/office/powerpoint/2010/main" val="31078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C2E79-B824-4698-807C-898DEADB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podstawowe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19065F-3E59-4581-B55E-9F11CD0F7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zasada wyrzeczenia się siły, poszanowania integralności terytorialnej państw oraz nienaruszalności granic</a:t>
            </a:r>
          </a:p>
          <a:p>
            <a:pPr marL="114300" indent="0" algn="just">
              <a:buNone/>
            </a:pPr>
            <a:r>
              <a:rPr lang="pl-PL" sz="1600" b="1" dirty="0"/>
              <a:t>zakaz agresji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powstrzymania się od jakiejkolwiek akcji przymusowej, która pozbawia ludy ich prawa do samostanowienia i wolności oraz niepodległości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powstrzymania się od organizowania lub zachęcania do organizacji sił nieregularnych lub zbrojnych związków, celem wtargnięcia na terytorium innego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powstrzymywania się od organizowania, podżegania, pomocy lub uczestnictwa w aktach walki wewnątrzpaństwowej lub aktach terrorystycznych w innym państwie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godzenia się ze zorganizowaną na terytorium państwa działalnością mającą na celu popełnianie aktów walki wewnątrzpaństwowej lub aktów terrorystycznych, gdy obejmują one groźbę lub użycie siły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okupacji wojskowej w wyniku użycia siły wbrew postanowieniom Karty 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nabycia terytorium w wyniku groźby lub użycia siły</a:t>
            </a:r>
          </a:p>
          <a:p>
            <a:pPr marL="114300" indent="0" algn="just">
              <a:buNone/>
            </a:pPr>
            <a:r>
              <a:rPr lang="pl-PL" sz="1600" b="1" dirty="0"/>
              <a:t>zasada poszanowania integralności terytorialnej państw</a:t>
            </a:r>
          </a:p>
          <a:p>
            <a:pPr marL="114300" indent="0" algn="just">
              <a:buNone/>
            </a:pPr>
            <a:r>
              <a:rPr lang="pl-PL" sz="1600" dirty="0"/>
              <a:t>Nienaruszalność i niepodzielność terytorium państwowego</a:t>
            </a:r>
          </a:p>
          <a:p>
            <a:pPr marL="114300" indent="0" algn="just">
              <a:buNone/>
            </a:pPr>
            <a:r>
              <a:rPr lang="pl-PL" sz="1600" b="1" dirty="0"/>
              <a:t>zasada nienaruszalności granic</a:t>
            </a:r>
          </a:p>
          <a:p>
            <a:pPr marL="114300" indent="0" algn="just">
              <a:buNone/>
            </a:pPr>
            <a:r>
              <a:rPr lang="pl-PL" sz="1600" dirty="0"/>
              <a:t>Powstrzymywanie się od zamachów na granice oraz od wszelkich żądań lub działań zmierzających do zawładnięcia i uzurpacji części lub całości terytorium</a:t>
            </a:r>
          </a:p>
        </p:txBody>
      </p:sp>
    </p:spTree>
    <p:extLst>
      <p:ext uri="{BB962C8B-B14F-4D97-AF65-F5344CB8AC3E}">
        <p14:creationId xmlns:p14="http://schemas.microsoft.com/office/powerpoint/2010/main" val="1038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316B99-ECD9-430E-A052-ADA0ECC1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podstawowe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A9E72-8E66-4143-B9D5-0472C332D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18249"/>
            <a:ext cx="10972800" cy="50435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pokojowego załatwiania sporów międzynarodowych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nieingerencji w sprawy wewnętrzne i zewnętrzne państwa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współdziałania państw zgodnie z KNZ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równouprawnienia i samostanowienia narodów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suwerennej równości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wykonywania przez państwa zobowiązań w dobrej wierze </a:t>
            </a:r>
            <a:r>
              <a:rPr lang="pl-PL" sz="1600" b="1" i="1" dirty="0"/>
              <a:t>(pacta </a:t>
            </a:r>
            <a:r>
              <a:rPr lang="pl-PL" sz="1600" b="1" i="1" dirty="0" err="1"/>
              <a:t>sunt</a:t>
            </a:r>
            <a:r>
              <a:rPr lang="pl-PL" sz="1600" b="1" i="1" dirty="0"/>
              <a:t> </a:t>
            </a:r>
            <a:r>
              <a:rPr lang="pl-PL" sz="1600" b="1" i="1" dirty="0" err="1"/>
              <a:t>servanda</a:t>
            </a:r>
            <a:r>
              <a:rPr lang="pl-PL" sz="1600" b="1" i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poszanowania praw człowieka i podstawowych wolności</a:t>
            </a:r>
          </a:p>
          <a:p>
            <a:pPr marL="114300" indent="0">
              <a:buNone/>
            </a:pPr>
            <a:r>
              <a:rPr lang="pl-PL" sz="1600" dirty="0"/>
              <a:t>Prawa człowieka są: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powszechne 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przyrodzone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niezbywalne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nienaruszalne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niepodzielne i równoprawne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współzależne (ściśle powiązane)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obiektywne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ściśle związane z rządami prawa i demokracją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ściśle związane z zapewnieniem pokoju światowego, stanowiąc jego podstawę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34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F7CC0-0271-4245-A3B7-2515FD3D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Hierarchia norm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6F7D63-1882-4C05-89D8-B1465C1A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teoretycznie</a:t>
            </a:r>
            <a:r>
              <a:rPr lang="pl-PL" sz="1600" dirty="0"/>
              <a:t> – wszystkie normy prawa międzynarodowego mają jednakową moc wiążącą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wzajemne relacje norm opierają się na zasadach</a:t>
            </a:r>
            <a:r>
              <a:rPr lang="pl-PL" sz="1600" dirty="0"/>
              <a:t>:</a:t>
            </a:r>
          </a:p>
          <a:p>
            <a:pPr marL="114300" indent="0" algn="just">
              <a:buNone/>
            </a:pPr>
            <a:r>
              <a:rPr lang="pl-PL" sz="1600" i="1" dirty="0"/>
              <a:t>lex </a:t>
            </a:r>
            <a:r>
              <a:rPr lang="pl-PL" sz="1600" i="1" dirty="0" err="1"/>
              <a:t>specialis</a:t>
            </a:r>
            <a:r>
              <a:rPr lang="pl-PL" sz="1600" i="1" dirty="0"/>
              <a:t> derogat legi </a:t>
            </a:r>
            <a:r>
              <a:rPr lang="pl-PL" sz="1600" i="1" dirty="0" err="1"/>
              <a:t>generali</a:t>
            </a:r>
            <a:r>
              <a:rPr lang="pl-PL" sz="1600" i="1" dirty="0"/>
              <a:t> </a:t>
            </a:r>
          </a:p>
          <a:p>
            <a:pPr marL="114300" indent="0" algn="just">
              <a:buNone/>
            </a:pPr>
            <a:r>
              <a:rPr lang="pl-PL" sz="1600" i="1" dirty="0"/>
              <a:t>                                                  </a:t>
            </a:r>
            <a:r>
              <a:rPr lang="pl-PL" sz="1600" dirty="0"/>
              <a:t>(prawo szczególne uchyla prawo ogólne)</a:t>
            </a: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lex posteriori derogat legi priori </a:t>
            </a:r>
          </a:p>
          <a:p>
            <a:pPr marL="114300" indent="0" algn="just">
              <a:buNone/>
            </a:pPr>
            <a:r>
              <a:rPr lang="pl-PL" sz="1600" i="1" dirty="0"/>
              <a:t>                                                  </a:t>
            </a:r>
            <a:r>
              <a:rPr lang="pl-PL" sz="1600" dirty="0"/>
              <a:t>(prawo późniejsze uchyla prawo wcześniejsze)</a:t>
            </a:r>
            <a:endParaRPr lang="pl-PL" sz="16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kształtowanie hierarchii norm prawa międzynarodowego jest konsekwencją występowania norm o charakterze </a:t>
            </a: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cogens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Karta Narodów Zjednoczonych zawiera normy o charakterze nadrzędnym</a:t>
            </a:r>
          </a:p>
          <a:p>
            <a:pPr marL="114300" indent="0" algn="just">
              <a:buNone/>
            </a:pPr>
            <a:r>
              <a:rPr lang="pl-PL" sz="1600" dirty="0"/>
              <a:t>art. 103 </a:t>
            </a:r>
            <a:r>
              <a:rPr lang="pl-PL" sz="1600" i="1" dirty="0"/>
              <a:t>W razie sprzeczności pomiędzy obowiązkami członków Narodów Zjednoczonych, wynikającymi z niniejszej Karty, a ich zobowiązaniami wynikającymi z jakiegoś innego porozumienia międzynarodowego, pierwszeństwo będą miały ich obowiązki wynikające z niniejszej Karty.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336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40AC93-40B5-4E44-938E-7D5D40C4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86296D-D341-4510-A02A-A63472337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zwyczaj międzynarodowy</a:t>
            </a:r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umowy międzynarodowe</a:t>
            </a:r>
          </a:p>
        </p:txBody>
      </p:sp>
    </p:spTree>
    <p:extLst>
      <p:ext uri="{BB962C8B-B14F-4D97-AF65-F5344CB8AC3E}">
        <p14:creationId xmlns:p14="http://schemas.microsoft.com/office/powerpoint/2010/main" val="353391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4A321-E59A-D68F-614D-2CCD3B501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869F1F-F665-5DDB-01DE-7B90CE77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2A62F1-951F-EA28-42D9-C454CA67A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Przymus w prawie międzynarodowym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stosowany jako odwet za naruszenie prawa międzynarodowego indywidulnie przez państwo lub na podstawie decyzji organu międzynarodowego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negatywna reakcja społeczności międzynarodowej wobec państwa, które narusza normy prawa międzynarodowego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469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19E43-3725-2C3B-0AAF-8D97977B4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BA94CC-B6A8-84C0-EAD4-C0D4BCBD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F4C530-0F97-82CF-18B5-B13919D86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308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sankcje w prawie międzynarodowym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zorganizowane </a:t>
            </a:r>
            <a:r>
              <a:rPr lang="pl-PL" sz="1600" dirty="0"/>
              <a:t>– przewidziane przez umowy międzynarodowe; umowy wskazują, w jakich okolicznościach mogą zostać zastosowane, ich rodzaj, sposób podjęcia, organ decydujący o ich zastosowaniu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sankcje organizacyjne </a:t>
            </a:r>
            <a:r>
              <a:rPr lang="pl-PL" sz="1600" dirty="0"/>
              <a:t>– odnoszą się do uczestnictwa państwa w dalszej współpracy międzynarodowej; mogą być przewidziane np. za niewykonywanie zobowiązań finansowych oraz merytorycznych przez państwo</a:t>
            </a:r>
          </a:p>
          <a:p>
            <a:pPr marL="114300" indent="0" algn="just">
              <a:buNone/>
            </a:pPr>
            <a:r>
              <a:rPr lang="pl-PL" sz="1600" dirty="0"/>
              <a:t>np. zawieszenie prawa głosu, wykluczenie z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sankcje korygujące</a:t>
            </a:r>
            <a:r>
              <a:rPr lang="pl-PL" sz="1600" dirty="0"/>
              <a:t> – służą likwidacji skutków naruszenia postanowień umowy międzynarodowej</a:t>
            </a:r>
          </a:p>
          <a:p>
            <a:pPr marL="114300" indent="0" algn="just">
              <a:buNone/>
            </a:pPr>
            <a:r>
              <a:rPr lang="pl-PL" sz="1600" dirty="0"/>
              <a:t>np. wypowiedzenie umowy, pozbawienie naruszającego oczekiwanych korzyści poprzez zawieszenie wykonania korzystnych dla niego postanowień umowy, nałożenie kary, wycofanie pomocy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środki przymusu bezpośredniego</a:t>
            </a:r>
            <a:r>
              <a:rPr lang="pl-PL" sz="1600" dirty="0"/>
              <a:t> – stosowane są przeciwko państwu winnemu naruszenia normy zakazującej uciekania się do groźby lub użycia siły, popełniającemu przestępstwa lub zbrodnie międzynarodowe</a:t>
            </a:r>
            <a:r>
              <a:rPr lang="pl-PL" sz="1600" b="1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niezorganizowane </a:t>
            </a:r>
            <a:r>
              <a:rPr lang="pl-PL" sz="1600" dirty="0"/>
              <a:t>– nieprzewidziane umową międzynarodową, choć sygnatariusze umowy mają świadomość ich istnienia; głównie sankcje socjologiczne, psychologiczne</a:t>
            </a:r>
          </a:p>
          <a:p>
            <a:pPr marL="114300" indent="0" algn="just">
              <a:buNone/>
            </a:pPr>
            <a:r>
              <a:rPr lang="pl-PL" sz="1600" dirty="0"/>
              <a:t>np. reakcja opinii publicznej, potępienie działań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*środki odwetowe – retorsje i represalia</a:t>
            </a:r>
          </a:p>
          <a:p>
            <a:pPr marL="114300" indent="0" algn="just">
              <a:buNone/>
            </a:pPr>
            <a:r>
              <a:rPr lang="pl-PL" sz="1600" dirty="0"/>
              <a:t>**</a:t>
            </a:r>
            <a:r>
              <a:rPr lang="pl-PL" sz="1600" i="1" dirty="0"/>
              <a:t>non </a:t>
            </a:r>
            <a:r>
              <a:rPr lang="pl-PL" sz="1600" i="1" dirty="0" err="1"/>
              <a:t>adimplenti</a:t>
            </a:r>
            <a:r>
              <a:rPr lang="pl-PL" sz="1600" i="1" dirty="0"/>
              <a:t>, non </a:t>
            </a:r>
            <a:r>
              <a:rPr lang="pl-PL" sz="1600" i="1" dirty="0" err="1"/>
              <a:t>est</a:t>
            </a:r>
            <a:r>
              <a:rPr lang="pl-PL" sz="1600" i="1" dirty="0"/>
              <a:t> </a:t>
            </a:r>
            <a:r>
              <a:rPr lang="pl-PL" sz="1600" i="1" dirty="0" err="1"/>
              <a:t>adimplendum</a:t>
            </a:r>
            <a:r>
              <a:rPr lang="pl-PL" sz="1600" i="1" dirty="0"/>
              <a:t> </a:t>
            </a:r>
            <a:r>
              <a:rPr lang="pl-PL" sz="1600" dirty="0"/>
              <a:t>(można nie wypełniać wobec tego, który </a:t>
            </a:r>
            <a:r>
              <a:rPr lang="pl-PL" sz="1600"/>
              <a:t>nie wypełnia)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961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1786</Words>
  <Application>Microsoft Office PowerPoint</Application>
  <PresentationFormat>Panoramiczny</PresentationFormat>
  <Paragraphs>200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Wingdings</vt:lpstr>
      <vt:lpstr>Apteka</vt:lpstr>
      <vt:lpstr>1_Apteka</vt:lpstr>
      <vt:lpstr>Prawo międzynarodowe publiczne</vt:lpstr>
      <vt:lpstr>Normy prawa międzynarodowego</vt:lpstr>
      <vt:lpstr>Normy prawa międzynarodowego</vt:lpstr>
      <vt:lpstr>Zasady podstawowe prawa międzynarodowego</vt:lpstr>
      <vt:lpstr>Zasady podstawowe prawa międzynarodowego</vt:lpstr>
      <vt:lpstr>Hierarchia norm prawa międzynarodowego</vt:lpstr>
      <vt:lpstr>Źródła prawa międzynarodowego</vt:lpstr>
      <vt:lpstr>Źródła prawa międzynarodowego</vt:lpstr>
      <vt:lpstr>Źródła prawa międzynarodowego</vt:lpstr>
      <vt:lpstr>Odpowiedzialność państwa</vt:lpstr>
      <vt:lpstr>Odpowiedzialność państwa</vt:lpstr>
      <vt:lpstr>Odpowiedzialność państwa</vt:lpstr>
      <vt:lpstr>Odpowiedzialność państwa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2025-03-10T14:50:15Z</dcterms:created>
  <dcterms:modified xsi:type="dcterms:W3CDTF">2025-03-10T14:51:20Z</dcterms:modified>
</cp:coreProperties>
</file>