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5" r:id="rId1"/>
    <p:sldMasterId id="2147483797" r:id="rId2"/>
  </p:sldMasterIdLst>
  <p:sldIdLst>
    <p:sldId id="256" r:id="rId3"/>
    <p:sldId id="257" r:id="rId4"/>
    <p:sldId id="258" r:id="rId5"/>
    <p:sldId id="260" r:id="rId6"/>
    <p:sldId id="261" r:id="rId7"/>
    <p:sldId id="262" r:id="rId8"/>
    <p:sldId id="263" r:id="rId9"/>
    <p:sldId id="265" r:id="rId10"/>
    <p:sldId id="266" r:id="rId11"/>
    <p:sldId id="267"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7"/>
    <p:restoredTop sz="94693"/>
  </p:normalViewPr>
  <p:slideViewPr>
    <p:cSldViewPr snapToGrid="0" snapToObjects="1">
      <p:cViewPr varScale="1">
        <p:scale>
          <a:sx n="59" d="100"/>
          <a:sy n="59" d="100"/>
        </p:scale>
        <p:origin x="3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pl-PL" smtClean="0"/>
              <a:t>Kliknij, aby edytować styl</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8788851-915D-E841-9A51-6A705F7BD1C9}" type="datetimeFigureOut">
              <a:rPr lang="pl-PL" smtClean="0"/>
              <a:t>16.10.2016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2094567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8788851-915D-E841-9A51-6A705F7BD1C9}" type="datetimeFigureOut">
              <a:rPr lang="pl-PL" smtClean="0"/>
              <a:t>16.10.2016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1622915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8788851-915D-E841-9A51-6A705F7BD1C9}" type="datetimeFigureOut">
              <a:rPr lang="pl-PL" smtClean="0"/>
              <a:t>16.10.2016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3608579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smtClean="0"/>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8788851-915D-E841-9A51-6A705F7BD1C9}" type="datetimeFigureOut">
              <a:rPr lang="pl-PL" smtClean="0"/>
              <a:t>16.10.2016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2470536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3"/>
          <p:cNvSpPr>
            <a:spLocks noGrp="1"/>
          </p:cNvSpPr>
          <p:nvPr>
            <p:ph type="dt" sz="half" idx="10"/>
          </p:nvPr>
        </p:nvSpPr>
        <p:spPr/>
        <p:txBody>
          <a:bodyPr/>
          <a:lstStyle/>
          <a:p>
            <a:fld id="{58788851-915D-E841-9A51-6A705F7BD1C9}" type="datetimeFigureOut">
              <a:rPr lang="pl-PL" smtClean="0"/>
              <a:t>16.10.2016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3476556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8788851-915D-E841-9A51-6A705F7BD1C9}" type="datetimeFigureOut">
              <a:rPr lang="pl-PL" smtClean="0"/>
              <a:t>16.10.2016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2679011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8788851-915D-E841-9A51-6A705F7BD1C9}" type="datetimeFigureOut">
              <a:rPr lang="pl-PL" smtClean="0"/>
              <a:t>16.10.2016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2451428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8788851-915D-E841-9A51-6A705F7BD1C9}" type="datetimeFigureOut">
              <a:rPr lang="pl-PL" smtClean="0"/>
              <a:t>16.10.2016</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2564294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7" name="Date Placeholder 2"/>
          <p:cNvSpPr>
            <a:spLocks noGrp="1"/>
          </p:cNvSpPr>
          <p:nvPr>
            <p:ph type="dt" sz="half" idx="10"/>
          </p:nvPr>
        </p:nvSpPr>
        <p:spPr/>
        <p:txBody>
          <a:bodyPr/>
          <a:lstStyle/>
          <a:p>
            <a:fld id="{58788851-915D-E841-9A51-6A705F7BD1C9}" type="datetimeFigureOut">
              <a:rPr lang="pl-PL" smtClean="0"/>
              <a:t>16.10.2016</a:t>
            </a:fld>
            <a:endParaRPr lang="pl-PL"/>
          </a:p>
        </p:txBody>
      </p:sp>
      <p:sp>
        <p:nvSpPr>
          <p:cNvPr id="5" name="Footer Placeholder 3"/>
          <p:cNvSpPr>
            <a:spLocks noGrp="1"/>
          </p:cNvSpPr>
          <p:nvPr>
            <p:ph type="ftr" sz="quarter" idx="11"/>
          </p:nvPr>
        </p:nvSpPr>
        <p:spPr/>
        <p:txBody>
          <a:bodyPr/>
          <a:lstStyle/>
          <a:p>
            <a:endParaRPr lang="pl-PL"/>
          </a:p>
        </p:txBody>
      </p:sp>
      <p:sp>
        <p:nvSpPr>
          <p:cNvPr id="6" name="Slide Number Placeholder 4"/>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4080029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8788851-915D-E841-9A51-6A705F7BD1C9}" type="datetimeFigureOut">
              <a:rPr lang="pl-PL" smtClean="0"/>
              <a:t>16.10.2016</a:t>
            </a:fld>
            <a:endParaRPr lang="pl-PL"/>
          </a:p>
        </p:txBody>
      </p:sp>
      <p:sp>
        <p:nvSpPr>
          <p:cNvPr id="5" name="Footer Placeholder 2"/>
          <p:cNvSpPr>
            <a:spLocks noGrp="1"/>
          </p:cNvSpPr>
          <p:nvPr>
            <p:ph type="ftr" sz="quarter" idx="11"/>
          </p:nvPr>
        </p:nvSpPr>
        <p:spPr/>
        <p:txBody>
          <a:bodyPr/>
          <a:lstStyle/>
          <a:p>
            <a:endParaRPr lang="pl-PL"/>
          </a:p>
        </p:txBody>
      </p:sp>
      <p:sp>
        <p:nvSpPr>
          <p:cNvPr id="6" name="Slide Number Placeholder 3"/>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39642497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l-PL" smtClean="0"/>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7" name="Date Placeholder 4"/>
          <p:cNvSpPr>
            <a:spLocks noGrp="1"/>
          </p:cNvSpPr>
          <p:nvPr>
            <p:ph type="dt" sz="half" idx="10"/>
          </p:nvPr>
        </p:nvSpPr>
        <p:spPr/>
        <p:txBody>
          <a:bodyPr/>
          <a:lstStyle/>
          <a:p>
            <a:fld id="{58788851-915D-E841-9A51-6A705F7BD1C9}" type="datetimeFigureOut">
              <a:rPr lang="pl-PL" smtClean="0"/>
              <a:t>16.10.2016</a:t>
            </a:fld>
            <a:endParaRPr lang="pl-PL"/>
          </a:p>
        </p:txBody>
      </p:sp>
      <p:sp>
        <p:nvSpPr>
          <p:cNvPr id="5" name="Footer Placeholder 5"/>
          <p:cNvSpPr>
            <a:spLocks noGrp="1"/>
          </p:cNvSpPr>
          <p:nvPr>
            <p:ph type="ftr" sz="quarter" idx="11"/>
          </p:nvPr>
        </p:nvSpPr>
        <p:spPr/>
        <p:txBody>
          <a:bodyPr/>
          <a:lstStyle/>
          <a:p>
            <a:endParaRPr lang="pl-PL"/>
          </a:p>
        </p:txBody>
      </p:sp>
      <p:sp>
        <p:nvSpPr>
          <p:cNvPr id="6" name="Slide Number Placeholder 6"/>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415377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8788851-915D-E841-9A51-6A705F7BD1C9}" type="datetimeFigureOut">
              <a:rPr lang="pl-PL" smtClean="0"/>
              <a:t>16.10.2016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42947106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8788851-915D-E841-9A51-6A705F7BD1C9}" type="datetimeFigureOut">
              <a:rPr lang="pl-PL" smtClean="0"/>
              <a:t>16.10.2016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3948519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8788851-915D-E841-9A51-6A705F7BD1C9}" type="datetimeFigureOut">
              <a:rPr lang="pl-PL" smtClean="0"/>
              <a:t>16.10.2016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19349442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smtClean="0"/>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8788851-915D-E841-9A51-6A705F7BD1C9}" type="datetimeFigureOut">
              <a:rPr lang="pl-PL" smtClean="0"/>
              <a:t>16.10.2016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22185533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smtClean="0"/>
              <a:t>Kliknij, aby edytować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l-PL" smtClean="0"/>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8788851-915D-E841-9A51-6A705F7BD1C9}" type="datetimeFigureOut">
              <a:rPr lang="pl-PL" smtClean="0"/>
              <a:t>16.10.2016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1D969AD-AC29-4345-8392-8E719FCEAE4E}" type="slidenum">
              <a:rPr lang="pl-PL" smtClean="0"/>
              <a:t>‹#›</a:t>
            </a:fld>
            <a:endParaRPr lang="pl-P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37539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8788851-915D-E841-9A51-6A705F7BD1C9}" type="datetimeFigureOut">
              <a:rPr lang="pl-PL" smtClean="0"/>
              <a:t>16.10.2016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37080593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smtClean="0"/>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8788851-915D-E841-9A51-6A705F7BD1C9}" type="datetimeFigureOut">
              <a:rPr lang="pl-PL" smtClean="0"/>
              <a:t>16.10.2016</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34175516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smtClean="0"/>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8788851-915D-E841-9A51-6A705F7BD1C9}" type="datetimeFigureOut">
              <a:rPr lang="pl-PL" smtClean="0"/>
              <a:t>16.10.2016</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16864855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8788851-915D-E841-9A51-6A705F7BD1C9}" type="datetimeFigureOut">
              <a:rPr lang="pl-PL" smtClean="0"/>
              <a:t>16.10.2016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20201142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smtClean="0"/>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8788851-915D-E841-9A51-6A705F7BD1C9}" type="datetimeFigureOut">
              <a:rPr lang="pl-PL" smtClean="0"/>
              <a:t>16.10.2016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2883734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pl-PL" smtClean="0"/>
              <a:t>Kliknij, aby edytować styl</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8788851-915D-E841-9A51-6A705F7BD1C9}" type="datetimeFigureOut">
              <a:rPr lang="pl-PL" smtClean="0"/>
              <a:t>16.10.2016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247686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8788851-915D-E841-9A51-6A705F7BD1C9}" type="datetimeFigureOut">
              <a:rPr lang="pl-PL" smtClean="0"/>
              <a:t>16.10.2016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1668583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845127" y="2507550"/>
            <a:ext cx="5156200" cy="36805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172200" y="2507550"/>
            <a:ext cx="5181601" cy="36805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Date Placeholder 6"/>
          <p:cNvSpPr>
            <a:spLocks noGrp="1"/>
          </p:cNvSpPr>
          <p:nvPr>
            <p:ph type="dt" sz="half" idx="10"/>
          </p:nvPr>
        </p:nvSpPr>
        <p:spPr/>
        <p:txBody>
          <a:bodyPr/>
          <a:lstStyle/>
          <a:p>
            <a:fld id="{58788851-915D-E841-9A51-6A705F7BD1C9}" type="datetimeFigureOut">
              <a:rPr lang="pl-PL" smtClean="0"/>
              <a:t>16.10.2016</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1D969AD-AC29-4345-8392-8E719FCEAE4E}" type="slidenum">
              <a:rPr lang="pl-PL" smtClean="0"/>
              <a:t>‹#›</a:t>
            </a:fld>
            <a:endParaRPr lang="pl-PL"/>
          </a:p>
        </p:txBody>
      </p:sp>
      <p:sp>
        <p:nvSpPr>
          <p:cNvPr id="10" name="Title 9"/>
          <p:cNvSpPr>
            <a:spLocks noGrp="1"/>
          </p:cNvSpPr>
          <p:nvPr>
            <p:ph type="title"/>
          </p:nvPr>
        </p:nvSpPr>
        <p:spPr/>
        <p:txBody>
          <a:bodyPr/>
          <a:lstStyle/>
          <a:p>
            <a:r>
              <a:rPr lang="pl-PL" smtClean="0"/>
              <a:t>Kliknij, aby edytować styl</a:t>
            </a:r>
            <a:endParaRPr lang="en-US" dirty="0"/>
          </a:p>
        </p:txBody>
      </p:sp>
    </p:spTree>
    <p:extLst>
      <p:ext uri="{BB962C8B-B14F-4D97-AF65-F5344CB8AC3E}">
        <p14:creationId xmlns:p14="http://schemas.microsoft.com/office/powerpoint/2010/main" val="410909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ylko tytu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8788851-915D-E841-9A51-6A705F7BD1C9}" type="datetimeFigureOut">
              <a:rPr lang="pl-PL" smtClean="0"/>
              <a:t>16.10.2016</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1D969AD-AC29-4345-8392-8E719FCEAE4E}" type="slidenum">
              <a:rPr lang="pl-PL" smtClean="0"/>
              <a:t>‹#›</a:t>
            </a:fld>
            <a:endParaRPr lang="pl-PL"/>
          </a:p>
        </p:txBody>
      </p:sp>
      <p:sp>
        <p:nvSpPr>
          <p:cNvPr id="6" name="Title 5"/>
          <p:cNvSpPr>
            <a:spLocks noGrp="1"/>
          </p:cNvSpPr>
          <p:nvPr>
            <p:ph type="title"/>
          </p:nvPr>
        </p:nvSpPr>
        <p:spPr/>
        <p:txBody>
          <a:bodyPr/>
          <a:lstStyle/>
          <a:p>
            <a:r>
              <a:rPr lang="pl-PL" smtClean="0"/>
              <a:t>Kliknij, aby edytować styl</a:t>
            </a:r>
            <a:endParaRPr lang="en-US"/>
          </a:p>
        </p:txBody>
      </p:sp>
    </p:spTree>
    <p:extLst>
      <p:ext uri="{BB962C8B-B14F-4D97-AF65-F5344CB8AC3E}">
        <p14:creationId xmlns:p14="http://schemas.microsoft.com/office/powerpoint/2010/main" val="795049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88851-915D-E841-9A51-6A705F7BD1C9}" type="datetimeFigureOut">
              <a:rPr lang="pl-PL" smtClean="0"/>
              <a:t>16.10.2016</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1282154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pl-PL" smtClean="0"/>
              <a:t>Kliknij, aby edytować styl</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8788851-915D-E841-9A51-6A705F7BD1C9}" type="datetimeFigureOut">
              <a:rPr lang="pl-PL" smtClean="0"/>
              <a:t>16.10.2016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1459376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pl-PL" smtClean="0"/>
              <a:t>Kliknij, aby edytować styl</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8788851-915D-E841-9A51-6A705F7BD1C9}" type="datetimeFigureOut">
              <a:rPr lang="pl-PL" smtClean="0"/>
              <a:t>16.10.2016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1D969AD-AC29-4345-8392-8E719FCEAE4E}" type="slidenum">
              <a:rPr lang="pl-PL" smtClean="0"/>
              <a:t>‹#›</a:t>
            </a:fld>
            <a:endParaRPr lang="pl-PL"/>
          </a:p>
        </p:txBody>
      </p:sp>
    </p:spTree>
    <p:extLst>
      <p:ext uri="{BB962C8B-B14F-4D97-AF65-F5344CB8AC3E}">
        <p14:creationId xmlns:p14="http://schemas.microsoft.com/office/powerpoint/2010/main" val="288311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image" Target="../media/image4.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8788851-915D-E841-9A51-6A705F7BD1C9}" type="datetimeFigureOut">
              <a:rPr lang="pl-PL" smtClean="0"/>
              <a:t>16.10.2016</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pl-PL"/>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1D969AD-AC29-4345-8392-8E719FCEAE4E}" type="slidenum">
              <a:rPr lang="pl-PL" smtClean="0"/>
              <a:t>‹#›</a:t>
            </a:fld>
            <a:endParaRPr lang="pl-PL"/>
          </a:p>
        </p:txBody>
      </p:sp>
    </p:spTree>
    <p:extLst>
      <p:ext uri="{BB962C8B-B14F-4D97-AF65-F5344CB8AC3E}">
        <p14:creationId xmlns:p14="http://schemas.microsoft.com/office/powerpoint/2010/main" val="936778074"/>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smtClean="0"/>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8788851-915D-E841-9A51-6A705F7BD1C9}" type="datetimeFigureOut">
              <a:rPr lang="pl-PL" smtClean="0"/>
              <a:t>16.10.2016</a:t>
            </a:fld>
            <a:endParaRPr lang="pl-P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l-P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D969AD-AC29-4345-8392-8E719FCEAE4E}" type="slidenum">
              <a:rPr lang="pl-PL" smtClean="0"/>
              <a:t>‹#›</a:t>
            </a:fld>
            <a:endParaRPr lang="pl-PL"/>
          </a:p>
        </p:txBody>
      </p:sp>
    </p:spTree>
    <p:extLst>
      <p:ext uri="{BB962C8B-B14F-4D97-AF65-F5344CB8AC3E}">
        <p14:creationId xmlns:p14="http://schemas.microsoft.com/office/powerpoint/2010/main" val="2152829457"/>
      </p:ext>
    </p:extLst>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 id="214748381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hyperlink" Target="https://pl.wikipedia.org/wiki/Powierzchnia"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hyperlink" Target="https://pl.wikipedia.org/wiki/Powierzchnia"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pl.wikipedia.org/wiki/Powierzchnia_u%C5%BCytkowa_budynku" TargetMode="External"/><Relationship Id="rId2" Type="http://schemas.openxmlformats.org/officeDocument/2006/relationships/hyperlink" Target="https://pl.wikipedia.org/wiki/Powierzchnia"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pl.wikipedia.org/wiki/Powierzchnia_zabudowy" TargetMode="External"/><Relationship Id="rId2" Type="http://schemas.openxmlformats.org/officeDocument/2006/relationships/hyperlink" Target="https://pl.wikipedia.org/wiki/Powierzchnia" TargetMode="External"/><Relationship Id="rId1" Type="http://schemas.openxmlformats.org/officeDocument/2006/relationships/slideLayout" Target="../slideLayouts/slideLayout13.xml"/><Relationship Id="rId4" Type="http://schemas.openxmlformats.org/officeDocument/2006/relationships/hyperlink" Target="https://pl.wikipedia.org/wiki/Rzut_(budownictwo)"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Omówienie projektu </a:t>
            </a:r>
            <a:endParaRPr lang="pl-PL" dirty="0"/>
          </a:p>
        </p:txBody>
      </p:sp>
      <p:sp>
        <p:nvSpPr>
          <p:cNvPr id="3" name="Podtytuł 2"/>
          <p:cNvSpPr>
            <a:spLocks noGrp="1"/>
          </p:cNvSpPr>
          <p:nvPr>
            <p:ph type="subTitle" idx="1"/>
          </p:nvPr>
        </p:nvSpPr>
        <p:spPr/>
        <p:txBody>
          <a:bodyPr/>
          <a:lstStyle/>
          <a:p>
            <a:r>
              <a:rPr lang="pl-PL" dirty="0" smtClean="0"/>
              <a:t>Ocena stanu technicznego budynku</a:t>
            </a:r>
            <a:endParaRPr lang="pl-PL" dirty="0"/>
          </a:p>
        </p:txBody>
      </p:sp>
    </p:spTree>
    <p:extLst>
      <p:ext uri="{BB962C8B-B14F-4D97-AF65-F5344CB8AC3E}">
        <p14:creationId xmlns:p14="http://schemas.microsoft.com/office/powerpoint/2010/main" val="1352734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3286" y="326570"/>
            <a:ext cx="12028714" cy="6531429"/>
          </a:xfrm>
        </p:spPr>
        <p:txBody>
          <a:bodyPr>
            <a:normAutofit/>
          </a:bodyPr>
          <a:lstStyle/>
          <a:p>
            <a:r>
              <a:rPr lang="pl-PL" sz="3000" dirty="0"/>
              <a:t>Parter: </a:t>
            </a:r>
            <a:endParaRPr lang="pl-PL" sz="3000" dirty="0" smtClean="0"/>
          </a:p>
          <a:p>
            <a:pPr marL="0" indent="0">
              <a:buNone/>
            </a:pPr>
            <a:r>
              <a:rPr lang="pl-PL" sz="3000" dirty="0" smtClean="0"/>
              <a:t>portiernia</a:t>
            </a:r>
            <a:r>
              <a:rPr lang="pl-PL" sz="3000" dirty="0"/>
              <a:t>, bufet, sala sportowa, telewizyjna, sanitariaty, administracja. </a:t>
            </a:r>
            <a:endParaRPr lang="pl-PL" sz="3000" dirty="0" smtClean="0"/>
          </a:p>
          <a:p>
            <a:pPr marL="0" indent="0">
              <a:buNone/>
            </a:pPr>
            <a:endParaRPr lang="pl-PL" sz="3000" dirty="0" smtClean="0"/>
          </a:p>
          <a:p>
            <a:r>
              <a:rPr lang="pl-PL" sz="3000" dirty="0" smtClean="0"/>
              <a:t>Piętra </a:t>
            </a:r>
            <a:r>
              <a:rPr lang="pl-PL" sz="3000" dirty="0"/>
              <a:t>od 1 do 10 </a:t>
            </a:r>
            <a:r>
              <a:rPr lang="pl-PL" sz="3000" dirty="0" smtClean="0"/>
              <a:t>:</a:t>
            </a:r>
          </a:p>
          <a:p>
            <a:pPr marL="0" indent="0">
              <a:buNone/>
            </a:pPr>
            <a:r>
              <a:rPr lang="pl-PL" sz="3000" dirty="0" smtClean="0"/>
              <a:t>pokoje </a:t>
            </a:r>
            <a:r>
              <a:rPr lang="pl-PL" sz="3000" dirty="0"/>
              <a:t>mieszkalne studentów zaplecze socjalno-bytowym (łazienki, sanitariaty, kuchnie</a:t>
            </a:r>
            <a:r>
              <a:rPr lang="pl-PL" sz="3000" dirty="0" smtClean="0"/>
              <a:t>).</a:t>
            </a:r>
          </a:p>
          <a:p>
            <a:pPr marL="0" indent="0">
              <a:buNone/>
            </a:pPr>
            <a:endParaRPr lang="pl-PL" sz="3000" dirty="0"/>
          </a:p>
          <a:p>
            <a:pPr marL="0" indent="0">
              <a:buNone/>
            </a:pPr>
            <a:r>
              <a:rPr lang="pl-PL" sz="3000" dirty="0" smtClean="0"/>
              <a:t>Budynek </a:t>
            </a:r>
            <a:r>
              <a:rPr lang="pl-PL" sz="3000" dirty="0"/>
              <a:t>ogrzewany jest wewnętrzną ścianą c.o. z własnej </a:t>
            </a:r>
            <a:r>
              <a:rPr lang="pl-PL" sz="3000" dirty="0" err="1"/>
              <a:t>wymienikowni</a:t>
            </a:r>
            <a:r>
              <a:rPr lang="pl-PL" sz="3000" dirty="0"/>
              <a:t> zasilanej z ścięci miejskiej M.P.C. </a:t>
            </a:r>
          </a:p>
          <a:p>
            <a:pPr marL="0" indent="0">
              <a:buNone/>
            </a:pPr>
            <a:r>
              <a:rPr lang="pl-PL" sz="3000" dirty="0" smtClean="0"/>
              <a:t>Budynek </a:t>
            </a:r>
            <a:r>
              <a:rPr lang="pl-PL" sz="3000" dirty="0"/>
              <a:t>posiada </a:t>
            </a:r>
            <a:r>
              <a:rPr lang="pl-PL" sz="3000" dirty="0" smtClean="0"/>
              <a:t>instalacje: </a:t>
            </a:r>
            <a:r>
              <a:rPr lang="pl-PL" sz="3000" dirty="0"/>
              <a:t>wodno- </a:t>
            </a:r>
            <a:r>
              <a:rPr lang="pl-PL" sz="3000" dirty="0" smtClean="0"/>
              <a:t>kanalizacyjną, elektryczną, </a:t>
            </a:r>
            <a:r>
              <a:rPr lang="pl-PL" sz="3000" dirty="0"/>
              <a:t>gazową, telefoniczną.</a:t>
            </a:r>
          </a:p>
          <a:p>
            <a:pPr marL="0" indent="0" algn="ctr">
              <a:buNone/>
            </a:pPr>
            <a:endParaRPr lang="pl-PL" dirty="0"/>
          </a:p>
        </p:txBody>
      </p:sp>
    </p:spTree>
    <p:extLst>
      <p:ext uri="{BB962C8B-B14F-4D97-AF65-F5344CB8AC3E}">
        <p14:creationId xmlns:p14="http://schemas.microsoft.com/office/powerpoint/2010/main" val="3608168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r>
              <a:rPr lang="pl-PL" b="1" dirty="0"/>
              <a:t>Wymiary budynku, kubatura, powierzchnia użytkowa, powierzchnia zabudowy:</a:t>
            </a:r>
          </a:p>
        </p:txBody>
      </p:sp>
      <p:sp>
        <p:nvSpPr>
          <p:cNvPr id="3" name="Symbol zastępczy zawartości 2"/>
          <p:cNvSpPr>
            <a:spLocks noGrp="1"/>
          </p:cNvSpPr>
          <p:nvPr>
            <p:ph idx="1"/>
          </p:nvPr>
        </p:nvSpPr>
        <p:spPr>
          <a:xfrm>
            <a:off x="1104293" y="2510118"/>
            <a:ext cx="8946541" cy="4195481"/>
          </a:xfrm>
        </p:spPr>
        <p:txBody>
          <a:bodyPr/>
          <a:lstStyle/>
          <a:p>
            <a:pPr lvl="0"/>
            <a:r>
              <a:rPr lang="pl-PL" sz="2400" dirty="0"/>
              <a:t>szerokość budynku (m) - 45,70</a:t>
            </a:r>
          </a:p>
          <a:p>
            <a:pPr lvl="0"/>
            <a:r>
              <a:rPr lang="pl-PL" sz="2400" dirty="0"/>
              <a:t>długość budynku(m) - 16,40</a:t>
            </a:r>
          </a:p>
          <a:p>
            <a:pPr lvl="0"/>
            <a:r>
              <a:rPr lang="pl-PL" sz="2400" dirty="0"/>
              <a:t>wysokość budynku(m) — 35,80</a:t>
            </a:r>
          </a:p>
          <a:p>
            <a:pPr lvl="0"/>
            <a:r>
              <a:rPr lang="pl-PL" sz="2400" dirty="0"/>
              <a:t>ilość kondygnacji - 12</a:t>
            </a:r>
          </a:p>
          <a:p>
            <a:pPr lvl="0"/>
            <a:r>
              <a:rPr lang="pl-PL" sz="2400" dirty="0"/>
              <a:t>powierzchnia użytkowa pomieszczeń (m2) - 7755,76</a:t>
            </a:r>
          </a:p>
          <a:p>
            <a:pPr lvl="0"/>
            <a:r>
              <a:rPr lang="pl-PL" sz="2400" dirty="0"/>
              <a:t>powierzchnia całkowita budynku (m2) - 8943,76</a:t>
            </a:r>
          </a:p>
          <a:p>
            <a:pPr lvl="0"/>
            <a:r>
              <a:rPr lang="pl-PL" sz="2400" dirty="0"/>
              <a:t>kubatura obiektu (m3) - 24650</a:t>
            </a:r>
          </a:p>
          <a:p>
            <a:pPr lvl="0"/>
            <a:r>
              <a:rPr lang="pl-PL" sz="2400" dirty="0"/>
              <a:t>powierzchnia zabudowy (m2) </a:t>
            </a:r>
            <a:r>
              <a:rPr lang="pl-PL" sz="2400" dirty="0" smtClean="0"/>
              <a:t>- 750</a:t>
            </a:r>
            <a:endParaRPr lang="pl-PL" sz="2400" dirty="0"/>
          </a:p>
          <a:p>
            <a:endParaRPr lang="pl-PL" dirty="0"/>
          </a:p>
        </p:txBody>
      </p:sp>
    </p:spTree>
    <p:extLst>
      <p:ext uri="{BB962C8B-B14F-4D97-AF65-F5344CB8AC3E}">
        <p14:creationId xmlns:p14="http://schemas.microsoft.com/office/powerpoint/2010/main" val="3583915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2271" y="365126"/>
            <a:ext cx="11805558" cy="696232"/>
          </a:xfrm>
        </p:spPr>
        <p:txBody>
          <a:bodyPr>
            <a:normAutofit fontScale="90000"/>
          </a:bodyPr>
          <a:lstStyle/>
          <a:p>
            <a:r>
              <a:rPr lang="pl-PL" sz="4000" dirty="0"/>
              <a:t>W budownictwie pod pojęciem </a:t>
            </a:r>
            <a:r>
              <a:rPr lang="pl-PL" sz="4000" b="1" i="1" dirty="0">
                <a:hlinkClick r:id="rId2" tooltip="Powierzchnia"/>
              </a:rPr>
              <a:t>powierzchni</a:t>
            </a:r>
            <a:r>
              <a:rPr lang="pl-PL" sz="4000" dirty="0"/>
              <a:t> rozumie się:</a:t>
            </a:r>
          </a:p>
        </p:txBody>
      </p:sp>
      <p:sp>
        <p:nvSpPr>
          <p:cNvPr id="3" name="Symbol zastępczy zawartości 2"/>
          <p:cNvSpPr>
            <a:spLocks noGrp="1"/>
          </p:cNvSpPr>
          <p:nvPr>
            <p:ph idx="1"/>
          </p:nvPr>
        </p:nvSpPr>
        <p:spPr>
          <a:xfrm>
            <a:off x="1103312" y="2052918"/>
            <a:ext cx="10914517" cy="4195481"/>
          </a:xfrm>
          <a:ln>
            <a:solidFill>
              <a:schemeClr val="accent1"/>
            </a:solidFill>
          </a:ln>
        </p:spPr>
        <p:txBody>
          <a:bodyPr>
            <a:noAutofit/>
          </a:bodyPr>
          <a:lstStyle/>
          <a:p>
            <a:r>
              <a:rPr lang="pl-PL" sz="3600" b="1" u="sng" dirty="0">
                <a:solidFill>
                  <a:schemeClr val="accent1">
                    <a:lumMod val="75000"/>
                  </a:schemeClr>
                </a:solidFill>
              </a:rPr>
              <a:t>powierzchnia całkowita budynku</a:t>
            </a:r>
            <a:r>
              <a:rPr lang="pl-PL" sz="3600" b="1" dirty="0">
                <a:solidFill>
                  <a:schemeClr val="accent1"/>
                </a:solidFill>
              </a:rPr>
              <a:t> </a:t>
            </a:r>
            <a:r>
              <a:rPr lang="pl-PL" sz="3200" b="1" dirty="0"/>
              <a:t>(</a:t>
            </a:r>
            <a:r>
              <a:rPr lang="pl-PL" sz="3200" b="1" dirty="0" err="1"/>
              <a:t>Pc</a:t>
            </a:r>
            <a:r>
              <a:rPr lang="pl-PL" sz="3200" b="1" dirty="0"/>
              <a:t>)</a:t>
            </a:r>
            <a:r>
              <a:rPr lang="pl-PL" sz="3200" dirty="0"/>
              <a:t> – jest sumą powierzchni całkowitych wszystkich kondygnacji budynku. Jako kondygnacja mogą być traktowane kondygnacje znajdujące się całkowicie lub częściowo poniżej poziomu terenu, kondygnacje powyżej poziomu terenu, poddasza, tarasy, tarasy na dachach, kondygnacje techniczne i kondygnacje </a:t>
            </a:r>
            <a:r>
              <a:rPr lang="pl-PL" sz="3200" dirty="0" smtClean="0"/>
              <a:t>magazynowe.</a:t>
            </a:r>
            <a:endParaRPr lang="pl-PL" sz="3200" dirty="0"/>
          </a:p>
        </p:txBody>
      </p:sp>
    </p:spTree>
    <p:extLst>
      <p:ext uri="{BB962C8B-B14F-4D97-AF65-F5344CB8AC3E}">
        <p14:creationId xmlns:p14="http://schemas.microsoft.com/office/powerpoint/2010/main" val="3074502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2271" y="365126"/>
            <a:ext cx="11805558" cy="696232"/>
          </a:xfrm>
        </p:spPr>
        <p:txBody>
          <a:bodyPr>
            <a:normAutofit fontScale="90000"/>
          </a:bodyPr>
          <a:lstStyle/>
          <a:p>
            <a:r>
              <a:rPr lang="pl-PL" sz="4000" dirty="0"/>
              <a:t>W budownictwie pod pojęciem </a:t>
            </a:r>
            <a:r>
              <a:rPr lang="pl-PL" sz="4000" b="1" i="1" dirty="0">
                <a:hlinkClick r:id="rId2" tooltip="Powierzchnia"/>
              </a:rPr>
              <a:t>powierzchni</a:t>
            </a:r>
            <a:r>
              <a:rPr lang="pl-PL" sz="4000" dirty="0"/>
              <a:t> rozumie się:</a:t>
            </a:r>
          </a:p>
        </p:txBody>
      </p:sp>
      <p:sp>
        <p:nvSpPr>
          <p:cNvPr id="3" name="Symbol zastępczy zawartości 2"/>
          <p:cNvSpPr>
            <a:spLocks noGrp="1"/>
          </p:cNvSpPr>
          <p:nvPr>
            <p:ph idx="1"/>
          </p:nvPr>
        </p:nvSpPr>
        <p:spPr>
          <a:xfrm>
            <a:off x="1103312" y="2052918"/>
            <a:ext cx="10914517" cy="4195481"/>
          </a:xfrm>
        </p:spPr>
        <p:txBody>
          <a:bodyPr/>
          <a:lstStyle/>
          <a:p>
            <a:endParaRPr lang="pl-PL" dirty="0"/>
          </a:p>
          <a:p>
            <a:r>
              <a:rPr lang="pl-PL" sz="3200" b="1" u="sng" dirty="0">
                <a:solidFill>
                  <a:schemeClr val="accent1">
                    <a:lumMod val="75000"/>
                  </a:schemeClr>
                </a:solidFill>
              </a:rPr>
              <a:t>powierzchnię mieszkalną</a:t>
            </a:r>
            <a:r>
              <a:rPr lang="pl-PL" sz="3200" b="1" dirty="0">
                <a:solidFill>
                  <a:schemeClr val="accent1">
                    <a:lumMod val="75000"/>
                  </a:schemeClr>
                </a:solidFill>
              </a:rPr>
              <a:t> </a:t>
            </a:r>
            <a:r>
              <a:rPr lang="pl-PL" sz="3200" b="1" dirty="0"/>
              <a:t>(Pm)</a:t>
            </a:r>
            <a:r>
              <a:rPr lang="pl-PL" sz="3200" dirty="0"/>
              <a:t> – powierzchnię pokoi na wszystkich kondygnacjach;</a:t>
            </a:r>
            <a:endParaRPr lang="pl-PL" sz="3200" dirty="0">
              <a:effectLst/>
            </a:endParaRPr>
          </a:p>
        </p:txBody>
      </p:sp>
    </p:spTree>
    <p:extLst>
      <p:ext uri="{BB962C8B-B14F-4D97-AF65-F5344CB8AC3E}">
        <p14:creationId xmlns:p14="http://schemas.microsoft.com/office/powerpoint/2010/main" val="831686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2271" y="365126"/>
            <a:ext cx="11805558" cy="696232"/>
          </a:xfrm>
        </p:spPr>
        <p:txBody>
          <a:bodyPr>
            <a:normAutofit fontScale="90000"/>
          </a:bodyPr>
          <a:lstStyle/>
          <a:p>
            <a:r>
              <a:rPr lang="pl-PL" sz="4000" dirty="0"/>
              <a:t>W budownictwie pod pojęciem </a:t>
            </a:r>
            <a:r>
              <a:rPr lang="pl-PL" sz="4000" b="1" i="1" dirty="0">
                <a:hlinkClick r:id="rId2" tooltip="Powierzchnia"/>
              </a:rPr>
              <a:t>powierzchni</a:t>
            </a:r>
            <a:r>
              <a:rPr lang="pl-PL" sz="4000" dirty="0"/>
              <a:t> rozumie się:</a:t>
            </a:r>
          </a:p>
        </p:txBody>
      </p:sp>
      <p:sp>
        <p:nvSpPr>
          <p:cNvPr id="3" name="Symbol zastępczy zawartości 2"/>
          <p:cNvSpPr>
            <a:spLocks noGrp="1"/>
          </p:cNvSpPr>
          <p:nvPr>
            <p:ph idx="1"/>
          </p:nvPr>
        </p:nvSpPr>
        <p:spPr>
          <a:xfrm>
            <a:off x="212271" y="1632858"/>
            <a:ext cx="11805558" cy="5029199"/>
          </a:xfrm>
        </p:spPr>
        <p:txBody>
          <a:bodyPr>
            <a:normAutofit/>
          </a:bodyPr>
          <a:lstStyle/>
          <a:p>
            <a:endParaRPr lang="pl-PL" dirty="0"/>
          </a:p>
          <a:p>
            <a:r>
              <a:rPr lang="pl-PL" sz="2200" b="1" dirty="0">
                <a:hlinkClick r:id="rId3" tooltip="Powierzchnia użytkowa budynku"/>
              </a:rPr>
              <a:t>powierzchnię użytkową</a:t>
            </a:r>
            <a:r>
              <a:rPr lang="pl-PL" sz="2200" b="1" dirty="0"/>
              <a:t> (Pu)</a:t>
            </a:r>
            <a:r>
              <a:rPr lang="pl-PL" sz="2200" dirty="0"/>
              <a:t> – powierzchnię pomieszczeń, na wszystkich kondygnacjach, służących do zaspokajania potrzeb związanych z przeznaczeniem budynku, a więc pokoi, kuchni, łazienek, piwnic </a:t>
            </a:r>
            <a:r>
              <a:rPr lang="pl-PL" sz="2200" dirty="0" err="1"/>
              <a:t>itp</a:t>
            </a:r>
            <a:r>
              <a:rPr lang="pl-PL" sz="2200" dirty="0"/>
              <a:t>, z wyjątkiem klatek schodowych i szybów dźwigowych.. Przy czym powierzchnię użytkową na poddaszu liczy się następująco: powierzchnię o wysokości powyżej 2,20m liczy się w 100%, powierzchnię o wysokości od 1,40m do 2,20m w 50%, natomiast powierzchni o wysokości poniżej 1,40m nie wlicza </a:t>
            </a:r>
            <a:r>
              <a:rPr lang="pl-PL" sz="2200" dirty="0" smtClean="0"/>
              <a:t>się; </a:t>
            </a:r>
            <a:r>
              <a:rPr lang="pl-PL" sz="2200" b="1" dirty="0"/>
              <a:t>Polska Norma PN-70/B-02365</a:t>
            </a:r>
            <a:r>
              <a:rPr lang="pl-PL" sz="2200" dirty="0"/>
              <a:t> „Powierzchnia budynków. Podział, określanie i zasady obmiaru” obowiązywała powszechnie do 1999 roku. Norma ta została wycofana przez Polski Komitet Normalizacyjny ze zbioru norm po ustanowieniu </a:t>
            </a:r>
            <a:r>
              <a:rPr lang="pl-PL" sz="2200" b="1" dirty="0"/>
              <a:t>normy PN-ISO 9836:1997</a:t>
            </a:r>
            <a:r>
              <a:rPr lang="pl-PL" sz="2200" dirty="0"/>
              <a:t> „Właściwości użytkowe w budownictwie. Określanie i obliczanie wskaźników powierzchniowych i kubaturowych.” </a:t>
            </a:r>
            <a:r>
              <a:rPr lang="pl-PL" sz="2200" b="1" dirty="0"/>
              <a:t>Do obliczeń powierzchni użytkowej można stosować również zapis z normy PN-ISO 9836:1997. Obie normy są obowiązujące</a:t>
            </a:r>
            <a:r>
              <a:rPr lang="pl-PL" sz="2200" b="1" dirty="0" smtClean="0"/>
              <a:t>.</a:t>
            </a:r>
            <a:endParaRPr lang="pl-PL" sz="2200" dirty="0">
              <a:effectLst/>
            </a:endParaRPr>
          </a:p>
        </p:txBody>
      </p:sp>
    </p:spTree>
    <p:extLst>
      <p:ext uri="{BB962C8B-B14F-4D97-AF65-F5344CB8AC3E}">
        <p14:creationId xmlns:p14="http://schemas.microsoft.com/office/powerpoint/2010/main" val="3133361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2271" y="365126"/>
            <a:ext cx="11805558" cy="696232"/>
          </a:xfrm>
        </p:spPr>
        <p:txBody>
          <a:bodyPr>
            <a:normAutofit fontScale="90000"/>
          </a:bodyPr>
          <a:lstStyle/>
          <a:p>
            <a:r>
              <a:rPr lang="pl-PL" sz="4000" dirty="0"/>
              <a:t>W budownictwie pod pojęciem </a:t>
            </a:r>
            <a:r>
              <a:rPr lang="pl-PL" sz="4000" b="1" i="1" dirty="0">
                <a:hlinkClick r:id="rId2" tooltip="Powierzchnia"/>
              </a:rPr>
              <a:t>powierzchni</a:t>
            </a:r>
            <a:r>
              <a:rPr lang="pl-PL" sz="4000" dirty="0"/>
              <a:t> rozumie się:</a:t>
            </a:r>
          </a:p>
        </p:txBody>
      </p:sp>
      <p:sp>
        <p:nvSpPr>
          <p:cNvPr id="3" name="Symbol zastępczy zawartości 2"/>
          <p:cNvSpPr>
            <a:spLocks noGrp="1"/>
          </p:cNvSpPr>
          <p:nvPr>
            <p:ph idx="1"/>
          </p:nvPr>
        </p:nvSpPr>
        <p:spPr>
          <a:xfrm>
            <a:off x="930728" y="1061358"/>
            <a:ext cx="11261271" cy="5600699"/>
          </a:xfrm>
        </p:spPr>
        <p:txBody>
          <a:bodyPr>
            <a:normAutofit/>
          </a:bodyPr>
          <a:lstStyle/>
          <a:p>
            <a:endParaRPr lang="pl-PL" dirty="0"/>
          </a:p>
          <a:p>
            <a:r>
              <a:rPr lang="pl-PL" sz="3200" b="1" dirty="0">
                <a:hlinkClick r:id="rId3" tooltip="Powierzchnia zabudowy"/>
              </a:rPr>
              <a:t>powierzchnię zabudowy</a:t>
            </a:r>
            <a:r>
              <a:rPr lang="pl-PL" sz="3200" b="1" dirty="0"/>
              <a:t> (</a:t>
            </a:r>
            <a:r>
              <a:rPr lang="pl-PL" sz="3200" b="1" dirty="0" err="1"/>
              <a:t>Pz</a:t>
            </a:r>
            <a:r>
              <a:rPr lang="pl-PL" sz="3200" b="1" dirty="0"/>
              <a:t>)</a:t>
            </a:r>
            <a:r>
              <a:rPr lang="pl-PL" sz="3200" dirty="0"/>
              <a:t> – powierzchnię </a:t>
            </a:r>
            <a:r>
              <a:rPr lang="pl-PL" sz="3200" dirty="0">
                <a:hlinkClick r:id="rId4" tooltip="Rzut (budownictwo)"/>
              </a:rPr>
              <a:t>rzutu</a:t>
            </a:r>
            <a:r>
              <a:rPr lang="pl-PL" sz="3200" dirty="0"/>
              <a:t> poziomego budynku mierzoną po zewnętrznym obrysie ścian kondygnacji przyziemnej lub nadziemnej w przypadku, gdy jej obrys występuje poza obrys kondygnacji przyziemnej.</a:t>
            </a:r>
            <a:endParaRPr lang="pl-PL" sz="3200" dirty="0">
              <a:effectLst/>
            </a:endParaRPr>
          </a:p>
        </p:txBody>
      </p:sp>
    </p:spTree>
    <p:extLst>
      <p:ext uri="{BB962C8B-B14F-4D97-AF65-F5344CB8AC3E}">
        <p14:creationId xmlns:p14="http://schemas.microsoft.com/office/powerpoint/2010/main" val="1509906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9538" y="448236"/>
            <a:ext cx="11545889" cy="1400530"/>
          </a:xfrm>
        </p:spPr>
        <p:txBody>
          <a:bodyPr/>
          <a:lstStyle/>
          <a:p>
            <a:r>
              <a:rPr lang="pl-PL" dirty="0"/>
              <a:t>Opis konstrukcji budynku i jego elementów.</a:t>
            </a:r>
            <a:endParaRPr lang="pl-PL" dirty="0"/>
          </a:p>
        </p:txBody>
      </p:sp>
      <p:sp>
        <p:nvSpPr>
          <p:cNvPr id="3" name="Symbol zastępczy zawartości 2"/>
          <p:cNvSpPr>
            <a:spLocks noGrp="1"/>
          </p:cNvSpPr>
          <p:nvPr>
            <p:ph idx="1"/>
          </p:nvPr>
        </p:nvSpPr>
        <p:spPr>
          <a:xfrm>
            <a:off x="195944" y="1567543"/>
            <a:ext cx="11669484" cy="5061857"/>
          </a:xfrm>
        </p:spPr>
        <p:txBody>
          <a:bodyPr/>
          <a:lstStyle/>
          <a:p>
            <a:r>
              <a:rPr lang="pl-PL" sz="3200" dirty="0"/>
              <a:t>Budynek akademiku posadowiony na płycie fundamentowej, żelbetowej, monolitycznej o grubości 60 cm, połączonej z zewnętrznymi i wewnętrznymi ścianami nośnymi kondygnacji podziemnej wykonanymi w technologii monolitycznej, żelbetowej. Kondygnacja podziemna przykryta jest płytą żelbetową na podkładzie z chudego betonu na poziomie „zerowym”. Pozostałe kondygnacje są wykonane w technologii mieszanej, szkieletowej.</a:t>
            </a:r>
          </a:p>
          <a:p>
            <a:endParaRPr lang="pl-PL" dirty="0"/>
          </a:p>
        </p:txBody>
      </p:sp>
    </p:spTree>
    <p:extLst>
      <p:ext uri="{BB962C8B-B14F-4D97-AF65-F5344CB8AC3E}">
        <p14:creationId xmlns:p14="http://schemas.microsoft.com/office/powerpoint/2010/main" val="39995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9538" y="448236"/>
            <a:ext cx="11545889" cy="1400530"/>
          </a:xfrm>
        </p:spPr>
        <p:txBody>
          <a:bodyPr/>
          <a:lstStyle/>
          <a:p>
            <a:r>
              <a:rPr lang="pl-PL" dirty="0"/>
              <a:t>Opis konstrukcji budynku i jego elementów.</a:t>
            </a:r>
            <a:endParaRPr lang="pl-PL" dirty="0"/>
          </a:p>
        </p:txBody>
      </p:sp>
      <p:sp>
        <p:nvSpPr>
          <p:cNvPr id="3" name="Symbol zastępczy zawartości 2"/>
          <p:cNvSpPr>
            <a:spLocks noGrp="1"/>
          </p:cNvSpPr>
          <p:nvPr>
            <p:ph idx="1"/>
          </p:nvPr>
        </p:nvSpPr>
        <p:spPr>
          <a:xfrm>
            <a:off x="195944" y="1567543"/>
            <a:ext cx="11669484" cy="5061857"/>
          </a:xfrm>
        </p:spPr>
        <p:txBody>
          <a:bodyPr/>
          <a:lstStyle/>
          <a:p>
            <a:r>
              <a:rPr lang="pl-PL" sz="3200" dirty="0"/>
              <a:t>W budynku stropy pomiędzy kondygnacjami, konstrukcja dwunastu klatek schodowych oraz szybów windowych od poziomu piwnicy do stropodachu są wykonane z prefabrykatów żelbetowych systemu SŁUŻEW. Konstrukcja stropów zabezpieczona izolacją cieplną z wełny mineralnej i styropianu.</a:t>
            </a:r>
          </a:p>
          <a:p>
            <a:endParaRPr lang="pl-PL" dirty="0"/>
          </a:p>
        </p:txBody>
      </p:sp>
    </p:spTree>
    <p:extLst>
      <p:ext uri="{BB962C8B-B14F-4D97-AF65-F5344CB8AC3E}">
        <p14:creationId xmlns:p14="http://schemas.microsoft.com/office/powerpoint/2010/main" val="1762339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9538" y="448236"/>
            <a:ext cx="11545889" cy="1400530"/>
          </a:xfrm>
        </p:spPr>
        <p:txBody>
          <a:bodyPr/>
          <a:lstStyle/>
          <a:p>
            <a:r>
              <a:rPr lang="pl-PL" dirty="0"/>
              <a:t>Opis konstrukcji budynku i jego elementów.</a:t>
            </a:r>
            <a:endParaRPr lang="pl-PL" dirty="0"/>
          </a:p>
        </p:txBody>
      </p:sp>
      <p:sp>
        <p:nvSpPr>
          <p:cNvPr id="3" name="Symbol zastępczy zawartości 2"/>
          <p:cNvSpPr>
            <a:spLocks noGrp="1"/>
          </p:cNvSpPr>
          <p:nvPr>
            <p:ph idx="1"/>
          </p:nvPr>
        </p:nvSpPr>
        <p:spPr>
          <a:xfrm>
            <a:off x="195944" y="1567543"/>
            <a:ext cx="11669484" cy="5061857"/>
          </a:xfrm>
        </p:spPr>
        <p:txBody>
          <a:bodyPr/>
          <a:lstStyle/>
          <a:p>
            <a:r>
              <a:rPr lang="pl-PL" sz="3200" dirty="0"/>
              <a:t>Konstrukcja dachu wykonana jest z elementów prefabrykowanych żelbetowych i płyt korytkowych uzupełnionych betonem monolitycznym. Stropodach jest ocieplony płytami z wełny mineralnej na sucho i pokryty trzema warstwami papy asfaltowej na lepiku.</a:t>
            </a:r>
          </a:p>
          <a:p>
            <a:endParaRPr lang="pl-PL" dirty="0"/>
          </a:p>
        </p:txBody>
      </p:sp>
    </p:spTree>
    <p:extLst>
      <p:ext uri="{BB962C8B-B14F-4D97-AF65-F5344CB8AC3E}">
        <p14:creationId xmlns:p14="http://schemas.microsoft.com/office/powerpoint/2010/main" val="3715137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9538" y="448236"/>
            <a:ext cx="11545889" cy="1400530"/>
          </a:xfrm>
        </p:spPr>
        <p:txBody>
          <a:bodyPr/>
          <a:lstStyle/>
          <a:p>
            <a:r>
              <a:rPr lang="pl-PL" dirty="0"/>
              <a:t>Opis konstrukcji budynku i jego elementów.</a:t>
            </a:r>
            <a:endParaRPr lang="pl-PL" dirty="0"/>
          </a:p>
        </p:txBody>
      </p:sp>
      <p:sp>
        <p:nvSpPr>
          <p:cNvPr id="3" name="Symbol zastępczy zawartości 2"/>
          <p:cNvSpPr>
            <a:spLocks noGrp="1"/>
          </p:cNvSpPr>
          <p:nvPr>
            <p:ph idx="1"/>
          </p:nvPr>
        </p:nvSpPr>
        <p:spPr>
          <a:xfrm>
            <a:off x="195944" y="1567543"/>
            <a:ext cx="11669484" cy="5061857"/>
          </a:xfrm>
        </p:spPr>
        <p:txBody>
          <a:bodyPr/>
          <a:lstStyle/>
          <a:p>
            <a:r>
              <a:rPr lang="pl-PL" sz="3200" dirty="0"/>
              <a:t>Wypełnienie ścian piwnic i kondygnacji nadziemnych zewnętrzne i wewnętrzne wykonane jest z prefabrykatów żelbetowych systemu SŁUŻEW. Ściany piwnicy uzupełnione żelbetem monolitycznym. Izolacja przeciwwilgociowa fundamentów i ścian piwnicy składa się z dwóch warstw papy na lepiku na zimno z zagruntowaniem.</a:t>
            </a:r>
          </a:p>
          <a:p>
            <a:pPr marL="0" indent="0">
              <a:buNone/>
            </a:pPr>
            <a:endParaRPr lang="pl-PL" dirty="0"/>
          </a:p>
        </p:txBody>
      </p:sp>
    </p:spTree>
    <p:extLst>
      <p:ext uri="{BB962C8B-B14F-4D97-AF65-F5344CB8AC3E}">
        <p14:creationId xmlns:p14="http://schemas.microsoft.com/office/powerpoint/2010/main" val="1272166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3649"/>
            <a:ext cx="5022166" cy="6913566"/>
          </a:xfrm>
        </p:spPr>
      </p:pic>
      <p:sp>
        <p:nvSpPr>
          <p:cNvPr id="5" name="PoleTekstowe 4"/>
          <p:cNvSpPr txBox="1"/>
          <p:nvPr/>
        </p:nvSpPr>
        <p:spPr>
          <a:xfrm>
            <a:off x="5465132" y="1107327"/>
            <a:ext cx="5645833" cy="5909310"/>
          </a:xfrm>
          <a:prstGeom prst="rect">
            <a:avLst/>
          </a:prstGeom>
          <a:noFill/>
        </p:spPr>
        <p:txBody>
          <a:bodyPr wrap="square" rtlCol="0">
            <a:spAutoFit/>
          </a:bodyPr>
          <a:lstStyle/>
          <a:p>
            <a:r>
              <a:rPr lang="pl-PL" sz="2100" dirty="0"/>
              <a:t>Przez zużycie rozumie się utratę wartości szacowanej nieruchomości wynikłą ze zużycia </a:t>
            </a:r>
            <a:r>
              <a:rPr lang="pl-PL" sz="2100" b="1" dirty="0"/>
              <a:t>technicznego, funkcjonalnego </a:t>
            </a:r>
            <a:r>
              <a:rPr lang="pl-PL" sz="2100" b="1" dirty="0" smtClean="0"/>
              <a:t/>
            </a:r>
            <a:br>
              <a:rPr lang="pl-PL" sz="2100" b="1" dirty="0" smtClean="0"/>
            </a:br>
            <a:r>
              <a:rPr lang="pl-PL" sz="2100" b="1" dirty="0" smtClean="0"/>
              <a:t>i </a:t>
            </a:r>
            <a:r>
              <a:rPr lang="pl-PL" sz="2100" b="1" dirty="0"/>
              <a:t>środowiskowego. </a:t>
            </a:r>
            <a:r>
              <a:rPr lang="pl-PL" sz="2100" dirty="0"/>
              <a:t>Można przyjmować zużycie łączne, jeśli występuje więcej jak jedno źródło.</a:t>
            </a:r>
          </a:p>
          <a:p>
            <a:r>
              <a:rPr lang="pl-PL" sz="2100" dirty="0"/>
              <a:t>Obiekt budowlany składa się z wielu elementów, które spełniają różne funkcje i w związku z tym są wykonywane z materiałów o różnych właściwościach technicznych odpowiadających przeznaczeniu danego elementu.</a:t>
            </a:r>
          </a:p>
          <a:p>
            <a:r>
              <a:rPr lang="pl-PL" sz="2100" dirty="0"/>
              <a:t>Dla określenia charakterystyki obiektów budowlanych powinniśmy znać ich rodzaje, które określają funkcję oraz typ konstrukcji mającej wpływ na trwałość obiektu budowlanego.</a:t>
            </a:r>
          </a:p>
          <a:p>
            <a:endParaRPr lang="pl-PL" sz="2100" dirty="0"/>
          </a:p>
        </p:txBody>
      </p:sp>
    </p:spTree>
    <p:extLst>
      <p:ext uri="{BB962C8B-B14F-4D97-AF65-F5344CB8AC3E}">
        <p14:creationId xmlns:p14="http://schemas.microsoft.com/office/powerpoint/2010/main" val="514103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9538" y="448236"/>
            <a:ext cx="11545889" cy="1400530"/>
          </a:xfrm>
        </p:spPr>
        <p:txBody>
          <a:bodyPr/>
          <a:lstStyle/>
          <a:p>
            <a:r>
              <a:rPr lang="pl-PL" dirty="0"/>
              <a:t>Opis konstrukcji budynku i jego elementów.</a:t>
            </a:r>
            <a:endParaRPr lang="pl-PL" dirty="0"/>
          </a:p>
        </p:txBody>
      </p:sp>
      <p:sp>
        <p:nvSpPr>
          <p:cNvPr id="3" name="Symbol zastępczy zawartości 2"/>
          <p:cNvSpPr>
            <a:spLocks noGrp="1"/>
          </p:cNvSpPr>
          <p:nvPr>
            <p:ph idx="1"/>
          </p:nvPr>
        </p:nvSpPr>
        <p:spPr>
          <a:xfrm>
            <a:off x="195944" y="1567543"/>
            <a:ext cx="11669484" cy="5061857"/>
          </a:xfrm>
        </p:spPr>
        <p:txBody>
          <a:bodyPr/>
          <a:lstStyle/>
          <a:p>
            <a:r>
              <a:rPr lang="pl-PL" sz="3200" dirty="0"/>
              <a:t>Wypełnienie ścian wewnętrznych wykonane jest z tynków zwykłych wewnętrznych kat. III wykonywane ręcznie i uzupełnienie tynków, ułożonych na zaprawie cementowo- wapiennej II i III kat. na ścianach i stropach z elementów prefabrykowanych</a:t>
            </a:r>
            <a:endParaRPr lang="pl-PL" dirty="0"/>
          </a:p>
        </p:txBody>
      </p:sp>
    </p:spTree>
    <p:extLst>
      <p:ext uri="{BB962C8B-B14F-4D97-AF65-F5344CB8AC3E}">
        <p14:creationId xmlns:p14="http://schemas.microsoft.com/office/powerpoint/2010/main" val="3212643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9538" y="448236"/>
            <a:ext cx="11545889" cy="1400530"/>
          </a:xfrm>
        </p:spPr>
        <p:txBody>
          <a:bodyPr/>
          <a:lstStyle/>
          <a:p>
            <a:r>
              <a:rPr lang="pl-PL" dirty="0"/>
              <a:t>Opis konstrukcji budynku i jego elementów.</a:t>
            </a:r>
            <a:endParaRPr lang="pl-PL" dirty="0"/>
          </a:p>
        </p:txBody>
      </p:sp>
      <p:sp>
        <p:nvSpPr>
          <p:cNvPr id="3" name="Symbol zastępczy zawartości 2"/>
          <p:cNvSpPr>
            <a:spLocks noGrp="1"/>
          </p:cNvSpPr>
          <p:nvPr>
            <p:ph idx="1"/>
          </p:nvPr>
        </p:nvSpPr>
        <p:spPr>
          <a:xfrm>
            <a:off x="195944" y="1567543"/>
            <a:ext cx="11669484" cy="5061857"/>
          </a:xfrm>
        </p:spPr>
        <p:txBody>
          <a:bodyPr/>
          <a:lstStyle/>
          <a:p>
            <a:r>
              <a:rPr lang="pl-PL" sz="3200" dirty="0"/>
              <a:t>Ściany w pomieszczeniach sanitarnych częściowo licowane płytkami glazurowanymi. W pomieszczeniu piwnicy ściany farbowane farbą wapienną, w pomieszczeniach sanitarnych i kuchennych - farbą olejną, a w pozostałych pomieszczeniach farbą emulsyjną.</a:t>
            </a:r>
          </a:p>
          <a:p>
            <a:r>
              <a:rPr lang="pl-PL" sz="3200" dirty="0"/>
              <a:t>Ścianki działowe są wykonane z elementów prefabrykowanych typowych, a w piwnicy - z cegły cementowo-wapiennej grubości 12 cm.</a:t>
            </a:r>
          </a:p>
        </p:txBody>
      </p:sp>
    </p:spTree>
    <p:extLst>
      <p:ext uri="{BB962C8B-B14F-4D97-AF65-F5344CB8AC3E}">
        <p14:creationId xmlns:p14="http://schemas.microsoft.com/office/powerpoint/2010/main" val="213060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9538" y="448236"/>
            <a:ext cx="11545889" cy="1400530"/>
          </a:xfrm>
        </p:spPr>
        <p:txBody>
          <a:bodyPr/>
          <a:lstStyle/>
          <a:p>
            <a:r>
              <a:rPr lang="pl-PL" dirty="0"/>
              <a:t>Opis konstrukcji budynku i jego elementów.</a:t>
            </a:r>
            <a:endParaRPr lang="pl-PL" dirty="0"/>
          </a:p>
        </p:txBody>
      </p:sp>
      <p:sp>
        <p:nvSpPr>
          <p:cNvPr id="3" name="Symbol zastępczy zawartości 2"/>
          <p:cNvSpPr>
            <a:spLocks noGrp="1"/>
          </p:cNvSpPr>
          <p:nvPr>
            <p:ph idx="1"/>
          </p:nvPr>
        </p:nvSpPr>
        <p:spPr>
          <a:xfrm>
            <a:off x="195944" y="1567543"/>
            <a:ext cx="11669484" cy="5061857"/>
          </a:xfrm>
        </p:spPr>
        <p:txBody>
          <a:bodyPr/>
          <a:lstStyle/>
          <a:p>
            <a:r>
              <a:rPr lang="pl-PL" sz="3200" dirty="0"/>
              <a:t>W budynku istnieją posadzki cementowe w piwnice, w pomieszczeniach pozostałych posadzki wykonane z płytek </a:t>
            </a:r>
            <a:r>
              <a:rPr lang="en-US" sz="3200" dirty="0"/>
              <a:t>PVC </a:t>
            </a:r>
            <a:r>
              <a:rPr lang="pl-PL" sz="3200" dirty="0"/>
              <a:t>i lastryko</a:t>
            </a:r>
            <a:r>
              <a:rPr lang="pl-PL" sz="3200" dirty="0" smtClean="0"/>
              <a:t>.</a:t>
            </a:r>
          </a:p>
          <a:p>
            <a:pPr marL="0" indent="0">
              <a:buNone/>
            </a:pPr>
            <a:endParaRPr lang="pl-PL" sz="3200" dirty="0"/>
          </a:p>
          <a:p>
            <a:r>
              <a:rPr lang="pl-PL" sz="3200" dirty="0"/>
              <a:t>W piwnice okna drewniane obsadzane w ścianach betonowych. Na kondygnacjach nadziemnych okna wykonane z </a:t>
            </a:r>
            <a:r>
              <a:rPr lang="en-US" sz="3200" dirty="0"/>
              <a:t>PVC </a:t>
            </a:r>
            <a:r>
              <a:rPr lang="pl-PL" sz="3200" dirty="0"/>
              <a:t>wmontowane w elementy ścian prefabrykowanych.</a:t>
            </a:r>
          </a:p>
        </p:txBody>
      </p:sp>
    </p:spTree>
    <p:extLst>
      <p:ext uri="{BB962C8B-B14F-4D97-AF65-F5344CB8AC3E}">
        <p14:creationId xmlns:p14="http://schemas.microsoft.com/office/powerpoint/2010/main" val="459814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9538" y="448236"/>
            <a:ext cx="11545889" cy="1400530"/>
          </a:xfrm>
        </p:spPr>
        <p:txBody>
          <a:bodyPr/>
          <a:lstStyle/>
          <a:p>
            <a:r>
              <a:rPr lang="pl-PL" dirty="0"/>
              <a:t>Opis konstrukcji budynku i jego elementów.</a:t>
            </a:r>
            <a:endParaRPr lang="pl-PL" dirty="0"/>
          </a:p>
        </p:txBody>
      </p:sp>
      <p:sp>
        <p:nvSpPr>
          <p:cNvPr id="3" name="Symbol zastępczy zawartości 2"/>
          <p:cNvSpPr>
            <a:spLocks noGrp="1"/>
          </p:cNvSpPr>
          <p:nvPr>
            <p:ph idx="1"/>
          </p:nvPr>
        </p:nvSpPr>
        <p:spPr>
          <a:xfrm>
            <a:off x="195944" y="1567543"/>
            <a:ext cx="11669484" cy="5061857"/>
          </a:xfrm>
        </p:spPr>
        <p:txBody>
          <a:bodyPr>
            <a:normAutofit fontScale="85000" lnSpcReduction="10000"/>
          </a:bodyPr>
          <a:lstStyle/>
          <a:p>
            <a:pPr marL="0" indent="0">
              <a:buNone/>
            </a:pPr>
            <a:r>
              <a:rPr lang="pl-PL" sz="3200" dirty="0"/>
              <a:t>Budynek wyposażony w instalacje:</a:t>
            </a:r>
          </a:p>
          <a:p>
            <a:pPr lvl="0"/>
            <a:r>
              <a:rPr lang="pl-PL" sz="3200" dirty="0"/>
              <a:t>wodociągową</a:t>
            </a:r>
          </a:p>
          <a:p>
            <a:pPr lvl="0"/>
            <a:r>
              <a:rPr lang="pl-PL" sz="3200" dirty="0"/>
              <a:t>kanalizacyjną</a:t>
            </a:r>
          </a:p>
          <a:p>
            <a:pPr lvl="0"/>
            <a:r>
              <a:rPr lang="pl-PL" sz="3200" dirty="0"/>
              <a:t>gazową</a:t>
            </a:r>
          </a:p>
          <a:p>
            <a:pPr lvl="0"/>
            <a:r>
              <a:rPr lang="pl-PL" sz="3200" dirty="0"/>
              <a:t>centralnego ogrzewania</a:t>
            </a:r>
          </a:p>
          <a:p>
            <a:pPr lvl="0"/>
            <a:r>
              <a:rPr lang="pl-PL" sz="3200" dirty="0"/>
              <a:t>elektryczną</a:t>
            </a:r>
          </a:p>
          <a:p>
            <a:pPr lvl="0"/>
            <a:r>
              <a:rPr lang="pl-PL" sz="3200" dirty="0"/>
              <a:t>odgromową</a:t>
            </a:r>
          </a:p>
          <a:p>
            <a:pPr lvl="0"/>
            <a:r>
              <a:rPr lang="pl-PL" sz="3200" dirty="0"/>
              <a:t>windy</a:t>
            </a:r>
          </a:p>
          <a:p>
            <a:pPr marL="0" indent="0">
              <a:buNone/>
            </a:pPr>
            <a:r>
              <a:rPr lang="pl-PL" sz="3200" dirty="0" smtClean="0"/>
              <a:t>Dźwigowe </a:t>
            </a:r>
            <a:r>
              <a:rPr lang="pl-PL" sz="3200" dirty="0"/>
              <a:t>instalacje: dwie windy osobowe 11 przystankowe i jedna winda osobowa 12 przystankowa, kabina typowa 8-osobowa</a:t>
            </a:r>
          </a:p>
        </p:txBody>
      </p:sp>
    </p:spTree>
    <p:extLst>
      <p:ext uri="{BB962C8B-B14F-4D97-AF65-F5344CB8AC3E}">
        <p14:creationId xmlns:p14="http://schemas.microsoft.com/office/powerpoint/2010/main" val="66499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6111" y="452718"/>
            <a:ext cx="10849203" cy="1400530"/>
          </a:xfrm>
        </p:spPr>
        <p:txBody>
          <a:bodyPr>
            <a:normAutofit fontScale="90000"/>
          </a:bodyPr>
          <a:lstStyle/>
          <a:p>
            <a:pPr lvl="0"/>
            <a:r>
              <a:rPr lang="pl-PL" b="1" dirty="0"/>
              <a:t>Rodzaj obiektu </a:t>
            </a:r>
            <a:r>
              <a:rPr lang="pl-PL" dirty="0"/>
              <a:t>wg Klasyfikacji Obiektów Budowlanych /KOB - wyciąg/</a:t>
            </a:r>
            <a:br>
              <a:rPr lang="pl-PL" dirty="0"/>
            </a:br>
            <a:endParaRPr lang="pl-PL" dirty="0"/>
          </a:p>
        </p:txBody>
      </p:sp>
      <p:sp>
        <p:nvSpPr>
          <p:cNvPr id="3" name="Symbol zastępczy zawartości 2"/>
          <p:cNvSpPr>
            <a:spLocks noGrp="1"/>
          </p:cNvSpPr>
          <p:nvPr>
            <p:ph idx="1"/>
          </p:nvPr>
        </p:nvSpPr>
        <p:spPr>
          <a:xfrm>
            <a:off x="838200" y="1825625"/>
            <a:ext cx="10515600" cy="4814326"/>
          </a:xfrm>
        </p:spPr>
        <p:txBody>
          <a:bodyPr>
            <a:noAutofit/>
          </a:bodyPr>
          <a:lstStyle/>
          <a:p>
            <a:pPr lvl="1"/>
            <a:r>
              <a:rPr lang="pl-PL" sz="3200" b="1" dirty="0"/>
              <a:t>Budynki mieszkalne i użytku publicznego</a:t>
            </a:r>
          </a:p>
          <a:p>
            <a:pPr lvl="2"/>
            <a:r>
              <a:rPr lang="pl-PL" sz="2000" dirty="0"/>
              <a:t>Budynki mieszkalne rodzinne</a:t>
            </a:r>
          </a:p>
          <a:p>
            <a:pPr lvl="2"/>
            <a:r>
              <a:rPr lang="pl-PL" sz="2000" dirty="0"/>
              <a:t>Budynki zbiorowego zamieszkania</a:t>
            </a:r>
          </a:p>
          <a:p>
            <a:pPr lvl="2"/>
            <a:r>
              <a:rPr lang="pl-PL" sz="2000" dirty="0"/>
              <a:t>Budynki nauki, oświaty i wychowania</a:t>
            </a:r>
          </a:p>
          <a:p>
            <a:pPr lvl="2"/>
            <a:r>
              <a:rPr lang="pl-PL" sz="2000" dirty="0"/>
              <a:t>Budynki kultury i sztuki oraz budynki sakralne</a:t>
            </a:r>
          </a:p>
          <a:p>
            <a:pPr lvl="2"/>
            <a:r>
              <a:rPr lang="pl-PL" sz="2000" dirty="0"/>
              <a:t>Budynki ochrony zdrowia i opieki społecznej</a:t>
            </a:r>
          </a:p>
          <a:p>
            <a:pPr lvl="2"/>
            <a:r>
              <a:rPr lang="pl-PL" sz="2000" dirty="0"/>
              <a:t>Budynki kultury fizycznej, turystyki i wypoczynku</a:t>
            </a:r>
          </a:p>
          <a:p>
            <a:pPr lvl="2"/>
            <a:r>
              <a:rPr lang="pl-PL" sz="2000" dirty="0"/>
              <a:t>Budynki administracyjne</a:t>
            </a:r>
          </a:p>
          <a:p>
            <a:pPr lvl="2"/>
            <a:r>
              <a:rPr lang="pl-PL" sz="2000" dirty="0"/>
              <a:t>Budynki użytku publicznego pozostałe</a:t>
            </a:r>
          </a:p>
          <a:p>
            <a:pPr lvl="2"/>
            <a:r>
              <a:rPr lang="pl-PL" sz="2000" dirty="0"/>
              <a:t>Tymczasowe budynki mieszkalne i użytku </a:t>
            </a:r>
            <a:r>
              <a:rPr lang="pl-PL" sz="2000" dirty="0" smtClean="0"/>
              <a:t>publicznego</a:t>
            </a:r>
            <a:endParaRPr lang="pl-PL" sz="2000" dirty="0"/>
          </a:p>
        </p:txBody>
      </p:sp>
    </p:spTree>
    <p:extLst>
      <p:ext uri="{BB962C8B-B14F-4D97-AF65-F5344CB8AC3E}">
        <p14:creationId xmlns:p14="http://schemas.microsoft.com/office/powerpoint/2010/main" val="275998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6111" y="452718"/>
            <a:ext cx="10849203" cy="1400530"/>
          </a:xfrm>
        </p:spPr>
        <p:txBody>
          <a:bodyPr>
            <a:normAutofit fontScale="90000"/>
          </a:bodyPr>
          <a:lstStyle/>
          <a:p>
            <a:pPr lvl="0"/>
            <a:r>
              <a:rPr lang="pl-PL" b="1" dirty="0"/>
              <a:t>Rodzaj obiektu </a:t>
            </a:r>
            <a:r>
              <a:rPr lang="pl-PL" dirty="0"/>
              <a:t>wg Klasyfikacji Obiektów Budowlanych /KOB - wyciąg/</a:t>
            </a:r>
            <a:br>
              <a:rPr lang="pl-PL" dirty="0"/>
            </a:br>
            <a:endParaRPr lang="pl-PL" dirty="0"/>
          </a:p>
        </p:txBody>
      </p:sp>
      <p:sp>
        <p:nvSpPr>
          <p:cNvPr id="3" name="Symbol zastępczy zawartości 2"/>
          <p:cNvSpPr>
            <a:spLocks noGrp="1"/>
          </p:cNvSpPr>
          <p:nvPr>
            <p:ph idx="1"/>
          </p:nvPr>
        </p:nvSpPr>
        <p:spPr>
          <a:xfrm>
            <a:off x="838200" y="1975756"/>
            <a:ext cx="11353800" cy="4882243"/>
          </a:xfrm>
        </p:spPr>
        <p:txBody>
          <a:bodyPr>
            <a:noAutofit/>
          </a:bodyPr>
          <a:lstStyle/>
          <a:p>
            <a:pPr lvl="1"/>
            <a:r>
              <a:rPr lang="pl-PL" sz="2200" b="1" dirty="0"/>
              <a:t>Budynki produkcyjne i usługowe</a:t>
            </a:r>
          </a:p>
          <a:p>
            <a:pPr lvl="2"/>
            <a:r>
              <a:rPr lang="pl-PL" sz="2200" dirty="0"/>
              <a:t>Budynki przemysłowe produkcyjne i energetyczne /z wyłączeniem hal/</a:t>
            </a:r>
          </a:p>
          <a:p>
            <a:pPr lvl="2"/>
            <a:r>
              <a:rPr lang="pl-PL" sz="2200" dirty="0"/>
              <a:t>Hale przemysłowe, produkcyjne i energetyczne</a:t>
            </a:r>
          </a:p>
          <a:p>
            <a:pPr lvl="2"/>
            <a:r>
              <a:rPr lang="pl-PL" sz="2200" dirty="0"/>
              <a:t>Budynki </a:t>
            </a:r>
            <a:r>
              <a:rPr lang="pl-PL" sz="2200" dirty="0" smtClean="0"/>
              <a:t>składowe /z </a:t>
            </a:r>
            <a:r>
              <a:rPr lang="pl-PL" sz="2200" dirty="0"/>
              <a:t>wyłączeniem hal składowych i budynków rolniczych/</a:t>
            </a:r>
          </a:p>
          <a:p>
            <a:pPr lvl="2"/>
            <a:r>
              <a:rPr lang="pl-PL" sz="2200" dirty="0"/>
              <a:t>Hale składowe /z wyłączeniem rolniczych/</a:t>
            </a:r>
          </a:p>
          <a:p>
            <a:pPr lvl="2"/>
            <a:r>
              <a:rPr lang="pl-PL" sz="2200" dirty="0"/>
              <a:t>Budynki produkcyjne rolnictwa i leśnictwa /łącznie z halami/</a:t>
            </a:r>
          </a:p>
          <a:p>
            <a:pPr lvl="2"/>
            <a:r>
              <a:rPr lang="pl-PL" sz="2200" dirty="0"/>
              <a:t>Budynki transportu i łączności /łącznie z halami/</a:t>
            </a:r>
          </a:p>
          <a:p>
            <a:pPr lvl="2"/>
            <a:r>
              <a:rPr lang="pl-PL" sz="2200" dirty="0"/>
              <a:t>Budynki handlowo-usługowe /z wyłączeniem składowych/</a:t>
            </a:r>
          </a:p>
          <a:p>
            <a:pPr lvl="2"/>
            <a:r>
              <a:rPr lang="pl-PL" sz="2200" dirty="0"/>
              <a:t>Budynki produkcyjne i usługowe </a:t>
            </a:r>
            <a:r>
              <a:rPr lang="pl-PL" sz="2200" dirty="0" smtClean="0"/>
              <a:t>pozostałe</a:t>
            </a:r>
          </a:p>
          <a:p>
            <a:pPr lvl="2"/>
            <a:r>
              <a:rPr lang="pl-PL" sz="2200" dirty="0" smtClean="0"/>
              <a:t>Tymczasowe </a:t>
            </a:r>
            <a:r>
              <a:rPr lang="pl-PL" sz="2200" dirty="0"/>
              <a:t>budynki produkcyjne i usługowe</a:t>
            </a:r>
            <a:r>
              <a:rPr lang="pl-PL" sz="2200" dirty="0" smtClean="0">
                <a:effectLst/>
              </a:rPr>
              <a:t> </a:t>
            </a:r>
            <a:endParaRPr lang="pl-PL" sz="2200" dirty="0"/>
          </a:p>
        </p:txBody>
      </p:sp>
    </p:spTree>
    <p:extLst>
      <p:ext uri="{BB962C8B-B14F-4D97-AF65-F5344CB8AC3E}">
        <p14:creationId xmlns:p14="http://schemas.microsoft.com/office/powerpoint/2010/main" val="1861646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84854" y="338418"/>
            <a:ext cx="11437032" cy="1400530"/>
          </a:xfrm>
        </p:spPr>
        <p:txBody>
          <a:bodyPr>
            <a:normAutofit fontScale="90000"/>
          </a:bodyPr>
          <a:lstStyle/>
          <a:p>
            <a:pPr lvl="0"/>
            <a:r>
              <a:rPr lang="pl-PL" b="1" dirty="0"/>
              <a:t>Rodzaj obiektu </a:t>
            </a:r>
            <a:r>
              <a:rPr lang="pl-PL" dirty="0"/>
              <a:t>wg Klasyfikacji Obiektów Budowlanych /KOB - wyciąg/</a:t>
            </a:r>
            <a:br>
              <a:rPr lang="pl-PL" dirty="0"/>
            </a:br>
            <a:endParaRPr lang="pl-PL" dirty="0"/>
          </a:p>
        </p:txBody>
      </p:sp>
      <p:sp>
        <p:nvSpPr>
          <p:cNvPr id="3" name="Symbol zastępczy zawartości 2"/>
          <p:cNvSpPr>
            <a:spLocks noGrp="1"/>
          </p:cNvSpPr>
          <p:nvPr>
            <p:ph idx="1"/>
          </p:nvPr>
        </p:nvSpPr>
        <p:spPr>
          <a:xfrm>
            <a:off x="838200" y="1738285"/>
            <a:ext cx="11353800" cy="4907444"/>
          </a:xfrm>
        </p:spPr>
        <p:txBody>
          <a:bodyPr>
            <a:noAutofit/>
          </a:bodyPr>
          <a:lstStyle/>
          <a:p>
            <a:r>
              <a:rPr lang="pl-PL" sz="2800" b="1" dirty="0"/>
              <a:t>Budowle przemysłowe i składowe naziemne</a:t>
            </a:r>
          </a:p>
          <a:p>
            <a:pPr lvl="1"/>
            <a:r>
              <a:rPr lang="pl-PL" sz="2400" dirty="0"/>
              <a:t>Chłodnie i kominy przemysłowe</a:t>
            </a:r>
          </a:p>
          <a:p>
            <a:pPr lvl="1"/>
            <a:r>
              <a:rPr lang="pl-PL" sz="2400" dirty="0"/>
              <a:t>Wieże przemysłowe i inne</a:t>
            </a:r>
          </a:p>
          <a:p>
            <a:pPr lvl="1"/>
            <a:r>
              <a:rPr lang="pl-PL" sz="2400" dirty="0"/>
              <a:t>Budowle składowe naziemne /bez rolniczych/</a:t>
            </a:r>
          </a:p>
          <a:p>
            <a:pPr lvl="1"/>
            <a:r>
              <a:rPr lang="pl-PL" sz="2400" dirty="0"/>
              <a:t>Fundamenty pod maszyny i urządzenia</a:t>
            </a:r>
          </a:p>
          <a:p>
            <a:pPr lvl="1"/>
            <a:r>
              <a:rPr lang="pl-PL" sz="2400" dirty="0"/>
              <a:t>Części budowlane pieców i kotłów przemysłowych oraz urządzeń technicznych</a:t>
            </a:r>
          </a:p>
          <a:p>
            <a:pPr lvl="1"/>
            <a:r>
              <a:rPr lang="pl-PL" sz="2400" dirty="0"/>
              <a:t>Budowle produkcyjne rolnictwa i leśnictwa</a:t>
            </a:r>
          </a:p>
          <a:p>
            <a:pPr lvl="1"/>
            <a:r>
              <a:rPr lang="pl-PL" sz="2400" dirty="0"/>
              <a:t>Budowle przemysłowe i składowe naziemne pozostałe</a:t>
            </a:r>
          </a:p>
          <a:p>
            <a:pPr lvl="1"/>
            <a:r>
              <a:rPr lang="pl-PL" sz="2400" dirty="0"/>
              <a:t>Tymczasowe budowle przemysłowe i składowe naziemne</a:t>
            </a:r>
          </a:p>
        </p:txBody>
      </p:sp>
    </p:spTree>
    <p:extLst>
      <p:ext uri="{BB962C8B-B14F-4D97-AF65-F5344CB8AC3E}">
        <p14:creationId xmlns:p14="http://schemas.microsoft.com/office/powerpoint/2010/main" val="1495690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0574" y="452718"/>
            <a:ext cx="10813226" cy="1400530"/>
          </a:xfrm>
        </p:spPr>
        <p:txBody>
          <a:bodyPr>
            <a:normAutofit fontScale="90000"/>
          </a:bodyPr>
          <a:lstStyle/>
          <a:p>
            <a:pPr lvl="0"/>
            <a:r>
              <a:rPr lang="pl-PL" b="1" dirty="0"/>
              <a:t>Rodzaj obiektu </a:t>
            </a:r>
            <a:r>
              <a:rPr lang="pl-PL" dirty="0"/>
              <a:t>wg Klasyfikacji Obiektów Budowlanych /KOB - wyciąg/</a:t>
            </a:r>
            <a:br>
              <a:rPr lang="pl-PL" dirty="0"/>
            </a:br>
            <a:endParaRPr lang="pl-PL" dirty="0"/>
          </a:p>
        </p:txBody>
      </p:sp>
      <p:sp>
        <p:nvSpPr>
          <p:cNvPr id="3" name="Symbol zastępczy zawartości 2"/>
          <p:cNvSpPr>
            <a:spLocks noGrp="1"/>
          </p:cNvSpPr>
          <p:nvPr>
            <p:ph idx="1"/>
          </p:nvPr>
        </p:nvSpPr>
        <p:spPr>
          <a:xfrm>
            <a:off x="838200" y="1885242"/>
            <a:ext cx="10515600" cy="3478649"/>
          </a:xfrm>
        </p:spPr>
        <p:txBody>
          <a:bodyPr>
            <a:noAutofit/>
          </a:bodyPr>
          <a:lstStyle/>
          <a:p>
            <a:r>
              <a:rPr lang="pl-PL" sz="2800" b="1" dirty="0"/>
              <a:t>Budowle górnicze </a:t>
            </a:r>
            <a:r>
              <a:rPr lang="pl-PL" sz="2800" b="1" dirty="0" smtClean="0"/>
              <a:t>dołowe</a:t>
            </a:r>
            <a:endParaRPr lang="pl-PL" sz="2400" b="1" dirty="0"/>
          </a:p>
        </p:txBody>
      </p:sp>
    </p:spTree>
    <p:extLst>
      <p:ext uri="{BB962C8B-B14F-4D97-AF65-F5344CB8AC3E}">
        <p14:creationId xmlns:p14="http://schemas.microsoft.com/office/powerpoint/2010/main" val="1975024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6111" y="452718"/>
            <a:ext cx="11028818" cy="1400530"/>
          </a:xfrm>
        </p:spPr>
        <p:txBody>
          <a:bodyPr>
            <a:normAutofit fontScale="90000"/>
          </a:bodyPr>
          <a:lstStyle/>
          <a:p>
            <a:pPr lvl="0"/>
            <a:r>
              <a:rPr lang="pl-PL" b="1" dirty="0"/>
              <a:t>Rodzaj obiektu </a:t>
            </a:r>
            <a:r>
              <a:rPr lang="pl-PL" dirty="0"/>
              <a:t>wg Klasyfikacji Obiektów Budowlanych /KOB - wyciąg/</a:t>
            </a:r>
            <a:br>
              <a:rPr lang="pl-PL" dirty="0"/>
            </a:br>
            <a:endParaRPr lang="pl-PL" dirty="0"/>
          </a:p>
        </p:txBody>
      </p:sp>
      <p:sp>
        <p:nvSpPr>
          <p:cNvPr id="3" name="Symbol zastępczy zawartości 2"/>
          <p:cNvSpPr>
            <a:spLocks noGrp="1"/>
          </p:cNvSpPr>
          <p:nvPr>
            <p:ph idx="1"/>
          </p:nvPr>
        </p:nvSpPr>
        <p:spPr>
          <a:xfrm>
            <a:off x="130629" y="1795480"/>
            <a:ext cx="12061371" cy="5062520"/>
          </a:xfrm>
        </p:spPr>
        <p:txBody>
          <a:bodyPr>
            <a:noAutofit/>
          </a:bodyPr>
          <a:lstStyle/>
          <a:p>
            <a:r>
              <a:rPr lang="pl-PL" sz="2200" b="1" dirty="0"/>
              <a:t>Budowle inżynierskie lądowe</a:t>
            </a:r>
          </a:p>
          <a:p>
            <a:pPr lvl="1"/>
            <a:r>
              <a:rPr lang="pl-PL" sz="2200" dirty="0"/>
              <a:t>Drogi szynowe</a:t>
            </a:r>
          </a:p>
          <a:p>
            <a:pPr lvl="1"/>
            <a:r>
              <a:rPr lang="pl-PL" sz="2200" dirty="0"/>
              <a:t>Drogi kołowe</a:t>
            </a:r>
          </a:p>
          <a:p>
            <a:pPr lvl="1"/>
            <a:r>
              <a:rPr lang="pl-PL" sz="2200" dirty="0"/>
              <a:t>Ulice i place</a:t>
            </a:r>
          </a:p>
          <a:p>
            <a:pPr lvl="1"/>
            <a:r>
              <a:rPr lang="pl-PL" sz="2200" dirty="0"/>
              <a:t>Mosty i wiadukty</a:t>
            </a:r>
          </a:p>
          <a:p>
            <a:pPr lvl="1"/>
            <a:r>
              <a:rPr lang="pl-PL" sz="2200" dirty="0"/>
              <a:t>Rurociągi i przewody</a:t>
            </a:r>
          </a:p>
          <a:p>
            <a:pPr lvl="1"/>
            <a:r>
              <a:rPr lang="pl-PL" sz="2200" dirty="0"/>
              <a:t>Budowle przemysłowe i składowe podziemne oraz inne podziemne poza górniczymi</a:t>
            </a:r>
          </a:p>
          <a:p>
            <a:pPr lvl="1"/>
            <a:r>
              <a:rPr lang="pl-PL" sz="2200" dirty="0"/>
              <a:t>Budowle sportowe</a:t>
            </a:r>
          </a:p>
          <a:p>
            <a:pPr lvl="1"/>
            <a:r>
              <a:rPr lang="pl-PL" sz="2200" dirty="0"/>
              <a:t>Budowle inżynierskie pozostałe</a:t>
            </a:r>
          </a:p>
          <a:p>
            <a:pPr lvl="1"/>
            <a:r>
              <a:rPr lang="pl-PL" sz="2200" dirty="0"/>
              <a:t>Tymczasowe budowle inżynierskie lądowe</a:t>
            </a:r>
          </a:p>
        </p:txBody>
      </p:sp>
    </p:spTree>
    <p:extLst>
      <p:ext uri="{BB962C8B-B14F-4D97-AF65-F5344CB8AC3E}">
        <p14:creationId xmlns:p14="http://schemas.microsoft.com/office/powerpoint/2010/main" val="874519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244928"/>
            <a:ext cx="10515600" cy="6613071"/>
          </a:xfrm>
        </p:spPr>
        <p:txBody>
          <a:bodyPr>
            <a:normAutofit fontScale="55000" lnSpcReduction="20000"/>
          </a:bodyPr>
          <a:lstStyle/>
          <a:p>
            <a:pPr marL="0" indent="0" algn="ctr">
              <a:buNone/>
            </a:pPr>
            <a:r>
              <a:rPr lang="pl-PL" sz="4100" b="1" dirty="0"/>
              <a:t>Ćwiczenie projektowe z przedmiotu :</a:t>
            </a:r>
          </a:p>
          <a:p>
            <a:pPr marL="0" indent="0" algn="ctr">
              <a:buNone/>
            </a:pPr>
            <a:r>
              <a:rPr lang="pl-PL" sz="4100" b="1" dirty="0"/>
              <a:t>OCENA STANU TECHNICZNEGO OBIEKTÓW BUDOWLANYCH</a:t>
            </a:r>
          </a:p>
          <a:p>
            <a:pPr marL="0" indent="0">
              <a:buNone/>
            </a:pPr>
            <a:endParaRPr lang="pl-PL" dirty="0" smtClean="0"/>
          </a:p>
          <a:p>
            <a:pPr marL="0" indent="0">
              <a:buNone/>
            </a:pPr>
            <a:r>
              <a:rPr lang="pl-PL" dirty="0" smtClean="0"/>
              <a:t>Temat</a:t>
            </a:r>
            <a:r>
              <a:rPr lang="pl-PL" dirty="0"/>
              <a:t>:</a:t>
            </a:r>
          </a:p>
          <a:p>
            <a:pPr marL="0" indent="0" algn="ctr">
              <a:buNone/>
            </a:pPr>
            <a:r>
              <a:rPr lang="pl-PL" sz="4500" b="1" dirty="0"/>
              <a:t>EKSPERTYZA STANU TECHNICZNEGO BUDYNKU MIESZKALNEGO</a:t>
            </a:r>
          </a:p>
          <a:p>
            <a:pPr marL="0" indent="0">
              <a:buNone/>
            </a:pPr>
            <a:r>
              <a:rPr lang="pl-PL" sz="4500" dirty="0"/>
              <a:t>Problematyka ćwiczenia:</a:t>
            </a:r>
            <a:endParaRPr lang="pl-PL" dirty="0"/>
          </a:p>
          <a:p>
            <a:pPr marL="514350" indent="-514350">
              <a:buFont typeface="+mj-lt"/>
              <a:buAutoNum type="arabicPeriod"/>
            </a:pPr>
            <a:r>
              <a:rPr lang="pl-PL" sz="3200" b="1" dirty="0" smtClean="0">
                <a:solidFill>
                  <a:srgbClr val="FF0000"/>
                </a:solidFill>
              </a:rPr>
              <a:t>Dane </a:t>
            </a:r>
            <a:r>
              <a:rPr lang="pl-PL" sz="3200" b="1" dirty="0">
                <a:solidFill>
                  <a:srgbClr val="FF0000"/>
                </a:solidFill>
              </a:rPr>
              <a:t>o obiekcie :</a:t>
            </a:r>
          </a:p>
          <a:p>
            <a:pPr lvl="1"/>
            <a:r>
              <a:rPr lang="pl-PL" sz="3200" b="1" dirty="0">
                <a:solidFill>
                  <a:srgbClr val="FF0000"/>
                </a:solidFill>
              </a:rPr>
              <a:t>Skrócony opis bryły i konstrukcji budynku (system techniczno-konstrukcyjny),</a:t>
            </a:r>
          </a:p>
          <a:p>
            <a:pPr lvl="1"/>
            <a:r>
              <a:rPr lang="pl-PL" sz="3200" b="1" dirty="0">
                <a:solidFill>
                  <a:srgbClr val="FF0000"/>
                </a:solidFill>
              </a:rPr>
              <a:t>Wymiary budynku, kubatura, powierzchnia użytkowa, powierzchnia zabudowy.</a:t>
            </a:r>
          </a:p>
          <a:p>
            <a:pPr marL="514350" indent="-514350">
              <a:buFont typeface="+mj-lt"/>
              <a:buAutoNum type="arabicPeriod"/>
            </a:pPr>
            <a:r>
              <a:rPr lang="pl-PL" sz="3200" b="1" dirty="0" smtClean="0">
                <a:solidFill>
                  <a:srgbClr val="FF0000"/>
                </a:solidFill>
              </a:rPr>
              <a:t>Opis </a:t>
            </a:r>
            <a:r>
              <a:rPr lang="pl-PL" sz="3200" b="1" dirty="0">
                <a:solidFill>
                  <a:srgbClr val="FF0000"/>
                </a:solidFill>
              </a:rPr>
              <a:t>konstrukcji budynku i jego elementów,</a:t>
            </a:r>
          </a:p>
          <a:p>
            <a:pPr marL="514350" indent="-514350">
              <a:buFont typeface="+mj-lt"/>
              <a:buAutoNum type="arabicPeriod"/>
            </a:pPr>
            <a:r>
              <a:rPr lang="pl-PL" sz="2900" dirty="0" smtClean="0"/>
              <a:t>Ocena </a:t>
            </a:r>
            <a:r>
              <a:rPr lang="pl-PL" sz="2900" dirty="0"/>
              <a:t>stanu technicznego poszczególnych elementów,</a:t>
            </a:r>
          </a:p>
          <a:p>
            <a:pPr marL="514350" indent="-514350">
              <a:buFont typeface="+mj-lt"/>
              <a:buAutoNum type="arabicPeriod"/>
            </a:pPr>
            <a:r>
              <a:rPr lang="pl-PL" sz="2900" dirty="0" smtClean="0"/>
              <a:t>Ocena </a:t>
            </a:r>
            <a:r>
              <a:rPr lang="pl-PL" sz="2900" dirty="0"/>
              <a:t>zużycia technicznego i funkcjonowania według różnych metod:</a:t>
            </a:r>
          </a:p>
          <a:p>
            <a:pPr lvl="1"/>
            <a:r>
              <a:rPr lang="pl-PL" sz="2900" dirty="0"/>
              <a:t>Obliczenie średnioważonego stopnia zużycia budynku,</a:t>
            </a:r>
          </a:p>
          <a:p>
            <a:pPr lvl="1"/>
            <a:r>
              <a:rPr lang="pl-PL" sz="2900" dirty="0"/>
              <a:t>Obliczenie stopnia zużycia metodami Rossa.</a:t>
            </a:r>
          </a:p>
          <a:p>
            <a:pPr marL="514350" indent="-514350">
              <a:buFont typeface="+mj-lt"/>
              <a:buAutoNum type="arabicPeriod"/>
            </a:pPr>
            <a:r>
              <a:rPr lang="pl-PL" sz="2900" dirty="0" smtClean="0"/>
              <a:t>Określenie </a:t>
            </a:r>
            <a:r>
              <a:rPr lang="pl-PL" sz="2900" dirty="0"/>
              <a:t>opłacalności remontu.</a:t>
            </a:r>
          </a:p>
          <a:p>
            <a:pPr marL="514350" indent="-514350">
              <a:buFont typeface="+mj-lt"/>
              <a:buAutoNum type="arabicPeriod"/>
            </a:pPr>
            <a:r>
              <a:rPr lang="pl-PL" sz="2900" dirty="0" smtClean="0"/>
              <a:t>Wnioski</a:t>
            </a:r>
            <a:r>
              <a:rPr lang="pl-PL" sz="2900" dirty="0"/>
              <a:t>.</a:t>
            </a:r>
            <a:br>
              <a:rPr lang="pl-PL" sz="2900" dirty="0"/>
            </a:br>
            <a:endParaRPr lang="pl-PL" sz="2900" dirty="0"/>
          </a:p>
        </p:txBody>
      </p:sp>
    </p:spTree>
    <p:extLst>
      <p:ext uri="{BB962C8B-B14F-4D97-AF65-F5344CB8AC3E}">
        <p14:creationId xmlns:p14="http://schemas.microsoft.com/office/powerpoint/2010/main" val="316608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8729" y="244928"/>
            <a:ext cx="11228614" cy="6498771"/>
          </a:xfrm>
        </p:spPr>
        <p:txBody>
          <a:bodyPr>
            <a:normAutofit fontScale="85000" lnSpcReduction="10000"/>
          </a:bodyPr>
          <a:lstStyle/>
          <a:p>
            <a:pPr marL="0" lvl="0" indent="0">
              <a:buNone/>
            </a:pPr>
            <a:r>
              <a:rPr lang="pl-PL" b="1" dirty="0"/>
              <a:t>Dane o obiekcie :</a:t>
            </a:r>
          </a:p>
          <a:p>
            <a:pPr marL="0" indent="0">
              <a:buNone/>
            </a:pPr>
            <a:r>
              <a:rPr lang="pl-PL" b="1" dirty="0" smtClean="0"/>
              <a:t>Skrócony </a:t>
            </a:r>
            <a:r>
              <a:rPr lang="pl-PL" b="1" dirty="0"/>
              <a:t>opis bryły i konstrukcji budynku (system techniczno-konstrukcyjny)</a:t>
            </a:r>
          </a:p>
          <a:p>
            <a:pPr marL="0" indent="0">
              <a:buNone/>
            </a:pPr>
            <a:r>
              <a:rPr lang="pl-PL" sz="3100" dirty="0"/>
              <a:t>Przedmiotem opracowania jest budynek akademika „Merkury” zlokalizowanej przy al. 29 listopada 48a w Krakowie. Budynek posiada 11 kondygnacje nadziemne. Budynek jest podpiwniczony.</a:t>
            </a:r>
          </a:p>
          <a:p>
            <a:pPr marL="0" indent="0">
              <a:buNone/>
            </a:pPr>
            <a:r>
              <a:rPr lang="pl-PL" sz="3500" dirty="0"/>
              <a:t>Przedmiotowy budynek akademika jest wykonany w technologii WK-70, wolnostojący. Posiada 11 kondygnacje naziemne i jedną podziemną. Na poziomie piwnic zlokalizowane są</a:t>
            </a:r>
            <a:r>
              <a:rPr lang="pl-PL" sz="3500" dirty="0" smtClean="0"/>
              <a:t>:</a:t>
            </a:r>
            <a:br>
              <a:rPr lang="pl-PL" sz="3500" dirty="0" smtClean="0"/>
            </a:br>
            <a:endParaRPr lang="pl-PL" sz="2600" dirty="0"/>
          </a:p>
          <a:p>
            <a:pPr lvl="2"/>
            <a:r>
              <a:rPr lang="pl-PL" sz="3100" dirty="0" smtClean="0"/>
              <a:t>magazyny</a:t>
            </a:r>
            <a:r>
              <a:rPr lang="pl-PL" sz="3100" dirty="0"/>
              <a:t>,</a:t>
            </a:r>
          </a:p>
          <a:p>
            <a:pPr lvl="2"/>
            <a:r>
              <a:rPr lang="pl-PL" sz="3100" dirty="0" smtClean="0"/>
              <a:t>Hala </a:t>
            </a:r>
            <a:r>
              <a:rPr lang="pl-PL" sz="3100" dirty="0" err="1" smtClean="0"/>
              <a:t>sportortowa</a:t>
            </a:r>
            <a:r>
              <a:rPr lang="pl-PL" sz="3100" dirty="0" smtClean="0"/>
              <a:t> </a:t>
            </a:r>
          </a:p>
          <a:p>
            <a:pPr lvl="2"/>
            <a:r>
              <a:rPr lang="pl-PL" sz="3100" dirty="0" smtClean="0"/>
              <a:t>pomieszczenie </a:t>
            </a:r>
            <a:r>
              <a:rPr lang="pl-PL" sz="3100" dirty="0"/>
              <a:t>gospodarcze, </a:t>
            </a:r>
            <a:endParaRPr lang="pl-PL" sz="3100" dirty="0" smtClean="0"/>
          </a:p>
          <a:p>
            <a:pPr lvl="2"/>
            <a:r>
              <a:rPr lang="pl-PL" sz="3100" dirty="0" smtClean="0"/>
              <a:t>klub</a:t>
            </a:r>
            <a:r>
              <a:rPr lang="pl-PL" sz="3100" dirty="0"/>
              <a:t>,</a:t>
            </a:r>
          </a:p>
          <a:p>
            <a:pPr lvl="2"/>
            <a:r>
              <a:rPr lang="pl-PL" sz="3100" dirty="0" err="1"/>
              <a:t>wymienikownia</a:t>
            </a:r>
            <a:r>
              <a:rPr lang="pl-PL" sz="3100" dirty="0"/>
              <a:t> c.o. </a:t>
            </a:r>
            <a:endParaRPr lang="pl-PL" sz="3100" dirty="0" smtClean="0"/>
          </a:p>
        </p:txBody>
      </p:sp>
    </p:spTree>
    <p:extLst>
      <p:ext uri="{BB962C8B-B14F-4D97-AF65-F5344CB8AC3E}">
        <p14:creationId xmlns:p14="http://schemas.microsoft.com/office/powerpoint/2010/main" val="52185695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
  <TotalTime>51</TotalTime>
  <Words>1221</Words>
  <Application>Microsoft Office PowerPoint</Application>
  <PresentationFormat>Panoramiczny</PresentationFormat>
  <Paragraphs>130</Paragraphs>
  <Slides>23</Slides>
  <Notes>0</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23</vt:i4>
      </vt:variant>
    </vt:vector>
  </HeadingPairs>
  <TitlesOfParts>
    <vt:vector size="31" baseType="lpstr">
      <vt:lpstr>Arial</vt:lpstr>
      <vt:lpstr>Calibri</vt:lpstr>
      <vt:lpstr>Calibri Light</vt:lpstr>
      <vt:lpstr>Century Gothic</vt:lpstr>
      <vt:lpstr>Wingdings 2</vt:lpstr>
      <vt:lpstr>Wingdings 3</vt:lpstr>
      <vt:lpstr>HDOfficeLightV0</vt:lpstr>
      <vt:lpstr>Jon</vt:lpstr>
      <vt:lpstr>Omówienie projektu </vt:lpstr>
      <vt:lpstr>Prezentacja programu PowerPoint</vt:lpstr>
      <vt:lpstr>Rodzaj obiektu wg Klasyfikacji Obiektów Budowlanych /KOB - wyciąg/ </vt:lpstr>
      <vt:lpstr>Rodzaj obiektu wg Klasyfikacji Obiektów Budowlanych /KOB - wyciąg/ </vt:lpstr>
      <vt:lpstr>Rodzaj obiektu wg Klasyfikacji Obiektów Budowlanych /KOB - wyciąg/ </vt:lpstr>
      <vt:lpstr>Rodzaj obiektu wg Klasyfikacji Obiektów Budowlanych /KOB - wyciąg/ </vt:lpstr>
      <vt:lpstr>Rodzaj obiektu wg Klasyfikacji Obiektów Budowlanych /KOB - wyciąg/ </vt:lpstr>
      <vt:lpstr>Prezentacja programu PowerPoint</vt:lpstr>
      <vt:lpstr>Prezentacja programu PowerPoint</vt:lpstr>
      <vt:lpstr>Prezentacja programu PowerPoint</vt:lpstr>
      <vt:lpstr>Wymiary budynku, kubatura, powierzchnia użytkowa, powierzchnia zabudowy:</vt:lpstr>
      <vt:lpstr>W budownictwie pod pojęciem powierzchni rozumie się:</vt:lpstr>
      <vt:lpstr>W budownictwie pod pojęciem powierzchni rozumie się:</vt:lpstr>
      <vt:lpstr>W budownictwie pod pojęciem powierzchni rozumie się:</vt:lpstr>
      <vt:lpstr>W budownictwie pod pojęciem powierzchni rozumie się:</vt:lpstr>
      <vt:lpstr>Opis konstrukcji budynku i jego elementów.</vt:lpstr>
      <vt:lpstr>Opis konstrukcji budynku i jego elementów.</vt:lpstr>
      <vt:lpstr>Opis konstrukcji budynku i jego elementów.</vt:lpstr>
      <vt:lpstr>Opis konstrukcji budynku i jego elementów.</vt:lpstr>
      <vt:lpstr>Opis konstrukcji budynku i jego elementów.</vt:lpstr>
      <vt:lpstr>Opis konstrukcji budynku i jego elementów.</vt:lpstr>
      <vt:lpstr>Opis konstrukcji budynku i jego elementów.</vt:lpstr>
      <vt:lpstr>Opis konstrukcji budynku i jego elementów.</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subject/>
  <dc:creator>Użytkownik Microsoft Office</dc:creator>
  <cp:keywords/>
  <dc:description/>
  <cp:lastModifiedBy>Marcin Kowalik</cp:lastModifiedBy>
  <cp:revision>8</cp:revision>
  <dcterms:created xsi:type="dcterms:W3CDTF">2016-10-16T11:11:47Z</dcterms:created>
  <dcterms:modified xsi:type="dcterms:W3CDTF">2016-10-16T12:08:03Z</dcterms:modified>
  <cp:category/>
</cp:coreProperties>
</file>