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6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317" r:id="rId13"/>
    <p:sldId id="287" r:id="rId14"/>
    <p:sldId id="288" r:id="rId15"/>
    <p:sldId id="318" r:id="rId16"/>
    <p:sldId id="293" r:id="rId17"/>
    <p:sldId id="286" r:id="rId18"/>
    <p:sldId id="298" r:id="rId19"/>
    <p:sldId id="299" r:id="rId20"/>
    <p:sldId id="300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8" autoAdjust="0"/>
    <p:restoredTop sz="94660"/>
  </p:normalViewPr>
  <p:slideViewPr>
    <p:cSldViewPr snapToGrid="0">
      <p:cViewPr varScale="1">
        <p:scale>
          <a:sx n="77" d="100"/>
          <a:sy n="77" d="100"/>
        </p:scale>
        <p:origin x="450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6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51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73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36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24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04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93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8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3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16.03.2025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0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/>
              <a:t>Ćwiczenia 3-wpprsm-1213,1221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7AEE61-BD18-4DF0-948A-5110A0F6C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CB3C04-9F04-416B-BF9C-32C9F9010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8622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IX</a:t>
            </a: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ogłoszenie umowy międzynarodowej 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ratyfikowana umowa międzynarodowa</a:t>
            </a:r>
            <a:r>
              <a:rPr lang="pl-PL" sz="1600" dirty="0">
                <a:effectLst/>
                <a:ea typeface="Calibri" panose="020F0502020204030204" pitchFamily="34" charset="0"/>
              </a:rPr>
              <a:t> jest ogłaszana w Dzienniku Ustaw (ogłoszenie ratyfikowanej umowy międzynarodowej zarządza Prezydent RP) 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inne umowy międzynarodowe </a:t>
            </a:r>
            <a:r>
              <a:rPr lang="pl-PL" sz="1600" dirty="0">
                <a:effectLst/>
                <a:ea typeface="Calibri" panose="020F0502020204030204" pitchFamily="34" charset="0"/>
              </a:rPr>
              <a:t>ogłaszane są w Monitorze Polskim (ogłoszenie zarządza Prezes RM na wniosek ministra kierującego działem administracji rządowej właściwego do spraw, których umowa dotyczy)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 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w ważnych przypadkach uzasadnionych np. obronnością, bezpieczeństwem państwa lub obywateli Prezes RM na wniosek ministra kierującego działem administracji rządowej właściwego do spraw, których umowa dotyczy, może odstąpić od obowiązku ogłoszenia umowy w Monitorze Polskim; w uzasadnionych przypadkach Prezydent RP lub Prezes RM może odstąpić od ogłoszenia w Dzienniku Ustaw lub Monitorze Polskim aneksu lub załącznika do umowy zawierającego szczegółowe opisy, dotyczące niewielkiej liczby podmiotów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7339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FC604E-D002-4C1F-A904-ABDF48D3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A4A188-33EE-4EC4-8860-D957CFCD3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za wykonanie umowy</a:t>
            </a:r>
            <a:r>
              <a:rPr lang="pl-PL" sz="1600" dirty="0">
                <a:effectLst/>
                <a:ea typeface="Calibri" panose="020F0502020204030204" pitchFamily="34" charset="0"/>
              </a:rPr>
              <a:t> odpowiada minister kierujący działem administracji rządowej właściwy do spraw, których umowa dotyczy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o poddaniu sporu ze stroną lub stronami umowy sądowi, arbitrażowi lub koncyliacji decyduje RM na wniosek ministra właściwego do spraw, których umowa dotyczy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925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7396BC-5030-463C-973F-1182B3C9A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6596B4-716E-4D98-8004-FA03D6763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wygaśnięcie umowy: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na skutek wypowiedzenia – wymaga zachowania warunków związanych z wypowiedzeniem umowy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inne sytuacje przewidziane prawem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oświadczenie rządowe o utracie mocy obowiązującej umowy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publikacja oświadczenia </a:t>
            </a:r>
          </a:p>
          <a:p>
            <a:pPr marL="114300" indent="0">
              <a:buNone/>
            </a:pPr>
            <a:r>
              <a:rPr lang="pl-PL" sz="1600" b="1" dirty="0"/>
              <a:t>w takim trybie, w jakim została ogłoszona umowa, której dotyczy</a:t>
            </a:r>
          </a:p>
        </p:txBody>
      </p:sp>
    </p:spTree>
    <p:extLst>
      <p:ext uri="{BB962C8B-B14F-4D97-AF65-F5344CB8AC3E}">
        <p14:creationId xmlns:p14="http://schemas.microsoft.com/office/powerpoint/2010/main" val="291117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7D192E-0A08-4E78-9C33-AA80573A5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D1D3ED-912A-480B-8703-55D3F2AFB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4513"/>
            <a:ext cx="10972800" cy="499757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Wygaśnięcie traktatów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upływ czasu, na jaki zawarta została umowa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spełnienie się warunku rozwiązującego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wypowiedzenie umowy dwustronnej przez drugą stronę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ffectLst/>
                <a:ea typeface="Calibri" panose="020F0502020204030204" pitchFamily="34" charset="0"/>
              </a:rPr>
              <a:t>zawarcie i wejście w życie umowy dotyczącej tego samego przedmiotu, która jest nie do pogodzenia z umową wcześniejszą </a:t>
            </a:r>
            <a:r>
              <a:rPr lang="pl-PL" sz="1600" dirty="0">
                <a:effectLst/>
                <a:ea typeface="Calibri" panose="020F0502020204030204" pitchFamily="34" charset="0"/>
              </a:rPr>
              <a:t>(art. 59 Konwencji wiedeńskiej)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brak sukcesji w stosunku do umowy </a:t>
            </a:r>
            <a:r>
              <a:rPr lang="pl-PL" sz="1600" dirty="0">
                <a:ea typeface="Calibri" panose="020F0502020204030204" pitchFamily="34" charset="0"/>
              </a:rPr>
              <a:t>(w sytuacji powstania nowego państwa na skutek rozpadu, secesji, zjednoczenia lub w sytuacji inkorporacji)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ffectLst/>
                <a:ea typeface="Calibri" panose="020F0502020204030204" pitchFamily="34" charset="0"/>
              </a:rPr>
              <a:t>całkowity brak możliwości dalszego wykonywania umowy </a:t>
            </a:r>
            <a:r>
              <a:rPr lang="pl-PL" sz="1600" dirty="0">
                <a:effectLst/>
                <a:ea typeface="Calibri" panose="020F0502020204030204" pitchFamily="34" charset="0"/>
              </a:rPr>
              <a:t>(art. 61 Konwencji wiedeńskiej – zniknięcie lub zniszczenie przedmiotu niezbędnego do wykonania traktatu)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całkowite wykonanie umowy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zgoda wszystkich stron umowy</a:t>
            </a:r>
          </a:p>
          <a:p>
            <a:pPr marL="114300" indent="0" algn="just">
              <a:buNone/>
            </a:pPr>
            <a:r>
              <a:rPr lang="pl-PL" sz="1600" dirty="0">
                <a:ea typeface="Calibri" panose="020F0502020204030204" pitchFamily="34" charset="0"/>
              </a:rPr>
              <a:t>*</a:t>
            </a:r>
            <a:r>
              <a:rPr lang="pl-PL" sz="1600" dirty="0" err="1">
                <a:ea typeface="Calibri" panose="020F0502020204030204" pitchFamily="34" charset="0"/>
              </a:rPr>
              <a:t>desuetudo</a:t>
            </a:r>
            <a:r>
              <a:rPr lang="pl-PL" sz="1600" dirty="0">
                <a:ea typeface="Calibri" panose="020F0502020204030204" pitchFamily="34" charset="0"/>
              </a:rPr>
              <a:t> – milcząca zgoda wszystkich stron na utratę mocy obowiązującej umowy</a:t>
            </a:r>
          </a:p>
          <a:p>
            <a:pPr marL="114300" indent="0" algn="just">
              <a:buNone/>
            </a:pP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1582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D53141-9922-4800-9C8C-55034EEA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29B96F-6D5B-433F-B720-0D7258FC4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59069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wygaśnięcie umowy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>
                <a:ea typeface="Calibri" panose="020F0502020204030204" pitchFamily="34" charset="0"/>
              </a:rPr>
              <a:t>naruszenie przez stronę postanowienia umowy dwustronnej istotnego ze względu na osiągnięcie przedmiotu i celu tej umowy </a:t>
            </a:r>
            <a:r>
              <a:rPr lang="pl-PL" sz="1600" dirty="0">
                <a:ea typeface="Calibri" panose="020F0502020204030204" pitchFamily="34" charset="0"/>
              </a:rPr>
              <a:t>– na naruszenie jako podstawę wygaśnięcia umowy nie może powoływać się strona, która go dokonała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zasadnicza zmiana okoliczności w stosunku to tych, które stały u podstaw zawarcia umowy (reguła </a:t>
            </a:r>
            <a:r>
              <a:rPr lang="pl-PL" sz="1600" b="1" i="1" dirty="0"/>
              <a:t>rebus sic </a:t>
            </a:r>
            <a:r>
              <a:rPr lang="pl-PL" sz="1600" b="1" i="1" dirty="0" err="1"/>
              <a:t>stantibus</a:t>
            </a:r>
            <a:r>
              <a:rPr lang="pl-PL" sz="1600" b="1" dirty="0"/>
              <a:t>)</a:t>
            </a:r>
            <a:r>
              <a:rPr lang="pl-PL" sz="1600" dirty="0"/>
              <a:t> - </a:t>
            </a:r>
            <a:r>
              <a:rPr lang="pl-PL" sz="1600" dirty="0">
                <a:effectLst/>
                <a:ea typeface="Calibri" panose="020F0502020204030204" pitchFamily="34" charset="0"/>
              </a:rPr>
              <a:t>art. 62 Konwencji wiedeńskiej (zasadnicza zmiana okoliczności uniemożliwiająca wykonanie traktatu)</a:t>
            </a:r>
            <a:endParaRPr lang="pl-PL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zmiana ta nie była i nie mogła być przewidziana przez strony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dotyczy okoliczności, których istnienie było podstawą zawarcia umowy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 jej wyniku przekształceniu uległ zakres obowiązków pozostałych do wykonania na mocy umowy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nie dotyczy traktatu ustanawiającego granicę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nie jest wynikiem naruszenia przez stronę, która się na nią powołuje, postanowień traktatu lub jakiegokolwiek innego obowiązku międzynarodowego w stosunku do którejkolwiek ze stron traktatu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powstanie nowej normy </a:t>
            </a:r>
            <a:r>
              <a:rPr lang="pl-PL" sz="1600" b="1" i="1" dirty="0" err="1"/>
              <a:t>ius</a:t>
            </a:r>
            <a:r>
              <a:rPr lang="pl-PL" sz="1600" b="1" i="1" dirty="0"/>
              <a:t> </a:t>
            </a:r>
            <a:r>
              <a:rPr lang="pl-PL" sz="1600" b="1" i="1" dirty="0" err="1"/>
              <a:t>cogens</a:t>
            </a:r>
            <a:r>
              <a:rPr lang="pl-PL" sz="1600" b="1" dirty="0"/>
              <a:t> sprzecznej z postanowieniami istniejącej umowy </a:t>
            </a:r>
          </a:p>
        </p:txBody>
      </p:sp>
    </p:spTree>
    <p:extLst>
      <p:ext uri="{BB962C8B-B14F-4D97-AF65-F5344CB8AC3E}">
        <p14:creationId xmlns:p14="http://schemas.microsoft.com/office/powerpoint/2010/main" val="199372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13C725-9C85-4865-8247-47F84513C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Przykłady umów zawartych w latach 1919-1939</a:t>
            </a:r>
            <a:br>
              <a:rPr lang="pl-PL" sz="2000" dirty="0"/>
            </a:br>
            <a:r>
              <a:rPr lang="pl-PL" sz="2000" dirty="0"/>
              <a:t>możliwość uznania za nieobowiązujące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3725B8-5B2A-4A3D-88A1-57C1561B3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w przedmiocie emigracji i imigracji, zawarta pomiędzy Rzecząpospolitą Polską a Rzecząpospolitą Francuską dnia 3 września 1919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dotycząca pomocy i opieki społecznej, podpisana pomiędzy Polską a Francją w Warszawie, dnia 14 października 1920 r. (zatwierdzona ustawą z dnia 11 maja 1922 r.)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sanitarna pomiędzy Polską a </a:t>
            </a:r>
            <a:r>
              <a:rPr lang="pl-PL" sz="1400" b="1" dirty="0" err="1"/>
              <a:t>Rumunją</a:t>
            </a:r>
            <a:r>
              <a:rPr lang="pl-PL" sz="1400" b="1" dirty="0"/>
              <a:t>, podpisana w Warszawie dnia 20 grudnia 1922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Sanitarna pomiędzy Polską a Rosją, Ukrainą i Białorusią, podpisana w Warszawie dnia 7 lutego 1923 roku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Traktat Handlowy i Nawigacyjny pomiędzy Polską a </a:t>
            </a:r>
            <a:r>
              <a:rPr lang="pl-PL" sz="1400" b="1" dirty="0" err="1"/>
              <a:t>Holandją</a:t>
            </a:r>
            <a:r>
              <a:rPr lang="pl-PL" sz="1400" b="1" dirty="0"/>
              <a:t> podpisany w Warszawie, dnia 30 maja 1924 roku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sanitarna pomiędzy Rzecząpospolitą Polską a Republiką </a:t>
            </a:r>
            <a:r>
              <a:rPr lang="pl-PL" sz="1400" b="1" dirty="0" err="1"/>
              <a:t>Czeskosłowacką</a:t>
            </a:r>
            <a:r>
              <a:rPr lang="pl-PL" sz="1400" b="1" dirty="0"/>
              <a:t>, podpisana w Pradze dnia 5 września 1925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Traktat Handlowy i Nawigacyjny pomiędzy Polską a </a:t>
            </a:r>
            <a:r>
              <a:rPr lang="pl-PL" sz="1400" b="1" dirty="0" err="1"/>
              <a:t>Norwegją</a:t>
            </a:r>
            <a:r>
              <a:rPr lang="pl-PL" sz="1400" b="1" dirty="0"/>
              <a:t>, podpisany w Warszawie dnia 22 grudnia 1926 r. (ratyfikowany zgodnie z ustawą z dnia 24 czerwca 1927 r.)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Konwencja weterynaryjna między Polską a Francją, podpisana w Paryżu dnia 24 kwietnia 1929 r. (ratyfikowana zgodnie z ustawą z dnia 3 lutego 1931 r.)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Porozumienie między Rzecząpospolitą Polską a Republiką Łotewską, dotyczące ubezpieczeń społecznych, podpisane w Rydze dnia 20 grudnia 1934 r. (ratyfikowane zgodnie z ustawą z dnia 26 marca 1935 r.)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Układ między Polską a Wielką </a:t>
            </a:r>
            <a:r>
              <a:rPr lang="pl-PL" sz="1400" b="1" dirty="0" err="1"/>
              <a:t>Brytanją</a:t>
            </a:r>
            <a:r>
              <a:rPr lang="pl-PL" sz="1400" b="1" dirty="0"/>
              <a:t> dotyczący traktowania komiwojażerów i ich próbek, podpisany w Warszawie dnia 26 października 1933 r. (ratyfikowany zgodnie z ustawą z dnia 15 marca 1934 r.)</a:t>
            </a:r>
          </a:p>
          <a:p>
            <a:pPr marL="114300" indent="0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901198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BC1F3-BD4B-44B6-A5EE-CC657FEA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C100EA-D981-4F0B-BF25-517664AA6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49482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wystąpienie z UE </a:t>
            </a: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art. 22a ustawy o umowach międzynarodowych i art. 50 TUE</a:t>
            </a: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stosowane są odpowiednio przepisy dotyczące negocjowania warunków umowy oraz zawarcia umowy</a:t>
            </a:r>
          </a:p>
          <a:p>
            <a:pPr marL="114300" indent="0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Rada Ministrów przed wystąpieniem do Prezydenta o wypowiedzenie umów stowarzyszeniowych musi uzyskać zgodę wyrażoną w drodze ustawy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decyzję o wystąpieniu z UE ogłasza się w Dzienniku Ustaw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 Prezes RM notyfikuje UE decyzję o wystąpieniu z UE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w świetle wytycznych Rady Europejskiej Unia prowadzi negocjacje i zawiera z państwem umowę określającą warunki wystąpienia z UE i określającą przyszłe stosunki z Unią</a:t>
            </a: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traktaty przestają obowiązywać od dnia wejścia w życie umowy o wystąpieniu, a w jej braku - dwa lata po notyfikacji wystąpienia; Rada Europejska z państwem członkowskim może jednomyślnie podjąć decyzję o wydłużeniu tego okresu</a:t>
            </a: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w RP Prezydent wyraża zgodę na przedłużenie okresu „wyjścia” z UE za uprzednią zgodą wyrażoną w ustawie</a:t>
            </a:r>
          </a:p>
        </p:txBody>
      </p:sp>
    </p:spTree>
    <p:extLst>
      <p:ext uri="{BB962C8B-B14F-4D97-AF65-F5344CB8AC3E}">
        <p14:creationId xmlns:p14="http://schemas.microsoft.com/office/powerpoint/2010/main" val="17503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BC1F3-BD4B-44B6-A5EE-CC657FEA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C100EA-D981-4F0B-BF25-517664AA6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>
              <a:effectLst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zmiana zakresu obowiązywania umowy </a:t>
            </a:r>
            <a:r>
              <a:rPr lang="pl-PL" sz="1600" dirty="0">
                <a:effectLst/>
                <a:ea typeface="Calibri" panose="020F0502020204030204" pitchFamily="34" charset="0"/>
              </a:rPr>
              <a:t>(przedłużenie obowiązywania, zmiana nie polegająca na zawarciu nowej umowy, zawieszeniu lub przywróceniu stosowania umowy) </a:t>
            </a:r>
            <a:endParaRPr lang="pl-PL" sz="1600" dirty="0"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a typeface="Calibri" panose="020F0502020204030204" pitchFamily="34" charset="0"/>
              </a:rPr>
              <a:t>w przypadku ratyfikowanej umowy międzynarodowej </a:t>
            </a:r>
          </a:p>
          <a:p>
            <a:pPr marL="114300" indent="0">
              <a:buNone/>
            </a:pPr>
            <a:r>
              <a:rPr lang="pl-PL" sz="1600" dirty="0">
                <a:ea typeface="Calibri" panose="020F0502020204030204" pitchFamily="34" charset="0"/>
              </a:rPr>
              <a:t>decyzję </a:t>
            </a:r>
            <a:r>
              <a:rPr lang="pl-PL" sz="1600" dirty="0">
                <a:effectLst/>
                <a:ea typeface="Calibri" panose="020F0502020204030204" pitchFamily="34" charset="0"/>
              </a:rPr>
              <a:t>podejmuje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Prezydent </a:t>
            </a:r>
            <a:r>
              <a:rPr lang="pl-PL" sz="1600" dirty="0">
                <a:effectLst/>
                <a:ea typeface="Calibri" panose="020F0502020204030204" pitchFamily="34" charset="0"/>
              </a:rPr>
              <a:t>na wniosek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RM</a:t>
            </a: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jeżeli zgoda na ratyfikację wyrażona była w ustawie, to zgoda na zmianę zakresu obowiązywania takiej umowy również winna być wyrażona w ustawie</a:t>
            </a: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>
                <a:ea typeface="Calibri" panose="020F0502020204030204" pitchFamily="34" charset="0"/>
              </a:rPr>
              <a:t>w przypadku innych umów międzynarodowych </a:t>
            </a:r>
          </a:p>
          <a:p>
            <a:pPr marL="114300" indent="0">
              <a:buNone/>
            </a:pPr>
            <a:r>
              <a:rPr lang="pl-PL" sz="1600" dirty="0">
                <a:ea typeface="Calibri" panose="020F0502020204030204" pitchFamily="34" charset="0"/>
              </a:rPr>
              <a:t>decyzję </a:t>
            </a:r>
            <a:r>
              <a:rPr lang="pl-PL" sz="1600" dirty="0">
                <a:effectLst/>
                <a:ea typeface="Calibri" panose="020F0502020204030204" pitchFamily="34" charset="0"/>
              </a:rPr>
              <a:t>podejmuje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RM</a:t>
            </a:r>
          </a:p>
        </p:txBody>
      </p:sp>
    </p:spTree>
    <p:extLst>
      <p:ext uri="{BB962C8B-B14F-4D97-AF65-F5344CB8AC3E}">
        <p14:creationId xmlns:p14="http://schemas.microsoft.com/office/powerpoint/2010/main" val="83528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963DF-2D6B-4E10-978F-AF211479B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593B1F-0149-4103-9946-8FD256016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Powstanie państwa </a:t>
            </a:r>
          </a:p>
          <a:p>
            <a:pPr marL="114300" indent="0" algn="just">
              <a:buNone/>
            </a:pPr>
            <a:r>
              <a:rPr lang="pl-PL" sz="1600" dirty="0"/>
              <a:t>państwo powstaje z chwilą efektywnego utworzenia niezależnej, trwałej i stabilnej władzy na danym terytorium zamieszkałym przez określoną ludność w sposób zgodny z podstawowymi zasadami prawa międzynarodowego.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*suwerenność: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pierwotny charakter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trwałość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samowładność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całowładność</a:t>
            </a: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nieograniczoność </a:t>
            </a:r>
          </a:p>
          <a:p>
            <a:pPr marL="114300" indent="0" algn="just">
              <a:buNone/>
            </a:pPr>
            <a:r>
              <a:rPr lang="pl-PL" sz="1600" b="1" dirty="0"/>
              <a:t>Suwerenność to władza pierwotna, trwała, niezależna w stosunkach wewnętrznych i zewnętrznych oraz prawnie nieograniczona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**elementy składające się na państwo: terytorium, ludność zamieszkująca to terytorium, władza (suwerenna)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6864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87497E-4490-40A0-97D2-E7087E8D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25A884-FEEA-4913-A96F-5F0CE3C2A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zjednoczenie</a:t>
            </a:r>
          </a:p>
          <a:p>
            <a:pPr marL="114300" indent="0">
              <a:buNone/>
            </a:pPr>
            <a:r>
              <a:rPr lang="pl-PL" sz="1600" dirty="0"/>
              <a:t>połączenie kilku państw i utworzenie nowego państwa</a:t>
            </a:r>
          </a:p>
          <a:p>
            <a:pPr marL="114300" indent="0">
              <a:buNone/>
            </a:pPr>
            <a:r>
              <a:rPr lang="pl-PL" sz="1600" dirty="0"/>
              <a:t>np. zjednoczenie Jemenu, Tanzania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inkorporacja</a:t>
            </a:r>
          </a:p>
          <a:p>
            <a:pPr marL="114300" indent="0">
              <a:buNone/>
            </a:pPr>
            <a:r>
              <a:rPr lang="pl-PL" sz="1600" dirty="0"/>
              <a:t>włączenie jednego państwa (całego jego terytorium) do innego państwa</a:t>
            </a:r>
          </a:p>
          <a:p>
            <a:pPr marL="114300" indent="0">
              <a:buNone/>
            </a:pPr>
            <a:r>
              <a:rPr lang="pl-PL" sz="1600" dirty="0"/>
              <a:t>np. Republika Federalna Niemiec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rozpad</a:t>
            </a:r>
          </a:p>
          <a:p>
            <a:pPr marL="114300" indent="0">
              <a:buNone/>
            </a:pPr>
            <a:r>
              <a:rPr lang="pl-PL" sz="1600" dirty="0"/>
              <a:t>rozpadnięcie się państwa na kilka nowych państw</a:t>
            </a:r>
          </a:p>
          <a:p>
            <a:pPr marL="114300" indent="0">
              <a:buNone/>
            </a:pPr>
            <a:r>
              <a:rPr lang="pl-PL" sz="1600" dirty="0"/>
              <a:t>np. Czechosłowacja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secesja</a:t>
            </a:r>
          </a:p>
          <a:p>
            <a:pPr marL="114300" indent="0">
              <a:buNone/>
            </a:pPr>
            <a:r>
              <a:rPr lang="pl-PL" sz="1600" dirty="0"/>
              <a:t>oderwanie się części terytorium państwa i utworzenie nowego niezależnego państwa</a:t>
            </a:r>
          </a:p>
          <a:p>
            <a:pPr marL="114300" indent="0">
              <a:buNone/>
            </a:pPr>
            <a:r>
              <a:rPr lang="pl-PL" sz="1600" dirty="0"/>
              <a:t>np. Litwa, Łotwa, Estonia, Gruzja, Ukraina</a:t>
            </a:r>
          </a:p>
        </p:txBody>
      </p:sp>
    </p:spTree>
    <p:extLst>
      <p:ext uri="{BB962C8B-B14F-4D97-AF65-F5344CB8AC3E}">
        <p14:creationId xmlns:p14="http://schemas.microsoft.com/office/powerpoint/2010/main" val="121741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662E7E-458D-4BF9-9853-28B18E57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7CE15A-7C75-4D01-85A7-E6DE56CE9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65041"/>
            <a:ext cx="10972800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b="1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b="1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ratyfikacja</a:t>
            </a:r>
            <a:r>
              <a:rPr lang="pl-PL" sz="1600" dirty="0">
                <a:effectLst/>
                <a:ea typeface="Calibri" panose="020F0502020204030204" pitchFamily="34" charset="0"/>
              </a:rPr>
              <a:t> – wymagana jest w odniesieniu do umów wymienionych w art. 89 ust. 1 i art. 90 Konstytucji RP, gdy umowa przewiduje wymóg ratyfikacji, gdy umowa dopuszcza wymóg ratyfikacji, a szczególne okoliczności to uzasadniają, akty prawne UE wymienione w art. 48 ust. 6 TUE (zmiana traktatu w zakresie polityki wewnętrznej i działań UE), art. 25 TFUE (zmiany dotyczące praw i obowiązków obywateli UE), art. 218 ust. 8 akapit drugi zdanie drugie TFUE (przystępowanie innych państw do UE), art. 223 ust. 1 TFUE (zasady wyboru posłów do PE), art. 262 TFUE (rozszerzanie kompetencji TSUE), art. </a:t>
            </a:r>
            <a:r>
              <a:rPr lang="pl-PL" sz="1600">
                <a:effectLst/>
                <a:ea typeface="Calibri" panose="020F0502020204030204" pitchFamily="34" charset="0"/>
              </a:rPr>
              <a:t>311 akapit trzeci TFUE (podejmowanie decyzji dotyczących zasobów własnych UE)</a:t>
            </a: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zatwierdzenie – </a:t>
            </a:r>
            <a:r>
              <a:rPr lang="pl-PL" sz="1600" dirty="0"/>
              <a:t>pozostałe umowy, niewymagające ratyfikacji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372702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11439B-F1B1-410A-BE99-E8581FA8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Podmioty prawa międzynarodowego</a:t>
            </a:r>
            <a:br>
              <a:rPr lang="pl-PL" sz="2000" dirty="0"/>
            </a:br>
            <a:r>
              <a:rPr lang="pl-PL" sz="2000" dirty="0"/>
              <a:t>powstanie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982702-E874-4B25-89B2-99D4223FA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utworzenie państwa na terytorium zależnym</a:t>
            </a:r>
          </a:p>
          <a:p>
            <a:pPr marL="114300" indent="0" algn="just">
              <a:buNone/>
            </a:pPr>
            <a:r>
              <a:rPr lang="pl-PL" sz="1600" dirty="0"/>
              <a:t>terytoria powiernicze – terytoria niesamodzielne podlegające zarządowi państwa na podstawie Karty Narodów Zjednoczonych oraz umów powierniczych</a:t>
            </a:r>
          </a:p>
          <a:p>
            <a:pPr marL="114300" indent="0" algn="just">
              <a:buNone/>
            </a:pPr>
            <a:r>
              <a:rPr lang="pl-PL" sz="1600" dirty="0"/>
              <a:t>powiernictwo – stosunek między państwem zarządzającym terytorium a pozostałymi państwami członkowskimi ONZ, w którym zobowiązywało się ono np. do utwierdzania międzynarodowego pokoju, popierania rozwoju politycznego, gospodarczego, społecznego, stopniowego rozwoju w kierunku samorządu i niezależności terytorium powierniczego, poszanowania praw człowieka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np. niektóre państwa afrykańskie Tanganika, Ruanda-</a:t>
            </a:r>
            <a:r>
              <a:rPr lang="pl-PL" sz="1600" dirty="0" err="1"/>
              <a:t>Urundi</a:t>
            </a:r>
            <a:r>
              <a:rPr lang="pl-PL" sz="1600" dirty="0"/>
              <a:t>, a także Zachodnie Samoa, Nowa Gwinea, Nauru, Palau </a:t>
            </a:r>
          </a:p>
          <a:p>
            <a:pPr marL="114300" indent="0">
              <a:buNone/>
            </a:pPr>
            <a:r>
              <a:rPr lang="pl-PL" sz="1600" dirty="0"/>
              <a:t>*utworzenie nowego państwa na terytorium niepodlegającym suwerenności żadnego państwa – niektórzy autorzy podnoszą, że terytoria powiernicze nie podlegały faktycznie zwierzchnictwu żadnego państwa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42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E26127-AD71-45C8-AED3-A3FAD4E1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B4B439-7A4C-4509-AEE5-3C087DBA2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podpisanie, wymiana not, inny sposób dopuszczony przez prawo międzynarodowe</a:t>
            </a:r>
            <a:r>
              <a:rPr lang="pl-PL" sz="1600" dirty="0">
                <a:effectLst/>
                <a:ea typeface="Calibri" panose="020F0502020204030204" pitchFamily="34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Calibri" panose="020F0502020204030204" pitchFamily="34" charset="0"/>
              </a:rPr>
              <a:t>ustawa upoważnia do zawarcia umowy w ten sposób, a zawarta umowa nie narusza przepisów ustawy upoważniającej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Calibri" panose="020F0502020204030204" pitchFamily="34" charset="0"/>
              </a:rPr>
              <a:t>umowa międzynarodowa ma charakter wykonawczy w stosunku do obowiązującej umowy międzynarodowej i nie wypełnia przesłanek określonych w art. 89 ust. 1 lub art. 90 Konstytucji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Calibri" panose="020F0502020204030204" pitchFamily="34" charset="0"/>
              </a:rPr>
              <a:t>celem umowy międzynarodowej jest zmiana obowiązującej umowy, w tym załącznika do niej, a zmiana umowy międzynarodowej lub załącznika nie wypełnia przesłanek określonych w art. 89 ust. 1 lub art. 90 Konstytucji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Calibri" panose="020F0502020204030204" pitchFamily="34" charset="0"/>
              </a:rPr>
              <a:t>wymagają tego inne szczególne okoliczności, a umowa międzynarodowa nie wypełnia przesłanek określonych w art. 89 ust. 1 lub art. 90 Konstytucji RP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9565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2E58D9-A161-42CF-8610-B6B4D4D4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E6CE7-B3C7-434B-9BAA-8D437F0A9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VI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organ właściwy do prowadzenia negocjacji lub minister kierujący działem administracji rządowej właściwy do spraw, których umowa dotyczy, po uzgodnieniu z właściwymi ministrami, za pośrednictwem ministra właściwego ds. zagranicznych, składa RM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wniosek o ratyfikację lub zatwierdzenie umowy międzynarodowej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8730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0B0223-BFDB-4B5D-9CE6-5B514C4FD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12C97-0FC9-4098-95FD-CA36E00D9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VII</a:t>
            </a:r>
          </a:p>
          <a:p>
            <a:pPr marL="11430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RM podejmuje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uchwałę o przedłożeniu umowy międzynarodowej Prezydentowi RP do ratyfikacji lub o jej zatwierdzeniu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2785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94D78D-EC47-432E-AE1E-95EFC0C9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D1C0C7-554B-4459-9E0E-487945382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VIII – zależy od rodzaju umowy międzynarodowej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umowy międzynarodowe ratyfikowane za uprzednią zgodą wyrażoną w ustawie</a:t>
            </a:r>
            <a:r>
              <a:rPr lang="pl-PL" sz="1600" dirty="0">
                <a:effectLst/>
                <a:ea typeface="Calibri" panose="020F0502020204030204" pitchFamily="34" charset="0"/>
              </a:rPr>
              <a:t>, które dotyczą zawarcia pokoju, sojuszy, układów politycznych lub układów wojskowych, wolności, praw lub obowiązków obywatelskich, członkostwa RP w organizacjach międzynarodowych, związane są ze znacznymi obciążeniami finansowymi państwa, dotyczą spraw uregulowanych w ustawach lub Konstytucji albo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umowy o przekazaniu kompetencji</a:t>
            </a:r>
            <a:r>
              <a:rPr lang="pl-PL" sz="1600" dirty="0">
                <a:effectLst/>
                <a:ea typeface="Calibri" panose="020F0502020204030204" pitchFamily="34" charset="0"/>
              </a:rPr>
              <a:t> w niektórych sprawach organów władzy publicznej organizacjom lub organom międzynarodowym </a:t>
            </a:r>
          </a:p>
          <a:p>
            <a:pPr marL="114300" indent="0" algn="just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przed przedłożeniem do ratyfikacji wymagane jest uzyskanie zgody w formie ustawy, a w przypadku umowy o przekazaniu kompetencji – w drodze ustawy uchwalonej kwalifikowaną większością głosów lub w drodze referendum</a:t>
            </a:r>
          </a:p>
          <a:p>
            <a:pPr marL="114300" indent="0" algn="just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po uzyskaniu zgody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minister właściwy do spraw zagranicznych przedkłada Prezydentowi RP umowę do ratyfikacji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5127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C1522-6842-4A3D-A4FE-313DC1DD9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2C85EF-EDC1-4123-BB51-E49EE8EAC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umowy ratyfikowane bez uprzedniej zgody ustawy </a:t>
            </a:r>
            <a:r>
              <a:rPr lang="pl-PL" sz="1600" dirty="0">
                <a:effectLst/>
                <a:ea typeface="Calibri" panose="020F0502020204030204" pitchFamily="34" charset="0"/>
              </a:rPr>
              <a:t> </a:t>
            </a: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minister właściwy do spraw zagranicznych zawiadamia Sejm o przedłożeniu Prezydentowi RP umowy do ratyfikacji</a:t>
            </a: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Sejm w ciągu 30 dni może wyrazić negatywną opinię co do trybu ratyfikacji – pominięcia zgody wyrażonej w formie ustawy</a:t>
            </a:r>
          </a:p>
          <a:p>
            <a:pPr marL="114300" indent="0" algn="just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w przypadku negatywnej opinii Sejmu, Rada Ministrów zajmuje ponowne stanowisko w tej sprawie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minister właściwy do spraw zagranicznych przedkłada Prezydentowi RP umowę do ratyfikacji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76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E8BE4E-1501-47FA-9724-BC94B9A36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C867F9-652C-4055-8C50-AFB3B517F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Prezydent ma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możliwość zwrócenia umowy międzynarodowej przed jej ratyfikowaniem Trybunałowi Konstytucyjnemu</a:t>
            </a:r>
            <a:r>
              <a:rPr lang="pl-PL" sz="1600" dirty="0">
                <a:effectLst/>
                <a:ea typeface="Calibri" panose="020F0502020204030204" pitchFamily="34" charset="0"/>
              </a:rPr>
              <a:t> z wnioskiem o zbadanie zgodności umowy z Konstytucją (art. 133 ust. 2 Konstytucji)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Prezydent ratyfikuje umowę międzynarodową</a:t>
            </a:r>
          </a:p>
          <a:p>
            <a:pPr marL="114300" indent="0">
              <a:buNone/>
            </a:pPr>
            <a:r>
              <a:rPr lang="pl-PL" sz="1600" dirty="0"/>
              <a:t>Ratyfikacja odbywa się poprzez podpisanie dokumentu ratyfikacyjnego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Ratyfikacja umów międzynarodowych wymaga uzyskania kontrasygnaty Prezesa Rady Ministrów</a:t>
            </a:r>
          </a:p>
        </p:txBody>
      </p:sp>
    </p:spTree>
    <p:extLst>
      <p:ext uri="{BB962C8B-B14F-4D97-AF65-F5344CB8AC3E}">
        <p14:creationId xmlns:p14="http://schemas.microsoft.com/office/powerpoint/2010/main" val="2937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016B29-3749-4CC4-9F0B-8E3D055CC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5FD616-1597-41B4-A938-F89A7AFEA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endParaRPr lang="pl-PL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4300" indent="0">
              <a:buNone/>
            </a:pPr>
            <a:r>
              <a:rPr lang="pl-PL" sz="1600" b="1" dirty="0">
                <a:ea typeface="Calibri" panose="020F0502020204030204" pitchFamily="34" charset="0"/>
              </a:rPr>
              <a:t>zatwierdzenie w trybie złożonym</a:t>
            </a:r>
            <a:endParaRPr lang="pl-PL" sz="1600" b="1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najpierw umowa jest podpisywana, a </a:t>
            </a:r>
            <a:r>
              <a:rPr lang="pl-PL" sz="1600">
                <a:effectLst/>
                <a:ea typeface="Calibri" panose="020F0502020204030204" pitchFamily="34" charset="0"/>
              </a:rPr>
              <a:t>następnie </a:t>
            </a:r>
            <a:r>
              <a:rPr lang="pl-PL" sz="1600" b="1">
                <a:effectLst/>
                <a:ea typeface="Calibri" panose="020F0502020204030204" pitchFamily="34" charset="0"/>
              </a:rPr>
              <a:t>zatwierdzana </a:t>
            </a:r>
            <a:r>
              <a:rPr lang="pl-PL" sz="1600" b="1" dirty="0">
                <a:effectLst/>
                <a:ea typeface="Calibri" panose="020F0502020204030204" pitchFamily="34" charset="0"/>
              </a:rPr>
              <a:t>przez RM</a:t>
            </a:r>
            <a:endParaRPr lang="pl-PL" sz="1600" dirty="0">
              <a:effectLst/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zatwierdzenie w trybie prostym</a:t>
            </a: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Calibri" panose="020F0502020204030204" pitchFamily="34" charset="0"/>
              </a:rPr>
              <a:t>podpisanie, wymiana not, inny sposób dopuszczony przez prawo międzynarodowe</a:t>
            </a:r>
            <a:r>
              <a:rPr lang="pl-PL" sz="1600" dirty="0">
                <a:effectLst/>
                <a:ea typeface="Calibri" panose="020F0502020204030204" pitchFamily="34" charset="0"/>
              </a:rPr>
              <a:t> – zgoda na taki sposób związania umową udzielana jest przez RM w formie uchwały, a umowy te same muszą przewidywać możliwość takiego związania umową i nie mogą dotyczyć spraw objętych zakresem art. 89 ust. 1 i art. 90 Konstytucji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4415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1848</Words>
  <Application>Microsoft Office PowerPoint</Application>
  <PresentationFormat>Panoramiczny</PresentationFormat>
  <Paragraphs>191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Book Antiqua</vt:lpstr>
      <vt:lpstr>Calibri</vt:lpstr>
      <vt:lpstr>Century Gothic</vt:lpstr>
      <vt:lpstr>Times New Roman</vt:lpstr>
      <vt:lpstr>Wingdings</vt:lpstr>
      <vt:lpstr>Apteka</vt:lpstr>
      <vt:lpstr>Prawo międzynarodowe publiczne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Przykłady umów zawartych w latach 1919-1939 możliwość uznania za nieobowiązujące</vt:lpstr>
      <vt:lpstr>Umowy międzynarodowe</vt:lpstr>
      <vt:lpstr>Umowy międzynarodowe</vt:lpstr>
      <vt:lpstr>Podmioty prawa międzynarodowego powstanie państwa</vt:lpstr>
      <vt:lpstr>Podmioty prawa międzynarodowego powstanie państwa</vt:lpstr>
      <vt:lpstr>Podmioty prawa międzynarodowego powstanie państwa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2025-03-16T17:15:21Z</dcterms:created>
  <dcterms:modified xsi:type="dcterms:W3CDTF">2025-03-16T17:16:28Z</dcterms:modified>
</cp:coreProperties>
</file>