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449" r:id="rId3"/>
    <p:sldId id="450" r:id="rId4"/>
    <p:sldId id="451" r:id="rId5"/>
    <p:sldId id="452" r:id="rId6"/>
    <p:sldId id="332" r:id="rId7"/>
    <p:sldId id="336" r:id="rId8"/>
    <p:sldId id="333" r:id="rId9"/>
    <p:sldId id="334" r:id="rId10"/>
    <p:sldId id="335" r:id="rId11"/>
    <p:sldId id="337" r:id="rId12"/>
    <p:sldId id="338" r:id="rId13"/>
    <p:sldId id="339" r:id="rId14"/>
    <p:sldId id="340" r:id="rId15"/>
    <p:sldId id="341" r:id="rId16"/>
    <p:sldId id="342" r:id="rId17"/>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77" d="100"/>
          <a:sy n="77" d="100"/>
        </p:scale>
        <p:origin x="408"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98882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526464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04368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031694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1033760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149346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53880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658453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312077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698568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845351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07.04.2025</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41036450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a:bodyPr>
          <a:lstStyle/>
          <a:p>
            <a:r>
              <a:rPr lang="pl-PL" dirty="0"/>
              <a:t>Ćwiczenia 6-WPPRSM1211</a:t>
            </a:r>
          </a:p>
          <a:p>
            <a:endParaRPr lang="pl-PL" dirty="0"/>
          </a:p>
        </p:txBody>
      </p:sp>
      <p:sp>
        <p:nvSpPr>
          <p:cNvPr id="2" name="Tytuł 1"/>
          <p:cNvSpPr>
            <a:spLocks noGrp="1"/>
          </p:cNvSpPr>
          <p:nvPr>
            <p:ph type="ctrTitle"/>
          </p:nvPr>
        </p:nvSpPr>
        <p:spPr/>
        <p:txBody>
          <a:bodyPr/>
          <a:lstStyle/>
          <a:p>
            <a:r>
              <a:rPr lang="pl-PL" dirty="0"/>
              <a:t>Prawo międzynarodowe publiczne</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0123EF-98A7-45E4-81E8-8EDFE66F83D8}"/>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92D2E30A-5134-45E0-841F-2CE259D77F8F}"/>
              </a:ext>
            </a:extLst>
          </p:cNvPr>
          <p:cNvSpPr>
            <a:spLocks noGrp="1"/>
          </p:cNvSpPr>
          <p:nvPr>
            <p:ph idx="1"/>
          </p:nvPr>
        </p:nvSpPr>
        <p:spPr>
          <a:xfrm>
            <a:off x="609600" y="1612421"/>
            <a:ext cx="10972800" cy="5064424"/>
          </a:xfrm>
        </p:spPr>
        <p:txBody>
          <a:bodyPr>
            <a:normAutofit/>
          </a:bodyPr>
          <a:lstStyle/>
          <a:p>
            <a:pPr marL="114300" indent="0">
              <a:buNone/>
            </a:pPr>
            <a:r>
              <a:rPr lang="pl-PL" sz="1600" dirty="0"/>
              <a:t>Ekstradycja – standardowa procedura</a:t>
            </a:r>
          </a:p>
          <a:p>
            <a:pPr marL="114300" indent="0">
              <a:buNone/>
            </a:pPr>
            <a:endParaRPr lang="pl-PL" sz="1600" dirty="0"/>
          </a:p>
          <a:p>
            <a:pPr marL="114300" indent="0" algn="ctr">
              <a:buNone/>
            </a:pPr>
            <a:r>
              <a:rPr lang="pl-PL" sz="1600" dirty="0"/>
              <a:t>wniosek o wydanie osoby ściganej</a:t>
            </a:r>
          </a:p>
          <a:p>
            <a:pPr marL="114300" indent="0" algn="ctr">
              <a:buNone/>
            </a:pPr>
            <a:endParaRPr lang="pl-PL" sz="1600" dirty="0"/>
          </a:p>
          <a:p>
            <a:pPr marL="114300" indent="0" algn="ctr">
              <a:buNone/>
            </a:pPr>
            <a:r>
              <a:rPr lang="pl-PL" sz="1600" dirty="0"/>
              <a:t>prokurator przesłuchuje osobę objętą wnioskiem i zabezpiecza dowody znajdujące się na terytorium RP</a:t>
            </a:r>
          </a:p>
          <a:p>
            <a:pPr marL="114300" indent="0" algn="ctr">
              <a:buNone/>
            </a:pPr>
            <a:endParaRPr lang="pl-PL" sz="1600" dirty="0"/>
          </a:p>
          <a:p>
            <a:pPr marL="114300" indent="0" algn="ctr">
              <a:buNone/>
            </a:pPr>
            <a:r>
              <a:rPr lang="pl-PL" sz="1600" dirty="0"/>
              <a:t>prokurator przekazuje sprawę do właściwego sądu okręgowego</a:t>
            </a:r>
          </a:p>
          <a:p>
            <a:pPr marL="114300" indent="0" algn="ctr">
              <a:buNone/>
            </a:pPr>
            <a:endParaRPr lang="pl-PL" sz="1600" dirty="0"/>
          </a:p>
          <a:p>
            <a:pPr marL="114300" indent="0" algn="ctr">
              <a:buNone/>
            </a:pPr>
            <a:r>
              <a:rPr lang="pl-PL" sz="1600" dirty="0"/>
              <a:t>sąd okręgowy </a:t>
            </a:r>
          </a:p>
          <a:p>
            <a:pPr marL="114300" indent="0" algn="ctr">
              <a:buNone/>
            </a:pPr>
            <a:r>
              <a:rPr lang="pl-PL" sz="1600" dirty="0"/>
              <a:t>wysłuchuje osoby ściganej, w posiedzeniu mogą wziąć udział prokurator i obrońca</a:t>
            </a:r>
          </a:p>
          <a:p>
            <a:pPr marL="114300" indent="0" algn="ctr">
              <a:buNone/>
            </a:pPr>
            <a:endParaRPr lang="pl-PL" sz="1600" dirty="0"/>
          </a:p>
          <a:p>
            <a:pPr marL="114300" indent="0" algn="just">
              <a:buNone/>
            </a:pPr>
            <a:r>
              <a:rPr lang="pl-PL" sz="1600" dirty="0"/>
              <a:t>         postanowienie o wydaniu osoby                                       postanowienie o odmowie wydania osoby</a:t>
            </a:r>
          </a:p>
          <a:p>
            <a:pPr marL="114300" indent="0" algn="just">
              <a:buNone/>
            </a:pPr>
            <a:endParaRPr lang="pl-PL" sz="1600" dirty="0"/>
          </a:p>
          <a:p>
            <a:pPr marL="114300" indent="0" algn="just">
              <a:buNone/>
            </a:pPr>
            <a:r>
              <a:rPr lang="pl-PL" sz="1600" dirty="0"/>
              <a:t>                                                                                                                        zażalenie do sądu apelacyjnego</a:t>
            </a:r>
          </a:p>
          <a:p>
            <a:pPr marL="114300" indent="0" algn="just">
              <a:buNone/>
            </a:pPr>
            <a:r>
              <a:rPr lang="pl-PL" sz="1600" dirty="0"/>
              <a:t>                                                                                                  </a:t>
            </a:r>
          </a:p>
          <a:p>
            <a:pPr marL="114300" indent="0" algn="just">
              <a:buNone/>
            </a:pPr>
            <a:r>
              <a:rPr lang="pl-PL" sz="1600" dirty="0"/>
              <a:t>                                                                       postanowienie o wydaniu osoby                   odmowa wydania osoby</a:t>
            </a:r>
          </a:p>
        </p:txBody>
      </p:sp>
      <p:sp>
        <p:nvSpPr>
          <p:cNvPr id="4" name="Strzałka: w dół 3">
            <a:extLst>
              <a:ext uri="{FF2B5EF4-FFF2-40B4-BE49-F238E27FC236}">
                <a16:creationId xmlns:a16="http://schemas.microsoft.com/office/drawing/2014/main" id="{65B46EA2-BC93-4058-8A18-7D4893915B35}"/>
              </a:ext>
            </a:extLst>
          </p:cNvPr>
          <p:cNvSpPr/>
          <p:nvPr/>
        </p:nvSpPr>
        <p:spPr>
          <a:xfrm>
            <a:off x="6020662" y="2513162"/>
            <a:ext cx="69011" cy="2415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a:extLst>
              <a:ext uri="{FF2B5EF4-FFF2-40B4-BE49-F238E27FC236}">
                <a16:creationId xmlns:a16="http://schemas.microsoft.com/office/drawing/2014/main" id="{00355556-F96A-4340-8B8A-52238C54995A}"/>
              </a:ext>
            </a:extLst>
          </p:cNvPr>
          <p:cNvSpPr/>
          <p:nvPr/>
        </p:nvSpPr>
        <p:spPr>
          <a:xfrm>
            <a:off x="6020662" y="3111259"/>
            <a:ext cx="69011" cy="2415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a:extLst>
              <a:ext uri="{FF2B5EF4-FFF2-40B4-BE49-F238E27FC236}">
                <a16:creationId xmlns:a16="http://schemas.microsoft.com/office/drawing/2014/main" id="{89BB6430-FAD5-42A0-AC97-BB383E71AA07}"/>
              </a:ext>
            </a:extLst>
          </p:cNvPr>
          <p:cNvSpPr/>
          <p:nvPr/>
        </p:nvSpPr>
        <p:spPr>
          <a:xfrm>
            <a:off x="6006274" y="3709356"/>
            <a:ext cx="69011" cy="2415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8" name="Łącznik prosty ze strzałką 7">
            <a:extLst>
              <a:ext uri="{FF2B5EF4-FFF2-40B4-BE49-F238E27FC236}">
                <a16:creationId xmlns:a16="http://schemas.microsoft.com/office/drawing/2014/main" id="{7A00ACBF-3E91-4528-815C-DC28A637A2F9}"/>
              </a:ext>
            </a:extLst>
          </p:cNvPr>
          <p:cNvCxnSpPr/>
          <p:nvPr/>
        </p:nvCxnSpPr>
        <p:spPr>
          <a:xfrm flipH="1">
            <a:off x="3344174" y="4618007"/>
            <a:ext cx="856891" cy="2127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Łącznik prosty ze strzałką 9">
            <a:extLst>
              <a:ext uri="{FF2B5EF4-FFF2-40B4-BE49-F238E27FC236}">
                <a16:creationId xmlns:a16="http://schemas.microsoft.com/office/drawing/2014/main" id="{15996F85-3494-4113-B668-355B554E4490}"/>
              </a:ext>
            </a:extLst>
          </p:cNvPr>
          <p:cNvCxnSpPr/>
          <p:nvPr/>
        </p:nvCxnSpPr>
        <p:spPr>
          <a:xfrm>
            <a:off x="7947804" y="4618007"/>
            <a:ext cx="897147" cy="2242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Strzałka: w dół 10">
            <a:extLst>
              <a:ext uri="{FF2B5EF4-FFF2-40B4-BE49-F238E27FC236}">
                <a16:creationId xmlns:a16="http://schemas.microsoft.com/office/drawing/2014/main" id="{5A44510D-77FC-496D-893C-7B0D354CB462}"/>
              </a:ext>
            </a:extLst>
          </p:cNvPr>
          <p:cNvSpPr/>
          <p:nvPr/>
        </p:nvSpPr>
        <p:spPr>
          <a:xfrm>
            <a:off x="8839200" y="5133435"/>
            <a:ext cx="46007" cy="2242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13" name="Łącznik prosty ze strzałką 12">
            <a:extLst>
              <a:ext uri="{FF2B5EF4-FFF2-40B4-BE49-F238E27FC236}">
                <a16:creationId xmlns:a16="http://schemas.microsoft.com/office/drawing/2014/main" id="{25004834-E9E8-42DA-B881-5D8CDB20AED5}"/>
              </a:ext>
            </a:extLst>
          </p:cNvPr>
          <p:cNvCxnSpPr/>
          <p:nvPr/>
        </p:nvCxnSpPr>
        <p:spPr>
          <a:xfrm flipH="1">
            <a:off x="7113917" y="5716438"/>
            <a:ext cx="833887" cy="1725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Łącznik prosty ze strzałką 14">
            <a:extLst>
              <a:ext uri="{FF2B5EF4-FFF2-40B4-BE49-F238E27FC236}">
                <a16:creationId xmlns:a16="http://schemas.microsoft.com/office/drawing/2014/main" id="{1A697578-1935-4AC2-A063-A757C6BAD81B}"/>
              </a:ext>
            </a:extLst>
          </p:cNvPr>
          <p:cNvCxnSpPr/>
          <p:nvPr/>
        </p:nvCxnSpPr>
        <p:spPr>
          <a:xfrm>
            <a:off x="9770853" y="5727940"/>
            <a:ext cx="736121" cy="1897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9251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56B41A-2CDD-4180-B085-00C87D524676}"/>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045FA9B6-1B7E-47D1-845F-8655093C6DDB}"/>
              </a:ext>
            </a:extLst>
          </p:cNvPr>
          <p:cNvSpPr>
            <a:spLocks noGrp="1"/>
          </p:cNvSpPr>
          <p:nvPr>
            <p:ph idx="1"/>
          </p:nvPr>
        </p:nvSpPr>
        <p:spPr/>
        <p:txBody>
          <a:bodyPr>
            <a:normAutofit/>
          </a:bodyPr>
          <a:lstStyle/>
          <a:p>
            <a:pPr marL="114300" indent="0" algn="ctr">
              <a:buNone/>
            </a:pPr>
            <a:r>
              <a:rPr lang="pl-PL" sz="1600" dirty="0"/>
              <a:t>prawomocne postanowienie o wydaniu osoby wraz z aktami sprawy</a:t>
            </a:r>
          </a:p>
          <a:p>
            <a:pPr marL="114300" indent="0" algn="ctr">
              <a:buNone/>
            </a:pPr>
            <a:endParaRPr lang="pl-PL" sz="1600" dirty="0"/>
          </a:p>
          <a:p>
            <a:pPr marL="114300" indent="0" algn="ctr">
              <a:buNone/>
            </a:pPr>
            <a:r>
              <a:rPr lang="pl-PL" sz="1600" dirty="0"/>
              <a:t>Minister Sprawiedliwości</a:t>
            </a:r>
          </a:p>
          <a:p>
            <a:pPr marL="114300" indent="0" algn="ctr">
              <a:buNone/>
            </a:pPr>
            <a:r>
              <a:rPr lang="pl-PL" sz="1600" dirty="0"/>
              <a:t>rozstrzyga wniosek o przekazanie osoby ściganej</a:t>
            </a:r>
          </a:p>
          <a:p>
            <a:pPr marL="114300" indent="0" algn="ctr">
              <a:buNone/>
            </a:pPr>
            <a:endParaRPr lang="pl-PL" sz="1600" dirty="0"/>
          </a:p>
          <a:p>
            <a:pPr marL="114300" indent="0" algn="just">
              <a:buNone/>
            </a:pPr>
            <a:r>
              <a:rPr lang="pl-PL" sz="1600" dirty="0"/>
              <a:t>                        Minister Sprawiedliwości                                            Minister Sprawiedliwości</a:t>
            </a:r>
          </a:p>
          <a:p>
            <a:pPr marL="114300" indent="0" algn="just">
              <a:buNone/>
            </a:pPr>
            <a:r>
              <a:rPr lang="pl-PL" sz="1600" dirty="0"/>
              <a:t>                wyraża zgodę na przekazanie                              odmawia wyrażenia zgody na przekazanie</a:t>
            </a:r>
          </a:p>
        </p:txBody>
      </p:sp>
      <p:sp>
        <p:nvSpPr>
          <p:cNvPr id="4" name="Strzałka: w dół 3">
            <a:extLst>
              <a:ext uri="{FF2B5EF4-FFF2-40B4-BE49-F238E27FC236}">
                <a16:creationId xmlns:a16="http://schemas.microsoft.com/office/drawing/2014/main" id="{2A835E98-F8B2-40CF-B79E-71907B50A14A}"/>
              </a:ext>
            </a:extLst>
          </p:cNvPr>
          <p:cNvSpPr/>
          <p:nvPr/>
        </p:nvSpPr>
        <p:spPr>
          <a:xfrm>
            <a:off x="6096000" y="2087592"/>
            <a:ext cx="45719" cy="2012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6" name="Łącznik prosty ze strzałką 5">
            <a:extLst>
              <a:ext uri="{FF2B5EF4-FFF2-40B4-BE49-F238E27FC236}">
                <a16:creationId xmlns:a16="http://schemas.microsoft.com/office/drawing/2014/main" id="{780D1CB6-A29B-4F0E-A8D1-637B427A3C47}"/>
              </a:ext>
            </a:extLst>
          </p:cNvPr>
          <p:cNvCxnSpPr/>
          <p:nvPr/>
        </p:nvCxnSpPr>
        <p:spPr>
          <a:xfrm flipH="1">
            <a:off x="3887638" y="2961736"/>
            <a:ext cx="851139" cy="2530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Łącznik prosty ze strzałką 7">
            <a:extLst>
              <a:ext uri="{FF2B5EF4-FFF2-40B4-BE49-F238E27FC236}">
                <a16:creationId xmlns:a16="http://schemas.microsoft.com/office/drawing/2014/main" id="{2CB812C9-89B4-4080-871D-BE87A69C0475}"/>
              </a:ext>
            </a:extLst>
          </p:cNvPr>
          <p:cNvCxnSpPr>
            <a:cxnSpLocks/>
          </p:cNvCxnSpPr>
          <p:nvPr/>
        </p:nvCxnSpPr>
        <p:spPr>
          <a:xfrm>
            <a:off x="7010400" y="2961736"/>
            <a:ext cx="736121" cy="304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1719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83A5F8-A0D0-4818-A95D-DE450B05139F}"/>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65921C40-8A06-4D46-B47B-C106F17CA2B0}"/>
              </a:ext>
            </a:extLst>
          </p:cNvPr>
          <p:cNvSpPr>
            <a:spLocks noGrp="1"/>
          </p:cNvSpPr>
          <p:nvPr>
            <p:ph idx="1"/>
          </p:nvPr>
        </p:nvSpPr>
        <p:spPr>
          <a:xfrm>
            <a:off x="609600" y="1752601"/>
            <a:ext cx="10972800" cy="4866735"/>
          </a:xfrm>
        </p:spPr>
        <p:txBody>
          <a:bodyPr>
            <a:normAutofit/>
          </a:bodyPr>
          <a:lstStyle/>
          <a:p>
            <a:pPr marL="114300" indent="0">
              <a:buNone/>
            </a:pPr>
            <a:r>
              <a:rPr lang="pl-PL" sz="1600" dirty="0"/>
              <a:t>Ekstradycja – procedura uproszczona</a:t>
            </a:r>
          </a:p>
          <a:p>
            <a:pPr marL="114300" indent="0">
              <a:buNone/>
            </a:pPr>
            <a:endParaRPr lang="pl-PL" sz="1600" dirty="0"/>
          </a:p>
          <a:p>
            <a:pPr marL="114300" indent="0" algn="ctr">
              <a:buNone/>
            </a:pPr>
            <a:r>
              <a:rPr lang="pl-PL" sz="1600" dirty="0"/>
              <a:t>wniosek o zastosowanie aresztu tymczasowego</a:t>
            </a:r>
          </a:p>
          <a:p>
            <a:pPr marL="114300" indent="0" algn="ctr">
              <a:buNone/>
            </a:pPr>
            <a:r>
              <a:rPr lang="pl-PL" sz="1600" dirty="0"/>
              <a:t>jeżeli umowa międzynarodowa, której RP jest stroną, tak stanowi, wniosek o zastosowanie aresztu tymczasowego zastępuje wniosek o wydanie</a:t>
            </a:r>
          </a:p>
          <a:p>
            <a:pPr marL="114300" indent="0" algn="ctr">
              <a:buNone/>
            </a:pPr>
            <a:endParaRPr lang="pl-PL" sz="1600" dirty="0"/>
          </a:p>
          <a:p>
            <a:pPr marL="114300" indent="0" algn="ctr">
              <a:buNone/>
            </a:pPr>
            <a:r>
              <a:rPr lang="pl-PL" sz="1600" dirty="0"/>
              <a:t>prokurator przesłuchuje osobę objętą wnioskiem i informuje ją:</a:t>
            </a:r>
          </a:p>
          <a:p>
            <a:pPr algn="ctr">
              <a:buFont typeface="Wingdings" panose="05000000000000000000" pitchFamily="2" charset="2"/>
              <a:buChar char="ü"/>
            </a:pPr>
            <a:r>
              <a:rPr lang="pl-PL" sz="1600" dirty="0"/>
              <a:t>o możliwości wyrażenia przez nią zgody na wydanie</a:t>
            </a:r>
          </a:p>
          <a:p>
            <a:pPr algn="ctr">
              <a:buFont typeface="Wingdings" panose="05000000000000000000" pitchFamily="2" charset="2"/>
              <a:buChar char="ü"/>
            </a:pPr>
            <a:r>
              <a:rPr lang="pl-PL" sz="1600" dirty="0"/>
              <a:t>o możliwości wyrażenia zgody na wydanie połączonej ze zrzeczeniem się możliwości powoływania się na zakaz ścigania, skazania lub pozbawienia wolności celem wykonania kary za inne przestępstwo niż to, które objęte jest wnioskiem o zastosowanie aresztu tymczasowego</a:t>
            </a:r>
          </a:p>
          <a:p>
            <a:pPr algn="ctr">
              <a:buFont typeface="Wingdings" panose="05000000000000000000" pitchFamily="2" charset="2"/>
              <a:buChar char="ü"/>
            </a:pPr>
            <a:endParaRPr lang="pl-PL" sz="1600" dirty="0"/>
          </a:p>
          <a:p>
            <a:pPr marL="114300" indent="0" algn="ctr">
              <a:buNone/>
            </a:pPr>
            <a:r>
              <a:rPr lang="pl-PL" sz="1600" dirty="0"/>
              <a:t>prokurator przekazuje sprawę do sądu okręgowego, w którego okręgu prowadzi postępowanie</a:t>
            </a:r>
          </a:p>
          <a:p>
            <a:pPr marL="114300" indent="0" algn="ctr">
              <a:buNone/>
            </a:pPr>
            <a:endParaRPr lang="pl-PL" sz="1600" dirty="0"/>
          </a:p>
          <a:p>
            <a:pPr marL="114300" indent="0" algn="ctr">
              <a:buNone/>
            </a:pPr>
            <a:r>
              <a:rPr lang="pl-PL" sz="1600" dirty="0"/>
              <a:t>sąd okręgowy</a:t>
            </a:r>
          </a:p>
        </p:txBody>
      </p:sp>
      <p:sp>
        <p:nvSpPr>
          <p:cNvPr id="4" name="Strzałka: w dół 3">
            <a:extLst>
              <a:ext uri="{FF2B5EF4-FFF2-40B4-BE49-F238E27FC236}">
                <a16:creationId xmlns:a16="http://schemas.microsoft.com/office/drawing/2014/main" id="{0E4B59F2-D551-432D-B917-152FD72A9E33}"/>
              </a:ext>
            </a:extLst>
          </p:cNvPr>
          <p:cNvSpPr/>
          <p:nvPr/>
        </p:nvSpPr>
        <p:spPr>
          <a:xfrm>
            <a:off x="6096000" y="3226279"/>
            <a:ext cx="45719" cy="2027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a:extLst>
              <a:ext uri="{FF2B5EF4-FFF2-40B4-BE49-F238E27FC236}">
                <a16:creationId xmlns:a16="http://schemas.microsoft.com/office/drawing/2014/main" id="{C2A4D523-F91B-40F5-B891-3311E44009ED}"/>
              </a:ext>
            </a:extLst>
          </p:cNvPr>
          <p:cNvSpPr/>
          <p:nvPr/>
        </p:nvSpPr>
        <p:spPr>
          <a:xfrm>
            <a:off x="6141719" y="4888302"/>
            <a:ext cx="45719" cy="2027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 name="Strzałka: w dół 7">
            <a:extLst>
              <a:ext uri="{FF2B5EF4-FFF2-40B4-BE49-F238E27FC236}">
                <a16:creationId xmlns:a16="http://schemas.microsoft.com/office/drawing/2014/main" id="{F6874BB9-3DAF-4982-AF90-802E5DA426E6}"/>
              </a:ext>
            </a:extLst>
          </p:cNvPr>
          <p:cNvSpPr/>
          <p:nvPr/>
        </p:nvSpPr>
        <p:spPr>
          <a:xfrm>
            <a:off x="6141719" y="5423140"/>
            <a:ext cx="45719" cy="2027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370889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10520C3-6F27-435C-A867-824B9E187F44}"/>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F5803ABF-AF55-40B5-BB01-9F80A001177C}"/>
              </a:ext>
            </a:extLst>
          </p:cNvPr>
          <p:cNvSpPr>
            <a:spLocks noGrp="1"/>
          </p:cNvSpPr>
          <p:nvPr>
            <p:ph idx="1"/>
          </p:nvPr>
        </p:nvSpPr>
        <p:spPr>
          <a:xfrm>
            <a:off x="362309" y="1752601"/>
            <a:ext cx="11691667" cy="4745965"/>
          </a:xfrm>
        </p:spPr>
        <p:txBody>
          <a:bodyPr>
            <a:normAutofit/>
          </a:bodyPr>
          <a:lstStyle/>
          <a:p>
            <a:pPr marL="114300" indent="0" algn="ctr">
              <a:buNone/>
            </a:pPr>
            <a:r>
              <a:rPr lang="pl-PL" sz="1600" dirty="0"/>
              <a:t>sąd okręgowy</a:t>
            </a:r>
          </a:p>
          <a:p>
            <a:pPr marL="114300" indent="0" algn="just">
              <a:buNone/>
            </a:pPr>
            <a:endParaRPr lang="pl-PL" sz="1600" dirty="0"/>
          </a:p>
          <a:p>
            <a:pPr marL="114300" indent="0" algn="just">
              <a:buNone/>
            </a:pPr>
            <a:r>
              <a:rPr lang="pl-PL" sz="1600" dirty="0"/>
              <a:t>odbiera oświadczenie o wyrażeniu zgody na wydanie          przekazuje wniosek do rozpoznania w trybie zwykłym</a:t>
            </a:r>
          </a:p>
          <a:p>
            <a:pPr marL="114300" indent="0" algn="just">
              <a:buNone/>
            </a:pPr>
            <a:r>
              <a:rPr lang="pl-PL" sz="1600" dirty="0"/>
              <a:t>i wydaje postanowienie o dopuszczalności wydania              w przypadku braku zgody na wydanie</a:t>
            </a:r>
          </a:p>
          <a:p>
            <a:pPr marL="114300" indent="0" algn="just">
              <a:buNone/>
            </a:pPr>
            <a:r>
              <a:rPr lang="pl-PL" sz="1600" dirty="0"/>
              <a:t>                                                                                                          gdy stwierdzi brak możliwości wydania</a:t>
            </a:r>
          </a:p>
          <a:p>
            <a:pPr marL="114300" indent="0" algn="just">
              <a:buNone/>
            </a:pPr>
            <a:r>
              <a:rPr lang="pl-PL" sz="1600" dirty="0"/>
              <a:t>        brak możliwości cofnięcia zgody na wydanie</a:t>
            </a:r>
          </a:p>
          <a:p>
            <a:pPr marL="114300" indent="0" algn="just">
              <a:buNone/>
            </a:pPr>
            <a:endParaRPr lang="pl-PL" sz="1600" dirty="0"/>
          </a:p>
          <a:p>
            <a:pPr marL="114300" indent="0" algn="just">
              <a:buNone/>
            </a:pPr>
            <a:r>
              <a:rPr lang="pl-PL" sz="1600" dirty="0"/>
              <a:t>        sąd przekazuje prawomocne postanowienie</a:t>
            </a:r>
          </a:p>
          <a:p>
            <a:pPr marL="114300" indent="0" algn="just">
              <a:buNone/>
            </a:pPr>
            <a:r>
              <a:rPr lang="pl-PL" sz="1600" dirty="0"/>
              <a:t>     wraz z aktami sprawy Ministrowi Sprawiedliwości </a:t>
            </a:r>
          </a:p>
          <a:p>
            <a:pPr marL="114300" indent="0" algn="just">
              <a:buNone/>
            </a:pPr>
            <a:endParaRPr lang="pl-PL" sz="1600" dirty="0"/>
          </a:p>
          <a:p>
            <a:pPr marL="114300" indent="0" algn="just">
              <a:buNone/>
            </a:pPr>
            <a:r>
              <a:rPr lang="pl-PL" sz="1600" dirty="0"/>
              <a:t>Minister Sprawiedliwości rozstrzyga wniosek o przekazanie osoby ściganej</a:t>
            </a:r>
          </a:p>
          <a:p>
            <a:pPr marL="114300" indent="0" algn="just">
              <a:buNone/>
            </a:pPr>
            <a:endParaRPr lang="pl-PL" sz="1600" dirty="0"/>
          </a:p>
        </p:txBody>
      </p:sp>
      <p:cxnSp>
        <p:nvCxnSpPr>
          <p:cNvPr id="5" name="Łącznik prosty ze strzałką 4">
            <a:extLst>
              <a:ext uri="{FF2B5EF4-FFF2-40B4-BE49-F238E27FC236}">
                <a16:creationId xmlns:a16="http://schemas.microsoft.com/office/drawing/2014/main" id="{4482488E-A2FF-4D06-839E-0B7896AE41A5}"/>
              </a:ext>
            </a:extLst>
          </p:cNvPr>
          <p:cNvCxnSpPr/>
          <p:nvPr/>
        </p:nvCxnSpPr>
        <p:spPr>
          <a:xfrm flipH="1">
            <a:off x="4261449" y="2058838"/>
            <a:ext cx="1362974" cy="2530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Łącznik prosty ze strzałką 6">
            <a:extLst>
              <a:ext uri="{FF2B5EF4-FFF2-40B4-BE49-F238E27FC236}">
                <a16:creationId xmlns:a16="http://schemas.microsoft.com/office/drawing/2014/main" id="{3DEBCBB3-08A5-4562-9A10-67DC7DF76E7D}"/>
              </a:ext>
            </a:extLst>
          </p:cNvPr>
          <p:cNvCxnSpPr>
            <a:cxnSpLocks/>
          </p:cNvCxnSpPr>
          <p:nvPr/>
        </p:nvCxnSpPr>
        <p:spPr>
          <a:xfrm>
            <a:off x="6705600" y="2058838"/>
            <a:ext cx="1477992" cy="3105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Strzałka: w dół 11">
            <a:extLst>
              <a:ext uri="{FF2B5EF4-FFF2-40B4-BE49-F238E27FC236}">
                <a16:creationId xmlns:a16="http://schemas.microsoft.com/office/drawing/2014/main" id="{56627B19-B636-479C-9D86-2E814B9AAED0}"/>
              </a:ext>
            </a:extLst>
          </p:cNvPr>
          <p:cNvSpPr/>
          <p:nvPr/>
        </p:nvSpPr>
        <p:spPr>
          <a:xfrm>
            <a:off x="3048000" y="2944483"/>
            <a:ext cx="45719" cy="1782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Strzałka: w dół 12">
            <a:extLst>
              <a:ext uri="{FF2B5EF4-FFF2-40B4-BE49-F238E27FC236}">
                <a16:creationId xmlns:a16="http://schemas.microsoft.com/office/drawing/2014/main" id="{CD103A7A-FF09-4FDE-822D-B54F275E9DEF}"/>
              </a:ext>
            </a:extLst>
          </p:cNvPr>
          <p:cNvSpPr/>
          <p:nvPr/>
        </p:nvSpPr>
        <p:spPr>
          <a:xfrm>
            <a:off x="3048000" y="3565585"/>
            <a:ext cx="45719" cy="1782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 name="Strzałka: w dół 13">
            <a:extLst>
              <a:ext uri="{FF2B5EF4-FFF2-40B4-BE49-F238E27FC236}">
                <a16:creationId xmlns:a16="http://schemas.microsoft.com/office/drawing/2014/main" id="{CA128339-0BDD-4679-BD9A-41EE632865F4}"/>
              </a:ext>
            </a:extLst>
          </p:cNvPr>
          <p:cNvSpPr/>
          <p:nvPr/>
        </p:nvSpPr>
        <p:spPr>
          <a:xfrm>
            <a:off x="3048000" y="4428226"/>
            <a:ext cx="45719" cy="1782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634418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B0BCC2-3C02-472B-9F1D-5A9E175F2CA4}"/>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658DD32A-EB82-4D9F-8D97-9F333CDED3DB}"/>
              </a:ext>
            </a:extLst>
          </p:cNvPr>
          <p:cNvSpPr>
            <a:spLocks noGrp="1"/>
          </p:cNvSpPr>
          <p:nvPr>
            <p:ph idx="1"/>
          </p:nvPr>
        </p:nvSpPr>
        <p:spPr/>
        <p:txBody>
          <a:bodyPr>
            <a:normAutofit/>
          </a:bodyPr>
          <a:lstStyle/>
          <a:p>
            <a:pPr marL="114300" indent="0">
              <a:buNone/>
            </a:pPr>
            <a:r>
              <a:rPr lang="pl-PL" sz="1600" dirty="0"/>
              <a:t>Niedopuszczalność wydania:</a:t>
            </a:r>
          </a:p>
          <a:p>
            <a:pPr>
              <a:buFont typeface="Wingdings" panose="05000000000000000000" pitchFamily="2" charset="2"/>
              <a:buChar char="Ø"/>
            </a:pPr>
            <a:r>
              <a:rPr lang="pl-PL" sz="1600" dirty="0"/>
              <a:t>osoba, której dotyczy wniosek, jest obywatelem RP albo korzysta w RP z prawa azylu</a:t>
            </a:r>
          </a:p>
          <a:p>
            <a:pPr algn="just">
              <a:buFont typeface="Wingdings" panose="05000000000000000000" pitchFamily="2" charset="2"/>
              <a:buChar char="Ø"/>
            </a:pPr>
            <a:r>
              <a:rPr lang="pl-PL" sz="1600" dirty="0"/>
              <a:t>czyn nie zawiera znamion czynu zabronionego albo ustawa uznaje, że czyn nie stanowi przestępstwa albo że sprawca nie popełnia przestępstwa lub nie podlega karze</a:t>
            </a:r>
          </a:p>
          <a:p>
            <a:pPr algn="just">
              <a:buFont typeface="Wingdings" panose="05000000000000000000" pitchFamily="2" charset="2"/>
              <a:buChar char="Ø"/>
            </a:pPr>
            <a:r>
              <a:rPr lang="pl-PL" sz="1600" dirty="0"/>
              <a:t>nastąpiło przedawnienie</a:t>
            </a:r>
          </a:p>
          <a:p>
            <a:pPr algn="just">
              <a:buFont typeface="Wingdings" panose="05000000000000000000" pitchFamily="2" charset="2"/>
              <a:buChar char="Ø"/>
            </a:pPr>
            <a:r>
              <a:rPr lang="pl-PL" sz="1600" dirty="0"/>
              <a:t>postępowanie karne co do tego samego czynu tej samej osoby zostało prawomocnie zakończone</a:t>
            </a:r>
          </a:p>
          <a:p>
            <a:pPr algn="just">
              <a:buFont typeface="Wingdings" panose="05000000000000000000" pitchFamily="2" charset="2"/>
              <a:buChar char="Ø"/>
            </a:pPr>
            <a:r>
              <a:rPr lang="pl-PL" sz="1600" dirty="0"/>
              <a:t>wydanie byłoby sprzeczne z polskim prawem</a:t>
            </a:r>
          </a:p>
          <a:p>
            <a:pPr algn="just">
              <a:buFont typeface="Wingdings" panose="05000000000000000000" pitchFamily="2" charset="2"/>
              <a:buChar char="Ø"/>
            </a:pPr>
            <a:r>
              <a:rPr lang="pl-PL" sz="1600" dirty="0"/>
              <a:t>zachodzi uzasadniona obawa, że w państwie żądającym wydania wobec osoby wydawanej może zostać orzeczona lub wykonana kara śmierci</a:t>
            </a:r>
          </a:p>
          <a:p>
            <a:pPr algn="just">
              <a:buFont typeface="Wingdings" panose="05000000000000000000" pitchFamily="2" charset="2"/>
              <a:buChar char="Ø"/>
            </a:pPr>
            <a:r>
              <a:rPr lang="pl-PL" sz="1600" dirty="0"/>
              <a:t>zachodzi uzasadniona obawa, że w państwie żądającym wydania może dojść do naruszenia wolności i praw osoby wydawanej</a:t>
            </a:r>
          </a:p>
          <a:p>
            <a:pPr algn="just">
              <a:buFont typeface="Wingdings" panose="05000000000000000000" pitchFamily="2" charset="2"/>
              <a:buChar char="Ø"/>
            </a:pPr>
            <a:r>
              <a:rPr lang="pl-PL" sz="1600" dirty="0"/>
              <a:t>wydanie dotyczy osoby ściganej za dokonanie bez użycia przemocy przestępstwa z przyczyn politycznych  </a:t>
            </a:r>
          </a:p>
        </p:txBody>
      </p:sp>
    </p:spTree>
    <p:extLst>
      <p:ext uri="{BB962C8B-B14F-4D97-AF65-F5344CB8AC3E}">
        <p14:creationId xmlns:p14="http://schemas.microsoft.com/office/powerpoint/2010/main" val="3071837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F97162-0463-4EDE-8269-B45BB53C7001}"/>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E8CB6561-01C8-4E22-9725-DB5EB5839611}"/>
              </a:ext>
            </a:extLst>
          </p:cNvPr>
          <p:cNvSpPr>
            <a:spLocks noGrp="1"/>
          </p:cNvSpPr>
          <p:nvPr>
            <p:ph idx="1"/>
          </p:nvPr>
        </p:nvSpPr>
        <p:spPr/>
        <p:txBody>
          <a:bodyPr>
            <a:normAutofit/>
          </a:bodyPr>
          <a:lstStyle/>
          <a:p>
            <a:pPr marL="114300" indent="0">
              <a:buNone/>
            </a:pPr>
            <a:r>
              <a:rPr lang="pl-PL" sz="1600" dirty="0"/>
              <a:t>Możliwość odmówienia wydania:</a:t>
            </a:r>
          </a:p>
          <a:p>
            <a:pPr>
              <a:buFont typeface="Wingdings" panose="05000000000000000000" pitchFamily="2" charset="2"/>
              <a:buChar char="Ø"/>
            </a:pPr>
            <a:r>
              <a:rPr lang="pl-PL" sz="1600" dirty="0"/>
              <a:t>osoba, której dotyczy wniosek, ma w RP stałe miejsce zamieszkania</a:t>
            </a:r>
          </a:p>
          <a:p>
            <a:pPr algn="just">
              <a:buFont typeface="Wingdings" panose="05000000000000000000" pitchFamily="2" charset="2"/>
              <a:buChar char="Ø"/>
            </a:pPr>
            <a:r>
              <a:rPr lang="pl-PL" sz="1600" dirty="0"/>
              <a:t>przestępstwo zostało popełnione na terytorium RP albo na polskim statku wodnym lub powietrznym</a:t>
            </a:r>
          </a:p>
          <a:p>
            <a:pPr algn="just">
              <a:buFont typeface="Wingdings" panose="05000000000000000000" pitchFamily="2" charset="2"/>
              <a:buChar char="Ø"/>
            </a:pPr>
            <a:r>
              <a:rPr lang="pl-PL" sz="1600" dirty="0"/>
              <a:t>co do tego samego czynu tej samej osoby toczy się postępowanie karne</a:t>
            </a:r>
          </a:p>
          <a:p>
            <a:pPr algn="just">
              <a:buFont typeface="Wingdings" panose="05000000000000000000" pitchFamily="2" charset="2"/>
              <a:buChar char="Ø"/>
            </a:pPr>
            <a:r>
              <a:rPr lang="pl-PL" sz="1600" dirty="0"/>
              <a:t>przestępstwo podlega ściganiu z oskarżenia prywatnego</a:t>
            </a:r>
          </a:p>
          <a:p>
            <a:pPr algn="just">
              <a:buFont typeface="Wingdings" panose="05000000000000000000" pitchFamily="2" charset="2"/>
              <a:buChar char="Ø"/>
            </a:pPr>
            <a:r>
              <a:rPr lang="pl-PL" sz="1600" dirty="0"/>
              <a:t>według prawa państwa, które złożyło wniosek o wydanie, przestępstwo jest zagrożone karą pozbawienia wolności do roku lub karą łagodniejszą albo orzeczona taką karę</a:t>
            </a:r>
          </a:p>
          <a:p>
            <a:pPr algn="just">
              <a:buFont typeface="Wingdings" panose="05000000000000000000" pitchFamily="2" charset="2"/>
              <a:buChar char="Ø"/>
            </a:pPr>
            <a:r>
              <a:rPr lang="pl-PL" sz="1600" dirty="0"/>
              <a:t>przestępstwo, w związku z którym żąda się wydania, jest przestępstwem o charakterze wojskowym lub skarbowym, albo o charakterze politycznym popełnionym z użyciem przemocy</a:t>
            </a:r>
          </a:p>
          <a:p>
            <a:pPr algn="just">
              <a:buFont typeface="Wingdings" panose="05000000000000000000" pitchFamily="2" charset="2"/>
              <a:buChar char="Ø"/>
            </a:pPr>
            <a:r>
              <a:rPr lang="pl-PL" sz="1600" dirty="0"/>
              <a:t>państwo, które złożyło wniosek o ściganie, nie zapewnia wzajemności </a:t>
            </a:r>
          </a:p>
        </p:txBody>
      </p:sp>
    </p:spTree>
    <p:extLst>
      <p:ext uri="{BB962C8B-B14F-4D97-AF65-F5344CB8AC3E}">
        <p14:creationId xmlns:p14="http://schemas.microsoft.com/office/powerpoint/2010/main" val="733893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A448E-AB3C-4685-947C-A261F10317E4}"/>
              </a:ext>
            </a:extLst>
          </p:cNvPr>
          <p:cNvSpPr>
            <a:spLocks noGrp="1"/>
          </p:cNvSpPr>
          <p:nvPr>
            <p:ph type="title"/>
          </p:nvPr>
        </p:nvSpPr>
        <p:spPr/>
        <p:txBody>
          <a:bodyPr>
            <a:normAutofit/>
          </a:bodyPr>
          <a:lstStyle/>
          <a:p>
            <a:r>
              <a:rPr lang="pl-PL" sz="2000" dirty="0"/>
              <a:t>Europejski nakaz aresztowania</a:t>
            </a:r>
          </a:p>
        </p:txBody>
      </p:sp>
      <p:sp>
        <p:nvSpPr>
          <p:cNvPr id="3" name="Symbol zastępczy zawartości 2">
            <a:extLst>
              <a:ext uri="{FF2B5EF4-FFF2-40B4-BE49-F238E27FC236}">
                <a16:creationId xmlns:a16="http://schemas.microsoft.com/office/drawing/2014/main" id="{811C39D0-6A42-4BA6-A80F-9014D6EF19AA}"/>
              </a:ext>
            </a:extLst>
          </p:cNvPr>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dirty="0"/>
              <a:t>Europejski Nakaz Aresztowania (ENA)</a:t>
            </a:r>
          </a:p>
          <a:p>
            <a:pPr>
              <a:buFont typeface="Wingdings" panose="05000000000000000000" pitchFamily="2" charset="2"/>
              <a:buChar char="Ø"/>
            </a:pPr>
            <a:r>
              <a:rPr lang="pl-PL" sz="1600" dirty="0"/>
              <a:t>wydawany przez sąd państwa członkowskiego UE</a:t>
            </a:r>
          </a:p>
          <a:p>
            <a:pPr>
              <a:buFont typeface="Wingdings" panose="05000000000000000000" pitchFamily="2" charset="2"/>
              <a:buChar char="Ø"/>
            </a:pPr>
            <a:endParaRPr lang="pl-PL" sz="1600" dirty="0"/>
          </a:p>
          <a:p>
            <a:pPr>
              <a:buFont typeface="Wingdings" panose="05000000000000000000" pitchFamily="2" charset="2"/>
              <a:buChar char="Ø"/>
            </a:pPr>
            <a:r>
              <a:rPr lang="pl-PL" sz="1600" dirty="0"/>
              <a:t>polega na wydaniu jakiejś osoby z terytorium RP do innego państwa członkowskiego UE</a:t>
            </a:r>
          </a:p>
          <a:p>
            <a:pPr marL="114300" indent="0">
              <a:buNone/>
            </a:pPr>
            <a:endParaRPr lang="pl-PL" sz="1600" dirty="0"/>
          </a:p>
        </p:txBody>
      </p:sp>
    </p:spTree>
    <p:extLst>
      <p:ext uri="{BB962C8B-B14F-4D97-AF65-F5344CB8AC3E}">
        <p14:creationId xmlns:p14="http://schemas.microsoft.com/office/powerpoint/2010/main" val="3524017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C65A72-FA05-4ACA-9AAA-D9B3807577AE}"/>
              </a:ext>
            </a:extLst>
          </p:cNvPr>
          <p:cNvSpPr>
            <a:spLocks noGrp="1"/>
          </p:cNvSpPr>
          <p:nvPr>
            <p:ph type="title"/>
          </p:nvPr>
        </p:nvSpPr>
        <p:spPr/>
        <p:txBody>
          <a:bodyPr>
            <a:normAutofit/>
          </a:bodyPr>
          <a:lstStyle/>
          <a:p>
            <a:r>
              <a:rPr lang="pl-PL" sz="2000" dirty="0"/>
              <a:t>Cudzoziemcy</a:t>
            </a:r>
            <a:br>
              <a:rPr lang="pl-PL" sz="2000" dirty="0"/>
            </a:br>
            <a:r>
              <a:rPr lang="pl-PL" sz="2000" dirty="0"/>
              <a:t>*obywatele Ukrainy</a:t>
            </a:r>
          </a:p>
        </p:txBody>
      </p:sp>
      <p:sp>
        <p:nvSpPr>
          <p:cNvPr id="3" name="Symbol zastępczy zawartości 2">
            <a:extLst>
              <a:ext uri="{FF2B5EF4-FFF2-40B4-BE49-F238E27FC236}">
                <a16:creationId xmlns:a16="http://schemas.microsoft.com/office/drawing/2014/main" id="{AC370E64-662D-426A-88B8-AF235E21ABEC}"/>
              </a:ext>
            </a:extLst>
          </p:cNvPr>
          <p:cNvSpPr>
            <a:spLocks noGrp="1"/>
          </p:cNvSpPr>
          <p:nvPr>
            <p:ph idx="1"/>
          </p:nvPr>
        </p:nvSpPr>
        <p:spPr>
          <a:xfrm>
            <a:off x="609600" y="1752601"/>
            <a:ext cx="10972800" cy="4855762"/>
          </a:xfrm>
        </p:spPr>
        <p:txBody>
          <a:bodyPr>
            <a:normAutofit fontScale="92500" lnSpcReduction="10000"/>
          </a:bodyPr>
          <a:lstStyle/>
          <a:p>
            <a:pPr marL="114300" indent="0" algn="just">
              <a:buNone/>
            </a:pPr>
            <a:r>
              <a:rPr lang="pl-PL" sz="1600" dirty="0"/>
              <a:t>Regulacja szczególna – ustawa z dnia 12 marca 2022 r. o pomocy obywatelom Ukrainy w związku z konfliktem zbrojnym na terytorium tego państwa</a:t>
            </a:r>
          </a:p>
          <a:p>
            <a:pPr marL="114300" indent="0" algn="just">
              <a:buNone/>
            </a:pPr>
            <a:endParaRPr lang="pl-PL" sz="1600" dirty="0"/>
          </a:p>
          <a:p>
            <a:pPr marL="114300" indent="0" algn="just">
              <a:buNone/>
            </a:pPr>
            <a:r>
              <a:rPr lang="pl-PL" sz="1600" dirty="0"/>
              <a:t>Przedmiot regulacji (w szczególności):</a:t>
            </a:r>
          </a:p>
          <a:p>
            <a:pPr algn="just">
              <a:buFont typeface="Wingdings" panose="05000000000000000000" pitchFamily="2" charset="2"/>
              <a:buChar char="§"/>
            </a:pPr>
            <a:r>
              <a:rPr lang="pl-PL" sz="1600" dirty="0"/>
              <a:t>szczególne zasady legalizowania pobytu obywateli Ukrainy oraz obywateli Ukrainy posiadających Kartę Polaka, którzy wraz z rodzinami przybyli na terytorium RP w związku z konfliktem zbrojnym na Ukrainie</a:t>
            </a:r>
          </a:p>
          <a:p>
            <a:pPr algn="just">
              <a:buFont typeface="Wingdings" panose="05000000000000000000" pitchFamily="2" charset="2"/>
              <a:buChar char="§"/>
            </a:pPr>
            <a:r>
              <a:rPr lang="pl-PL" sz="1600" dirty="0"/>
              <a:t>szczególne zasady powierzania pracy obywatelom Ukrainy</a:t>
            </a:r>
          </a:p>
          <a:p>
            <a:pPr algn="just">
              <a:buFont typeface="Wingdings" panose="05000000000000000000" pitchFamily="2" charset="2"/>
              <a:buChar char="§"/>
            </a:pPr>
            <a:r>
              <a:rPr lang="pl-PL" sz="1600" dirty="0"/>
              <a:t>regulacje dotyczące udzielania pomocy przez wojewodów, jednostki samorządu terytorialnego i inne podmioty</a:t>
            </a:r>
          </a:p>
          <a:p>
            <a:pPr algn="just">
              <a:buFont typeface="Wingdings" panose="05000000000000000000" pitchFamily="2" charset="2"/>
              <a:buChar char="§"/>
            </a:pPr>
            <a:r>
              <a:rPr lang="pl-PL" sz="1600" dirty="0"/>
              <a:t>utworzenie Funduszu Pomocy w celu finansowania lub dofinansowania realizacji zadań na rzecz pomocy obywatelom Ukrainy</a:t>
            </a:r>
          </a:p>
          <a:p>
            <a:pPr algn="just">
              <a:buFont typeface="Wingdings" panose="05000000000000000000" pitchFamily="2" charset="2"/>
              <a:buChar char="§"/>
            </a:pPr>
            <a:r>
              <a:rPr lang="pl-PL" sz="1600" dirty="0"/>
              <a:t>szczególne zasady przedłużania okresów legalnego pobytu obywateli Ukrainy oraz wydawanych im przez organy polskie dokumentów dotyczących uprawnień w zakresie wjazdu i pobytu na terytorium RP</a:t>
            </a:r>
          </a:p>
          <a:p>
            <a:pPr algn="just">
              <a:buFont typeface="Wingdings" panose="05000000000000000000" pitchFamily="2" charset="2"/>
              <a:buChar char="§"/>
            </a:pPr>
            <a:r>
              <a:rPr lang="pl-PL" sz="1600" dirty="0"/>
              <a:t>niektóre uprawnienia obywateli polskich i Ukrainy będących studentami, nauczycielami akademickimi lub pracownikami naukowymi wyjeżdżających z terytorium Ukrainy</a:t>
            </a:r>
          </a:p>
          <a:p>
            <a:pPr algn="just">
              <a:buFont typeface="Wingdings" panose="05000000000000000000" pitchFamily="2" charset="2"/>
              <a:buChar char="§"/>
            </a:pPr>
            <a:r>
              <a:rPr lang="pl-PL" sz="1600" dirty="0"/>
              <a:t>szczególne regulacje dotyczące kształcenia, wychowania i opieki dzieci i uczniów będących obywatelami Ukrainy</a:t>
            </a:r>
          </a:p>
          <a:p>
            <a:pPr algn="just">
              <a:buFont typeface="Wingdings" panose="05000000000000000000" pitchFamily="2" charset="2"/>
              <a:buChar char="§"/>
            </a:pPr>
            <a:r>
              <a:rPr lang="pl-PL" sz="1600" dirty="0"/>
              <a:t>szczególne zasady organizacji i funkcjonowania uczelni w związku z zapewnianiem miejsc na studiach dla obywateli Ukrainy</a:t>
            </a:r>
          </a:p>
          <a:p>
            <a:pPr algn="just">
              <a:buFont typeface="Wingdings" panose="05000000000000000000" pitchFamily="2" charset="2"/>
              <a:buChar char="§"/>
            </a:pPr>
            <a:r>
              <a:rPr lang="pl-PL" sz="1600" dirty="0"/>
              <a:t>szczególne zasady podejmowania działalności gospodarczej przez obywateli Ukrainy </a:t>
            </a:r>
          </a:p>
          <a:p>
            <a:pPr marL="114300" indent="0" algn="just">
              <a:buNone/>
            </a:pPr>
            <a:endParaRPr lang="pl-PL" sz="1600" dirty="0"/>
          </a:p>
        </p:txBody>
      </p:sp>
    </p:spTree>
    <p:extLst>
      <p:ext uri="{BB962C8B-B14F-4D97-AF65-F5344CB8AC3E}">
        <p14:creationId xmlns:p14="http://schemas.microsoft.com/office/powerpoint/2010/main" val="3895316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C65A72-FA05-4ACA-9AAA-D9B3807577AE}"/>
              </a:ext>
            </a:extLst>
          </p:cNvPr>
          <p:cNvSpPr>
            <a:spLocks noGrp="1"/>
          </p:cNvSpPr>
          <p:nvPr>
            <p:ph type="title"/>
          </p:nvPr>
        </p:nvSpPr>
        <p:spPr/>
        <p:txBody>
          <a:bodyPr>
            <a:normAutofit/>
          </a:bodyPr>
          <a:lstStyle/>
          <a:p>
            <a:r>
              <a:rPr lang="pl-PL" sz="2000" dirty="0"/>
              <a:t>Cudzoziemcy</a:t>
            </a:r>
            <a:br>
              <a:rPr lang="pl-PL" sz="2000" dirty="0"/>
            </a:br>
            <a:r>
              <a:rPr lang="pl-PL" sz="2000" dirty="0"/>
              <a:t>*obywatele </a:t>
            </a:r>
            <a:r>
              <a:rPr lang="pl-PL" sz="2000" dirty="0" err="1"/>
              <a:t>ukrainy</a:t>
            </a:r>
            <a:endParaRPr lang="pl-PL" sz="2000" dirty="0"/>
          </a:p>
        </p:txBody>
      </p:sp>
      <p:sp>
        <p:nvSpPr>
          <p:cNvPr id="3" name="Symbol zastępczy zawartości 2">
            <a:extLst>
              <a:ext uri="{FF2B5EF4-FFF2-40B4-BE49-F238E27FC236}">
                <a16:creationId xmlns:a16="http://schemas.microsoft.com/office/drawing/2014/main" id="{AC370E64-662D-426A-88B8-AF235E21ABEC}"/>
              </a:ext>
            </a:extLst>
          </p:cNvPr>
          <p:cNvSpPr>
            <a:spLocks noGrp="1"/>
          </p:cNvSpPr>
          <p:nvPr>
            <p:ph idx="1"/>
          </p:nvPr>
        </p:nvSpPr>
        <p:spPr>
          <a:xfrm>
            <a:off x="609600" y="1752601"/>
            <a:ext cx="10972800" cy="4967959"/>
          </a:xfrm>
        </p:spPr>
        <p:txBody>
          <a:bodyPr>
            <a:normAutofit/>
          </a:bodyPr>
          <a:lstStyle/>
          <a:p>
            <a:pPr marL="114300" indent="0" algn="just">
              <a:buNone/>
            </a:pPr>
            <a:r>
              <a:rPr lang="pl-PL" sz="1600" dirty="0"/>
              <a:t>Legalność pobytu obywateli Ukrainy:</a:t>
            </a:r>
          </a:p>
          <a:p>
            <a:pPr algn="just">
              <a:buFont typeface="Wingdings" panose="05000000000000000000" pitchFamily="2" charset="2"/>
              <a:buChar char="§"/>
            </a:pPr>
            <a:r>
              <a:rPr lang="pl-PL" sz="1600" dirty="0"/>
              <a:t>jeżeli obywatele Ukrainy przybyli legalnie na terytorium RP w okresie od 24 lutego 2022 r. (data końcowa okresu „przybywania” na terytorium RP nie została określona przez RM) i deklarują zamiar pozostania w RP – pobyt takich osób uznaje się za legalny do dnia 30 września 2025 r.; za legalny uznaje się także pobyt dziecka urodzonego na terytorium RP</a:t>
            </a:r>
          </a:p>
          <a:p>
            <a:pPr algn="just">
              <a:buFont typeface="Wingdings" panose="05000000000000000000" pitchFamily="2" charset="2"/>
              <a:buChar char="§"/>
            </a:pPr>
            <a:r>
              <a:rPr lang="pl-PL" sz="1600" dirty="0"/>
              <a:t>jeżeli obywatele Ukrainy posiadający Kartę Polaka opuścili Ukrainę w okresie od 24 lutego 2022 r. (data końcowa okresu „przybywania” na terytorium RP nie została określona przez RM), a następnie przybyli na terytorium RP i deklarują zamiar pozostania na tym terytorium – pobyt takich osób uznaje się za legalny do dnia 30 września 2025 r.</a:t>
            </a:r>
          </a:p>
          <a:p>
            <a:pPr marL="114300" indent="0" algn="just">
              <a:buNone/>
            </a:pPr>
            <a:endParaRPr lang="pl-PL" sz="1600" dirty="0"/>
          </a:p>
          <a:p>
            <a:pPr marL="114300" indent="0" algn="just">
              <a:buNone/>
            </a:pPr>
            <a:endParaRPr lang="pl-PL" sz="1600" dirty="0"/>
          </a:p>
          <a:p>
            <a:pPr marL="114300" indent="0" algn="just">
              <a:buNone/>
            </a:pPr>
            <a:r>
              <a:rPr lang="pl-PL" sz="1600" dirty="0"/>
              <a:t>Rejestracja pobytu</a:t>
            </a:r>
          </a:p>
          <a:p>
            <a:pPr algn="just">
              <a:buFont typeface="Wingdings" panose="05000000000000000000" pitchFamily="2" charset="2"/>
              <a:buChar char="§"/>
            </a:pPr>
            <a:r>
              <a:rPr lang="pl-PL" sz="1600" dirty="0"/>
              <a:t>komendant placówki Straży Granicznej podczas kontroli granicznej</a:t>
            </a:r>
          </a:p>
          <a:p>
            <a:pPr algn="just">
              <a:buFont typeface="Wingdings" panose="05000000000000000000" pitchFamily="2" charset="2"/>
              <a:buChar char="§"/>
            </a:pPr>
            <a:r>
              <a:rPr lang="pl-PL" sz="1600" dirty="0"/>
              <a:t>jeżeli nie doszło do rejestracji przy przekraczaniu granicy – Komendant Główny Straży Granicznej na wniosek obywatela Ukrainy</a:t>
            </a:r>
          </a:p>
          <a:p>
            <a:pPr marL="114300" indent="0" algn="just">
              <a:buNone/>
            </a:pPr>
            <a:r>
              <a:rPr lang="pl-PL" sz="1600" dirty="0"/>
              <a:t>Komendant Główny Straży Granicznej prowadzi rejestr obywateli Ukrainy</a:t>
            </a:r>
            <a:r>
              <a:rPr lang="pl-PL" sz="1600"/>
              <a:t>, którzy </a:t>
            </a:r>
            <a:r>
              <a:rPr lang="pl-PL" sz="1600" dirty="0"/>
              <a:t>przybyli na terytorium RP w związku z działaniami wojennymi </a:t>
            </a:r>
          </a:p>
        </p:txBody>
      </p:sp>
    </p:spTree>
    <p:extLst>
      <p:ext uri="{BB962C8B-B14F-4D97-AF65-F5344CB8AC3E}">
        <p14:creationId xmlns:p14="http://schemas.microsoft.com/office/powerpoint/2010/main" val="12787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C65A72-FA05-4ACA-9AAA-D9B3807577AE}"/>
              </a:ext>
            </a:extLst>
          </p:cNvPr>
          <p:cNvSpPr>
            <a:spLocks noGrp="1"/>
          </p:cNvSpPr>
          <p:nvPr>
            <p:ph type="title"/>
          </p:nvPr>
        </p:nvSpPr>
        <p:spPr/>
        <p:txBody>
          <a:bodyPr>
            <a:normAutofit/>
          </a:bodyPr>
          <a:lstStyle/>
          <a:p>
            <a:r>
              <a:rPr lang="pl-PL" sz="2000" dirty="0"/>
              <a:t>Cudzoziemcy</a:t>
            </a:r>
            <a:br>
              <a:rPr lang="pl-PL" sz="2000" dirty="0"/>
            </a:br>
            <a:r>
              <a:rPr lang="pl-PL" sz="2000" dirty="0"/>
              <a:t>*obywatele </a:t>
            </a:r>
            <a:r>
              <a:rPr lang="pl-PL" sz="2000" dirty="0" err="1"/>
              <a:t>ukrainy</a:t>
            </a:r>
            <a:endParaRPr lang="pl-PL" sz="2000" dirty="0"/>
          </a:p>
        </p:txBody>
      </p:sp>
      <p:sp>
        <p:nvSpPr>
          <p:cNvPr id="3" name="Symbol zastępczy zawartości 2">
            <a:extLst>
              <a:ext uri="{FF2B5EF4-FFF2-40B4-BE49-F238E27FC236}">
                <a16:creationId xmlns:a16="http://schemas.microsoft.com/office/drawing/2014/main" id="{AC370E64-662D-426A-88B8-AF235E21ABEC}"/>
              </a:ext>
            </a:extLst>
          </p:cNvPr>
          <p:cNvSpPr>
            <a:spLocks noGrp="1"/>
          </p:cNvSpPr>
          <p:nvPr>
            <p:ph idx="1"/>
          </p:nvPr>
        </p:nvSpPr>
        <p:spPr/>
        <p:txBody>
          <a:bodyPr>
            <a:normAutofit/>
          </a:bodyPr>
          <a:lstStyle/>
          <a:p>
            <a:pPr marL="114300" indent="0" algn="just">
              <a:buNone/>
            </a:pPr>
            <a:r>
              <a:rPr lang="pl-PL" sz="1600" dirty="0"/>
              <a:t>zasady legalizacji pobytu obywateli Ukrainy w RP przybywających w związku z działaniami wojennymi na terytorium Ukrainy nie są stosowane do osób, które posiadają np.: zezwolenie na pobyt stały, status uchodźcy, ochronę uzupełniającą, zgodę na pobyt tolerowany, zgodę na pobyt ze względów humanitarnych, którzy złożyli w RP wnioski o udzielenie ochrony międzynarodowej, zadeklarowali złożenie takich wniosków, którzy korzystają z ochrony czasowej na terytorium innego niż RP państwa członkowskiego UE</a:t>
            </a:r>
          </a:p>
          <a:p>
            <a:pPr marL="114300" indent="0" algn="just">
              <a:buNone/>
            </a:pPr>
            <a:endParaRPr lang="pl-PL" sz="1600" dirty="0"/>
          </a:p>
          <a:p>
            <a:pPr marL="114300" indent="0" algn="just">
              <a:buNone/>
            </a:pPr>
            <a:r>
              <a:rPr lang="pl-PL" sz="1600" dirty="0"/>
              <a:t>Status obywateli Ukrainy przybywających w związku z konfliktem zbrojnym na terytorium Ukrainy:</a:t>
            </a:r>
          </a:p>
          <a:p>
            <a:pPr algn="just">
              <a:buFont typeface="Wingdings" panose="05000000000000000000" pitchFamily="2" charset="2"/>
              <a:buChar char="Ø"/>
            </a:pPr>
            <a:r>
              <a:rPr lang="pl-PL" sz="1600" dirty="0"/>
              <a:t>uznawani są za </a:t>
            </a:r>
            <a:r>
              <a:rPr lang="pl-PL" sz="1600" b="1" dirty="0"/>
              <a:t>osoby korzystające w RP z ochrony czasowej</a:t>
            </a:r>
          </a:p>
          <a:p>
            <a:pPr algn="just">
              <a:buFont typeface="Wingdings" panose="05000000000000000000" pitchFamily="2" charset="2"/>
              <a:buChar char="Ø"/>
            </a:pPr>
            <a:r>
              <a:rPr lang="pl-PL" sz="1600" dirty="0"/>
              <a:t>obywatele Ukrainy mogą korzystać z uprawnień wynikających także z ustawy o udzielaniu cudzoziemcom ochrony na terytorium RP</a:t>
            </a:r>
          </a:p>
        </p:txBody>
      </p:sp>
    </p:spTree>
    <p:extLst>
      <p:ext uri="{BB962C8B-B14F-4D97-AF65-F5344CB8AC3E}">
        <p14:creationId xmlns:p14="http://schemas.microsoft.com/office/powerpoint/2010/main" val="2387920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C65A72-FA05-4ACA-9AAA-D9B3807577AE}"/>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AC370E64-662D-426A-88B8-AF235E21ABEC}"/>
              </a:ext>
            </a:extLst>
          </p:cNvPr>
          <p:cNvSpPr>
            <a:spLocks noGrp="1"/>
          </p:cNvSpPr>
          <p:nvPr>
            <p:ph idx="1"/>
          </p:nvPr>
        </p:nvSpPr>
        <p:spPr>
          <a:xfrm>
            <a:off x="609600" y="1752601"/>
            <a:ext cx="10972800" cy="4928690"/>
          </a:xfrm>
        </p:spPr>
        <p:txBody>
          <a:bodyPr>
            <a:normAutofit/>
          </a:bodyPr>
          <a:lstStyle/>
          <a:p>
            <a:pPr marL="114300" indent="0">
              <a:buNone/>
            </a:pPr>
            <a:r>
              <a:rPr lang="pl-PL" sz="1600" dirty="0"/>
              <a:t>*pobyt tolerowany</a:t>
            </a:r>
          </a:p>
          <a:p>
            <a:pPr>
              <a:buFont typeface="Wingdings" panose="05000000000000000000" pitchFamily="2" charset="2"/>
              <a:buChar char="§"/>
            </a:pPr>
            <a:r>
              <a:rPr lang="pl-PL" sz="1600" dirty="0"/>
              <a:t>instytucja nieistniejąca już w prawie polskim – zlikwidowana z dniem 30 kwietnia 2014 r.</a:t>
            </a:r>
          </a:p>
          <a:p>
            <a:pPr>
              <a:buFont typeface="Wingdings" panose="05000000000000000000" pitchFamily="2" charset="2"/>
              <a:buChar char="§"/>
            </a:pPr>
            <a:r>
              <a:rPr lang="pl-PL" sz="1600" dirty="0"/>
              <a:t>zgodę na pobyt tolerowany mogła ją uzyskać osoba: </a:t>
            </a:r>
          </a:p>
          <a:p>
            <a:pPr algn="just">
              <a:buFont typeface="Wingdings" panose="05000000000000000000" pitchFamily="2" charset="2"/>
              <a:buChar char="ü"/>
            </a:pPr>
            <a:r>
              <a:rPr lang="pl-PL" sz="1600" dirty="0"/>
              <a:t>która mogła zostać wydalona jedynie do kraju, w którym zagrożone byłoby jej prawo do życia, wolności i bezpieczeństwa osobistego, w którym mogłaby zostać poddana torturom albo nieludzkiemu lub poniżającemu traktowaniu lub karaniu lub zostać zmuszona do pracy lub pozbawiona prawa do rzetelnego procesu sądowego albo mogła zostać ukarana bez podstawy prawnej w rozumieniu Konwencji o ochronie praw człowieka i podstawowych wolności z 1950 r. </a:t>
            </a:r>
          </a:p>
          <a:p>
            <a:pPr algn="just">
              <a:buFont typeface="Wingdings" panose="05000000000000000000" pitchFamily="2" charset="2"/>
              <a:buChar char="ü"/>
            </a:pPr>
            <a:r>
              <a:rPr lang="pl-PL" sz="1600" dirty="0"/>
              <a:t> w przypadku której naruszone zostałoby jej prawo do życia rodzinnego w rozumieniu Konwencji o ochronie praw człowieka i podstawowych wolności z 1950 r. lub naruszone zostałyby prawa dziecka określone w Konwencji o prawach dziecka z 1989 r.</a:t>
            </a:r>
          </a:p>
          <a:p>
            <a:pPr algn="just">
              <a:buFont typeface="Wingdings" panose="05000000000000000000" pitchFamily="2" charset="2"/>
              <a:buChar char="ü"/>
            </a:pPr>
            <a:r>
              <a:rPr lang="pl-PL" sz="1600" dirty="0"/>
              <a:t>której wydalenie było niewykonalne z przyczyn niezależnych od organu wykonującego decyzję o wydaleniu</a:t>
            </a:r>
          </a:p>
          <a:p>
            <a:pPr algn="just">
              <a:buFont typeface="Wingdings" panose="05000000000000000000" pitchFamily="2" charset="2"/>
              <a:buChar char="§"/>
            </a:pPr>
            <a:r>
              <a:rPr lang="pl-PL" sz="1600" dirty="0"/>
              <a:t>nie mogła uzyskać pobytu tolerowanego osoba, której pobyt na terytorium RP stanowiłby zagrożenie dla obronności lub bezpieczeństwa państwa albo bezpieczeństwa i porządku publicznego</a:t>
            </a:r>
          </a:p>
          <a:p>
            <a:pPr algn="just">
              <a:buFont typeface="Wingdings" panose="05000000000000000000" pitchFamily="2" charset="2"/>
              <a:buChar char="§"/>
            </a:pPr>
            <a:r>
              <a:rPr lang="pl-PL" sz="1600" dirty="0"/>
              <a:t>uprawnienia cudzoziemca posiadającego zgodę na pobyt tolerowany odpowiadały uprawnieniom osoby posiadającej zezwolenie na zamieszkanie na czas oznaczony</a:t>
            </a:r>
          </a:p>
          <a:p>
            <a:pPr algn="just">
              <a:buFont typeface="Wingdings" panose="05000000000000000000" pitchFamily="2" charset="2"/>
              <a:buChar char="ü"/>
            </a:pPr>
            <a:endParaRPr lang="pl-PL" sz="1600" dirty="0"/>
          </a:p>
        </p:txBody>
      </p:sp>
    </p:spTree>
    <p:extLst>
      <p:ext uri="{BB962C8B-B14F-4D97-AF65-F5344CB8AC3E}">
        <p14:creationId xmlns:p14="http://schemas.microsoft.com/office/powerpoint/2010/main" val="4192350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305B98-8C5C-4C34-B3A8-72FD497337F8}"/>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6778EC5F-CC3A-4F39-BA24-CCEB999C264D}"/>
              </a:ext>
            </a:extLst>
          </p:cNvPr>
          <p:cNvSpPr>
            <a:spLocks noGrp="1"/>
          </p:cNvSpPr>
          <p:nvPr>
            <p:ph idx="1"/>
          </p:nvPr>
        </p:nvSpPr>
        <p:spPr>
          <a:xfrm>
            <a:off x="609600" y="1752601"/>
            <a:ext cx="10972800" cy="4918493"/>
          </a:xfrm>
        </p:spPr>
        <p:txBody>
          <a:bodyPr>
            <a:normAutofit/>
          </a:bodyPr>
          <a:lstStyle/>
          <a:p>
            <a:pPr marL="114300" indent="0">
              <a:buNone/>
            </a:pPr>
            <a:r>
              <a:rPr lang="pl-PL" sz="1600" dirty="0"/>
              <a:t>zasady, na których opiera się ekstradycja</a:t>
            </a:r>
          </a:p>
          <a:p>
            <a:pPr algn="just">
              <a:buFont typeface="Wingdings" panose="05000000000000000000" pitchFamily="2" charset="2"/>
              <a:buChar char="Ø"/>
            </a:pPr>
            <a:r>
              <a:rPr lang="pl-PL" sz="1600" b="1" dirty="0"/>
              <a:t>obowiązek wydania osoby ściganej wyłącznie w przypadku obowiązywania odpowiednej umowy międzynarodowej</a:t>
            </a:r>
          </a:p>
          <a:p>
            <a:pPr marL="114300" indent="0" algn="just">
              <a:buNone/>
            </a:pPr>
            <a:r>
              <a:rPr lang="pl-PL" sz="1600" dirty="0"/>
              <a:t>brak umowy między państwami powoduje, że są one uprawnione do wydania osoby ściganej, ale nie mają takiego obowiązku; podstawę ekstradycji stanowi wówczas prawo wewnętrzne (tzw. subsydiarna podstawa ekstradycji)</a:t>
            </a:r>
          </a:p>
          <a:p>
            <a:pPr>
              <a:buFont typeface="Wingdings" panose="05000000000000000000" pitchFamily="2" charset="2"/>
              <a:buChar char="Ø"/>
            </a:pPr>
            <a:r>
              <a:rPr lang="pl-PL" sz="1600" b="1" dirty="0"/>
              <a:t>zasada podwójnej karalności</a:t>
            </a:r>
          </a:p>
          <a:p>
            <a:pPr marL="114300" indent="0" algn="just">
              <a:buNone/>
            </a:pPr>
            <a:r>
              <a:rPr lang="pl-PL" sz="1600" dirty="0"/>
              <a:t>czyn stanowiący podstawę wydania osoby ściganej powinien być uznawany za przestępstwo w prawie wewnętrznym państwa wzywającego i państwa wzywanego</a:t>
            </a:r>
          </a:p>
          <a:p>
            <a:pPr marL="114300" indent="0" algn="just">
              <a:buNone/>
            </a:pPr>
            <a:r>
              <a:rPr lang="pl-PL" sz="1600" dirty="0"/>
              <a:t>czyn powinien należeć do tzw. przestępstw ekstradycyjnych (podlegających ekstradycji zgodnie z odpowiednimi umowami międzynarodowymi lub ustawami)</a:t>
            </a:r>
          </a:p>
          <a:p>
            <a:pPr marL="114300" indent="0" algn="just">
              <a:buNone/>
            </a:pPr>
            <a:r>
              <a:rPr lang="pl-PL" sz="1600" dirty="0"/>
              <a:t>przestępstwami ekstradycyjnymi są najczęściej najpoważniejsze przestępstwa przeciwko mieniu, życiu i zdrowiu</a:t>
            </a:r>
          </a:p>
          <a:p>
            <a:pPr marL="114300" indent="0" algn="just">
              <a:buNone/>
            </a:pPr>
            <a:r>
              <a:rPr lang="pl-PL" sz="1600" dirty="0"/>
              <a:t>z reguły ekstradycja dotyczy przestępstw zagrożonych karą powyżej ustalonego minimum</a:t>
            </a:r>
          </a:p>
        </p:txBody>
      </p:sp>
    </p:spTree>
    <p:extLst>
      <p:ext uri="{BB962C8B-B14F-4D97-AF65-F5344CB8AC3E}">
        <p14:creationId xmlns:p14="http://schemas.microsoft.com/office/powerpoint/2010/main" val="75668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AD7542-382D-4C23-847A-4F5914EA05DB}"/>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27CBE9CE-A100-4ADA-872D-6D56545F9AE8}"/>
              </a:ext>
            </a:extLst>
          </p:cNvPr>
          <p:cNvSpPr>
            <a:spLocks noGrp="1"/>
          </p:cNvSpPr>
          <p:nvPr>
            <p:ph idx="1"/>
          </p:nvPr>
        </p:nvSpPr>
        <p:spPr/>
        <p:txBody>
          <a:bodyPr>
            <a:normAutofit/>
          </a:bodyPr>
          <a:lstStyle/>
          <a:p>
            <a:pPr marL="114300" indent="0">
              <a:buNone/>
            </a:pPr>
            <a:r>
              <a:rPr lang="pl-PL" sz="1600" dirty="0"/>
              <a:t>zasady, na których opiera się ekstradycja c.d.</a:t>
            </a:r>
          </a:p>
          <a:p>
            <a:pPr>
              <a:buFont typeface="Wingdings" panose="05000000000000000000" pitchFamily="2" charset="2"/>
              <a:buChar char="Ø"/>
            </a:pPr>
            <a:r>
              <a:rPr lang="pl-PL" sz="1600" b="1" dirty="0"/>
              <a:t>zasada niewydawania przestępców politycznych</a:t>
            </a:r>
          </a:p>
          <a:p>
            <a:pPr marL="114300" indent="0">
              <a:buNone/>
            </a:pPr>
            <a:r>
              <a:rPr lang="pl-PL" sz="1600" dirty="0"/>
              <a:t>ocena charakteru przestępstwa należy do państwa wezwanego</a:t>
            </a:r>
          </a:p>
          <a:p>
            <a:pPr marL="114300" indent="0">
              <a:buNone/>
            </a:pPr>
            <a:r>
              <a:rPr lang="pl-PL" sz="1600" dirty="0"/>
              <a:t>w prawie międzynarodowym brak definicji przestępstw politycznych</a:t>
            </a:r>
          </a:p>
          <a:p>
            <a:pPr marL="114300" indent="0">
              <a:buNone/>
            </a:pPr>
            <a:r>
              <a:rPr lang="pl-PL" sz="1600" dirty="0"/>
              <a:t>w prawie międzynarodowym ustalone zostało, które przestępstwa nie mogą być uznane za przestępstwa polityczne </a:t>
            </a:r>
          </a:p>
          <a:p>
            <a:pPr marL="114300" indent="0">
              <a:buNone/>
            </a:pPr>
            <a:r>
              <a:rPr lang="pl-PL" sz="1600" dirty="0"/>
              <a:t>zgodnie z prawem norymberskim, nie mogą być uznane za przestępstwa polityczne: zbrodnie przeciwko pokojowi, zbrodnie wojenne, zbrodnie przeciwko ludzkości</a:t>
            </a:r>
          </a:p>
          <a:p>
            <a:pPr marL="114300" indent="0" algn="just">
              <a:buNone/>
            </a:pPr>
            <a:r>
              <a:rPr lang="pl-PL" sz="1600" b="1" dirty="0"/>
              <a:t>tzw. klauzule antydyskryminacyjne </a:t>
            </a:r>
            <a:r>
              <a:rPr lang="pl-PL" sz="1600" dirty="0"/>
              <a:t>– państwo wezwane może odmówić wydania osoby, jeżeli istnieją poważne powody, które pozwalają jej władzom sądowym lub innym właściwym organom uważać, że ekstradycja ułatwi prześladowanie lub ukaranie osoby z powodu rasy, religii, narodowości lub poglądów politycznych</a:t>
            </a:r>
          </a:p>
          <a:p>
            <a:pPr marL="114300" indent="0" algn="just">
              <a:buNone/>
            </a:pPr>
            <a:r>
              <a:rPr lang="pl-PL" sz="1600" b="1" dirty="0"/>
              <a:t>tzw. klauzula zamachowa </a:t>
            </a:r>
            <a:r>
              <a:rPr lang="pl-PL" sz="1600" dirty="0"/>
              <a:t>– umożliwia ekstradycję osób, które z motywów politycznych dokonały zabójstwa głowy państwa, szefa rządu lub innych osób zajmujących kierownicze stanowiska państwowe lub polityczne</a:t>
            </a:r>
          </a:p>
          <a:p>
            <a:pPr marL="114300" indent="0">
              <a:buNone/>
            </a:pPr>
            <a:endParaRPr lang="pl-PL" sz="1600" dirty="0"/>
          </a:p>
        </p:txBody>
      </p:sp>
    </p:spTree>
    <p:extLst>
      <p:ext uri="{BB962C8B-B14F-4D97-AF65-F5344CB8AC3E}">
        <p14:creationId xmlns:p14="http://schemas.microsoft.com/office/powerpoint/2010/main" val="924387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04C64E-4907-4936-83C5-7D74F9B6AA1B}"/>
              </a:ext>
            </a:extLst>
          </p:cNvPr>
          <p:cNvSpPr>
            <a:spLocks noGrp="1"/>
          </p:cNvSpPr>
          <p:nvPr>
            <p:ph type="title"/>
          </p:nvPr>
        </p:nvSpPr>
        <p:spPr/>
        <p:txBody>
          <a:bodyPr>
            <a:normAutofit/>
          </a:bodyPr>
          <a:lstStyle/>
          <a:p>
            <a:r>
              <a:rPr lang="pl-PL" sz="2000" dirty="0"/>
              <a:t>cudzoziemcy</a:t>
            </a:r>
          </a:p>
        </p:txBody>
      </p:sp>
      <p:sp>
        <p:nvSpPr>
          <p:cNvPr id="3" name="Symbol zastępczy zawartości 2">
            <a:extLst>
              <a:ext uri="{FF2B5EF4-FFF2-40B4-BE49-F238E27FC236}">
                <a16:creationId xmlns:a16="http://schemas.microsoft.com/office/drawing/2014/main" id="{78E7DC34-F4BD-408B-9A76-DA573C8F49DE}"/>
              </a:ext>
            </a:extLst>
          </p:cNvPr>
          <p:cNvSpPr>
            <a:spLocks noGrp="1"/>
          </p:cNvSpPr>
          <p:nvPr>
            <p:ph idx="1"/>
          </p:nvPr>
        </p:nvSpPr>
        <p:spPr/>
        <p:txBody>
          <a:bodyPr>
            <a:normAutofit/>
          </a:bodyPr>
          <a:lstStyle/>
          <a:p>
            <a:pPr marL="114300" indent="0">
              <a:buNone/>
            </a:pPr>
            <a:r>
              <a:rPr lang="pl-PL" sz="1600" dirty="0"/>
              <a:t>zasady, na których opiera się ekstradycja c.d.</a:t>
            </a:r>
          </a:p>
          <a:p>
            <a:pPr algn="just">
              <a:buFont typeface="Wingdings" panose="05000000000000000000" pitchFamily="2" charset="2"/>
              <a:buChar char="Ø"/>
            </a:pPr>
            <a:r>
              <a:rPr lang="pl-PL" sz="1600" b="1" dirty="0"/>
              <a:t>zasada niewydawania własnych obywateli</a:t>
            </a:r>
          </a:p>
          <a:p>
            <a:pPr marL="114300" indent="0" algn="just">
              <a:buNone/>
            </a:pPr>
            <a:r>
              <a:rPr lang="pl-PL" sz="1600" dirty="0"/>
              <a:t>państwo wezwane może odmówić wydania osoby, jeżeli osoba, której dotyczy wniosek o ekstradycję, posiada jego obywatelstwo</a:t>
            </a:r>
          </a:p>
          <a:p>
            <a:pPr marL="114300" indent="0" algn="just">
              <a:buNone/>
            </a:pPr>
            <a:r>
              <a:rPr lang="pl-PL" sz="1600" dirty="0"/>
              <a:t>nie wszystkie państwa przyjmują bezwzględny zakaz wydawania swoich obywateli</a:t>
            </a:r>
          </a:p>
          <a:p>
            <a:pPr algn="just">
              <a:buFont typeface="Wingdings" panose="05000000000000000000" pitchFamily="2" charset="2"/>
              <a:buChar char="Ø"/>
            </a:pPr>
            <a:r>
              <a:rPr lang="pl-PL" sz="1600" b="1" dirty="0"/>
              <a:t>zasada </a:t>
            </a:r>
            <a:r>
              <a:rPr lang="pl-PL" sz="1600" b="1" i="1" dirty="0" err="1"/>
              <a:t>ne</a:t>
            </a:r>
            <a:r>
              <a:rPr lang="pl-PL" sz="1600" b="1" i="1" dirty="0"/>
              <a:t> bis in </a:t>
            </a:r>
            <a:r>
              <a:rPr lang="pl-PL" sz="1600" b="1" i="1" dirty="0" err="1"/>
              <a:t>idem</a:t>
            </a:r>
            <a:endParaRPr lang="pl-PL" sz="1600" b="1" i="1" dirty="0"/>
          </a:p>
          <a:p>
            <a:pPr marL="114300" indent="0" algn="just">
              <a:buNone/>
            </a:pPr>
            <a:r>
              <a:rPr lang="pl-PL" sz="1600" dirty="0"/>
              <a:t>państwo wezwane zobowiązane jest odmówić wydania osoby, wobec której zapadło już prawomocne orzeczenie dotyczące przestępstwa lub przestępstw objętych wnioskiem ekstradycyjnym</a:t>
            </a:r>
          </a:p>
          <a:p>
            <a:pPr algn="just">
              <a:buFont typeface="Wingdings" panose="05000000000000000000" pitchFamily="2" charset="2"/>
              <a:buChar char="Ø"/>
            </a:pPr>
            <a:r>
              <a:rPr lang="pl-PL" sz="1600" b="1" dirty="0"/>
              <a:t>zasada niewydawania, jeżeli czyn, w związku z którym żąda się wydania, jest według ustawodawstwa państwa wzywającego zagrożony karą śmierci </a:t>
            </a:r>
          </a:p>
          <a:p>
            <a:pPr marL="114300" indent="0" algn="just">
              <a:buNone/>
            </a:pPr>
            <a:r>
              <a:rPr lang="pl-PL" sz="1600" dirty="0"/>
              <a:t>państwo wezwane może odmówić wydania osoby, której dotyczy wniosek o ekstradycję, jeżeli zachodzi obawa, że wobec tej osoby może zostać orzeczona lub wykonana kara śmierci</a:t>
            </a:r>
          </a:p>
          <a:p>
            <a:pPr algn="just">
              <a:buFont typeface="Wingdings" panose="05000000000000000000" pitchFamily="2" charset="2"/>
              <a:buChar char="Ø"/>
            </a:pPr>
            <a:r>
              <a:rPr lang="pl-PL" sz="1600" b="1" dirty="0"/>
              <a:t>zasada ograniczenia ścigania i karania (specjalności)</a:t>
            </a:r>
          </a:p>
          <a:p>
            <a:pPr marL="114300" indent="0" algn="just">
              <a:buNone/>
            </a:pPr>
            <a:r>
              <a:rPr lang="pl-PL" sz="1600" dirty="0"/>
              <a:t>osoba wydana nie może być ścigana ani karana za jakiekolwiek inne przestępstwo popełnione przed jej wydaniem niż to, którego dotyczył wniosek ekstradycyjny</a:t>
            </a:r>
          </a:p>
          <a:p>
            <a:pPr marL="114300" indent="0">
              <a:buNone/>
            </a:pPr>
            <a:endParaRPr lang="pl-PL" sz="1600" dirty="0"/>
          </a:p>
        </p:txBody>
      </p:sp>
    </p:spTree>
    <p:extLst>
      <p:ext uri="{BB962C8B-B14F-4D97-AF65-F5344CB8AC3E}">
        <p14:creationId xmlns:p14="http://schemas.microsoft.com/office/powerpoint/2010/main" val="2194246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856CC0-D52E-41E4-BA45-506C615E7DBD}"/>
              </a:ext>
            </a:extLst>
          </p:cNvPr>
          <p:cNvSpPr>
            <a:spLocks noGrp="1"/>
          </p:cNvSpPr>
          <p:nvPr>
            <p:ph type="title"/>
          </p:nvPr>
        </p:nvSpPr>
        <p:spPr/>
        <p:txBody>
          <a:bodyPr>
            <a:normAutofit/>
          </a:bodyPr>
          <a:lstStyle/>
          <a:p>
            <a:r>
              <a:rPr lang="pl-PL" sz="2000" dirty="0"/>
              <a:t>ekstradycja</a:t>
            </a:r>
          </a:p>
        </p:txBody>
      </p:sp>
      <p:sp>
        <p:nvSpPr>
          <p:cNvPr id="3" name="Symbol zastępczy zawartości 2">
            <a:extLst>
              <a:ext uri="{FF2B5EF4-FFF2-40B4-BE49-F238E27FC236}">
                <a16:creationId xmlns:a16="http://schemas.microsoft.com/office/drawing/2014/main" id="{2FA2B24E-4D17-4465-B1A2-C1D6E6BBD541}"/>
              </a:ext>
            </a:extLst>
          </p:cNvPr>
          <p:cNvSpPr>
            <a:spLocks noGrp="1"/>
          </p:cNvSpPr>
          <p:nvPr>
            <p:ph idx="1"/>
          </p:nvPr>
        </p:nvSpPr>
        <p:spPr>
          <a:xfrm>
            <a:off x="609600" y="1752601"/>
            <a:ext cx="10972800" cy="4999007"/>
          </a:xfrm>
        </p:spPr>
        <p:txBody>
          <a:bodyPr>
            <a:normAutofit fontScale="92500" lnSpcReduction="20000"/>
          </a:bodyPr>
          <a:lstStyle/>
          <a:p>
            <a:pPr marL="114300" indent="0">
              <a:buNone/>
            </a:pPr>
            <a:r>
              <a:rPr lang="pl-PL" sz="1600" dirty="0"/>
              <a:t>Ekstradycja w świetle prawa RP</a:t>
            </a:r>
          </a:p>
          <a:p>
            <a:pPr>
              <a:buFont typeface="Wingdings" panose="05000000000000000000" pitchFamily="2" charset="2"/>
              <a:buChar char="Ø"/>
            </a:pPr>
            <a:r>
              <a:rPr lang="pl-PL" sz="1600" dirty="0"/>
              <a:t>art. 55 Konstytucji RP</a:t>
            </a:r>
          </a:p>
          <a:p>
            <a:pPr>
              <a:buFont typeface="Wingdings" panose="05000000000000000000" pitchFamily="2" charset="2"/>
              <a:buChar char="Ø"/>
            </a:pPr>
            <a:r>
              <a:rPr lang="pl-PL" sz="1600" dirty="0"/>
              <a:t>rozdział 64 i 65 Kodeksu postępowania karnego</a:t>
            </a:r>
          </a:p>
          <a:p>
            <a:pPr>
              <a:buFont typeface="Wingdings" panose="05000000000000000000" pitchFamily="2" charset="2"/>
              <a:buChar char="Ø"/>
            </a:pPr>
            <a:endParaRPr lang="pl-PL" sz="1600" dirty="0"/>
          </a:p>
          <a:p>
            <a:pPr marL="114300" indent="0">
              <a:buNone/>
            </a:pPr>
            <a:r>
              <a:rPr lang="pl-PL" sz="1600" dirty="0"/>
              <a:t>Konstytucja</a:t>
            </a:r>
          </a:p>
          <a:p>
            <a:pPr>
              <a:buFont typeface="Wingdings" panose="05000000000000000000" pitchFamily="2" charset="2"/>
              <a:buChar char="Ø"/>
            </a:pPr>
            <a:r>
              <a:rPr lang="pl-PL" sz="1600" dirty="0"/>
              <a:t>zasadniczo </a:t>
            </a:r>
          </a:p>
          <a:p>
            <a:pPr marL="114300" indent="0">
              <a:buNone/>
            </a:pPr>
            <a:r>
              <a:rPr lang="pl-PL" sz="1600" dirty="0"/>
              <a:t>zakazana jest ekstradycja obywateli RP</a:t>
            </a:r>
          </a:p>
          <a:p>
            <a:pPr>
              <a:buFont typeface="Wingdings" panose="05000000000000000000" pitchFamily="2" charset="2"/>
              <a:buChar char="Ø"/>
            </a:pPr>
            <a:r>
              <a:rPr lang="pl-PL" sz="1600" dirty="0"/>
              <a:t>wyjątek</a:t>
            </a:r>
          </a:p>
          <a:p>
            <a:pPr algn="just">
              <a:buFont typeface="Century Gothic" panose="020B0502020202020204" pitchFamily="34" charset="0"/>
              <a:buChar char="–"/>
            </a:pPr>
            <a:r>
              <a:rPr lang="pl-PL" sz="1600" dirty="0"/>
              <a:t>dopuszczalna jest ekstradycja obywatela RP na wniosek innego państwa lub sądowego organu międzynarodowego, jeżeli możliwość taka wynika z ratyfikowanej przez RP umowy międzynarodowej lub ustawy wykonującej akt prawa stanowionego przez organizację międzynarodową, której RP jest członkiem, pod warunkiem, że czyn objęty wnioskiem o ekstradycję:</a:t>
            </a:r>
          </a:p>
          <a:p>
            <a:pPr algn="just">
              <a:buFont typeface="Wingdings" panose="05000000000000000000" pitchFamily="2" charset="2"/>
              <a:buChar char="§"/>
            </a:pPr>
            <a:r>
              <a:rPr lang="pl-PL" sz="1600" dirty="0"/>
              <a:t>popełniony został poza terytorium RP</a:t>
            </a:r>
          </a:p>
          <a:p>
            <a:pPr algn="just">
              <a:buFont typeface="Wingdings" panose="05000000000000000000" pitchFamily="2" charset="2"/>
              <a:buChar char="§"/>
            </a:pPr>
            <a:r>
              <a:rPr lang="pl-PL" sz="1600" dirty="0"/>
              <a:t>stanowił przestępstwo wg prawa RP lub stanowiłby przestępstwo wg prawa RP w razie popełnienia na terytorium RP, zarówno w czasie jego popełnienia, jak i w chwili złożenia wniosku</a:t>
            </a:r>
          </a:p>
          <a:p>
            <a:pPr algn="just">
              <a:buFont typeface="Wingdings" panose="05000000000000000000" pitchFamily="2" charset="2"/>
              <a:buChar char="Ø"/>
            </a:pPr>
            <a:r>
              <a:rPr lang="pl-PL" sz="1600" dirty="0"/>
              <a:t>Konstytucja przewiduje ekstradycję obywateli RP na podstawie wniosku sądowego organu międzynarodowego powołanego na podstawie ratyfikowanej przez RP umowy międzynarodowej, w związku z oskarżeniem o zbrodnię ludobójstwa, zbrodnię przeciwko ludzkości, zbrodnię wojenną lub zbrodnię agresji</a:t>
            </a:r>
          </a:p>
          <a:p>
            <a:pPr algn="just">
              <a:buFont typeface="Wingdings" panose="05000000000000000000" pitchFamily="2" charset="2"/>
              <a:buChar char="Ø"/>
            </a:pPr>
            <a:r>
              <a:rPr lang="pl-PL" sz="1600" dirty="0"/>
              <a:t>zakaz ekstradowania osób podejrzanych o popełnienie bez użycia przemocy przestępstwa z przyczyn politycznych lub jeżeli dokonanie ekstradycji będzie naruszać wolności i prawa człowieka i obywatela</a:t>
            </a:r>
          </a:p>
          <a:p>
            <a:pPr algn="just">
              <a:buFont typeface="Wingdings" panose="05000000000000000000" pitchFamily="2" charset="2"/>
              <a:buChar char="Ø"/>
            </a:pPr>
            <a:r>
              <a:rPr lang="pl-PL" sz="1600" dirty="0"/>
              <a:t>o dopuszczalności ekstradycji orzeka sąd</a:t>
            </a:r>
          </a:p>
          <a:p>
            <a:pPr marL="114300" indent="0" algn="just">
              <a:buNone/>
            </a:pPr>
            <a:endParaRPr lang="pl-PL" sz="1600" dirty="0"/>
          </a:p>
        </p:txBody>
      </p:sp>
    </p:spTree>
    <p:extLst>
      <p:ext uri="{BB962C8B-B14F-4D97-AF65-F5344CB8AC3E}">
        <p14:creationId xmlns:p14="http://schemas.microsoft.com/office/powerpoint/2010/main" val="2957591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1777</Words>
  <Application>Microsoft Office PowerPoint</Application>
  <PresentationFormat>Panoramiczny</PresentationFormat>
  <Paragraphs>161</Paragraphs>
  <Slides>16</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16</vt:i4>
      </vt:variant>
    </vt:vector>
  </HeadingPairs>
  <TitlesOfParts>
    <vt:vector size="21" baseType="lpstr">
      <vt:lpstr>Arial</vt:lpstr>
      <vt:lpstr>Book Antiqua</vt:lpstr>
      <vt:lpstr>Century Gothic</vt:lpstr>
      <vt:lpstr>Wingdings</vt:lpstr>
      <vt:lpstr>Apteka</vt:lpstr>
      <vt:lpstr>Prawo międzynarodowe publiczne</vt:lpstr>
      <vt:lpstr>Cudzoziemcy *obywatele Ukrainy</vt:lpstr>
      <vt:lpstr>Cudzoziemcy *obywatele ukrainy</vt:lpstr>
      <vt:lpstr>Cudzoziemcy *obywatele ukrainy</vt:lpstr>
      <vt:lpstr>cudzoziemcy</vt:lpstr>
      <vt:lpstr>cudzoziemcy</vt:lpstr>
      <vt:lpstr>cudzoziemcy</vt:lpstr>
      <vt:lpstr>cudzoziemcy</vt:lpstr>
      <vt:lpstr>ekstradycja</vt:lpstr>
      <vt:lpstr>ekstradycja</vt:lpstr>
      <vt:lpstr>ekstradycja</vt:lpstr>
      <vt:lpstr>ekstradycja</vt:lpstr>
      <vt:lpstr>ekstradycja</vt:lpstr>
      <vt:lpstr>ekstradycja</vt:lpstr>
      <vt:lpstr>ekstradycja</vt:lpstr>
      <vt:lpstr>Europejski nakaz aresztowania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2025-04-07T10:44:11Z</dcterms:created>
  <dcterms:modified xsi:type="dcterms:W3CDTF">2025-04-07T10:44:47Z</dcterms:modified>
</cp:coreProperties>
</file>