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  <p:sldId id="385" r:id="rId11"/>
    <p:sldId id="464" r:id="rId12"/>
    <p:sldId id="465" r:id="rId13"/>
    <p:sldId id="466" r:id="rId14"/>
    <p:sldId id="467" r:id="rId15"/>
    <p:sldId id="46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9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9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6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8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7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6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4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4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1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06.06.2025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6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13-WPPRSM 1212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zakres kognicji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państw-stron Konwencji na inne państwo-stronę zarzucających naruszenie postanowień EKPC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rozstrzyganie skarg indywidualnych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opinii doradczych na wniosek Komitetu Ministrów RE – opinie mogą dotyczyć wykładni EKPC i Protokołów dodatkowych; opinie nie mogą dotyczyć treści i zakresu praw i wolności określonych w EKPC i protokołach, ani też jakichkolwiek innych zagadnień, które ETPC lub Komitet Ministrów RE mogłyby rozpatrywać w wyniku postępowania podjętego na podstawie postanowień Konwencji; opinie doradcze zawierają uzasadnienie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na podstawie Protokołu nr 16 z dnia 2 października 2013 r., najwyższe sądy i trybunały mogą zwracać się do ETPC z wnioskiem o opinię doradczą w istotnych kwestiach dotyczących interpretacji lub stosowania praw i wolności zawartych w Konwencji i jej protokołach; wystąpienie z wnioskiem o wydanie opinii jest możliwe wyłącznie w związku ze sprawą toczącą się przed danym sądem lub trybunałem; sąd lub trybunał składający wniosek powinien go uzasadnić oraz przedstawić istotne elementy podstawy prawnej i stanu faktycznego sprawy</a:t>
            </a:r>
          </a:p>
          <a:p>
            <a:pPr marL="114300" indent="0" algn="just">
              <a:buNone/>
            </a:pPr>
            <a:r>
              <a:rPr lang="pl-PL" sz="1600" dirty="0"/>
              <a:t>*RP nie jest związana Protokołem nr 16 (został on ratyfikowany tylko przez 23 państwa RE)</a:t>
            </a:r>
          </a:p>
        </p:txBody>
      </p:sp>
    </p:spTree>
    <p:extLst>
      <p:ext uri="{BB962C8B-B14F-4D97-AF65-F5344CB8AC3E}">
        <p14:creationId xmlns:p14="http://schemas.microsoft.com/office/powerpoint/2010/main" val="24930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874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formalne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składana jest w formie pisemnej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nie może być anonimowa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od 1 lutego 2022 r. – </a:t>
            </a:r>
            <a:r>
              <a:rPr lang="pl-PL" sz="1600" dirty="0"/>
              <a:t>jeżeli ostateczne rozstrzygnięcie zapadło począwszy od 1 lutego 2022 r. – </a:t>
            </a:r>
            <a:r>
              <a:rPr lang="pl-PL" sz="1600" b="1" dirty="0"/>
              <a:t>termin do wniesienia skargi wynosi 4 miesiące od daty podjęcia ostatecznego rozstrzygnięcia</a:t>
            </a:r>
          </a:p>
          <a:p>
            <a:pPr marL="114300" indent="0" algn="just">
              <a:buNone/>
            </a:pPr>
            <a:r>
              <a:rPr lang="pl-PL" sz="1600" dirty="0"/>
              <a:t>*dawniej - 6 miesięcy od daty podjęcia ostatecznego rozstrzygnięcia w państwie (po wyczerpaniu wszystkich środków odwoławczych przewidzianych prawem wewnętrznym)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jest co do istoty identyczna ze sprawą już rozpatrzoną przez Trybunał lub ze sprawą, która została poddana innej międzynarodowej procedurze dochodzenia lub rozstrzygnięcia, i skarga nie zawiera nowych, istotnych informacji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może być nie do pogodzenia z postanowieniami Konwencji lub jej protokołów, nie może być  w sposób oczywisty nieuzasadniona lub stanowić nadużycia prawa do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jest niedopuszczalna, jeżeli skarżący nie doznał znaczącego uszczerbku, chyba że poszanowanie praw człowieka w rozumieniu Konwencji i jej Protokołów wymaga rozpatrzenia przedmiotu skargi oraz pod warunkiem, że żadna sprawa, która nie została należycie rozpatrzona przez sąd krajowy, nie może być odrzucona na tej podstawie</a:t>
            </a:r>
          </a:p>
        </p:txBody>
      </p:sp>
    </p:spTree>
    <p:extLst>
      <p:ext uri="{BB962C8B-B14F-4D97-AF65-F5344CB8AC3E}">
        <p14:creationId xmlns:p14="http://schemas.microsoft.com/office/powerpoint/2010/main" val="208902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materialne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personae</a:t>
            </a:r>
            <a:r>
              <a:rPr lang="pl-PL" sz="1600" b="1" dirty="0"/>
              <a:t> </a:t>
            </a:r>
            <a:r>
              <a:rPr lang="pl-PL" sz="1600" dirty="0"/>
              <a:t>(właściwość podmiotowa) </a:t>
            </a:r>
          </a:p>
          <a:p>
            <a:pPr marL="114300" indent="0" algn="just">
              <a:buNone/>
            </a:pPr>
            <a:r>
              <a:rPr lang="pl-PL" sz="1600" dirty="0"/>
              <a:t>skargę może wnieść każda osoba, organizacja pozarządowa lub grupa jednostek, która uważa, że stała się ofiarą naruszenia przez państwo-stronę EKPC praw zawartych w Konwencji lub jej protokołach; brak zdolności do czynności prawnych (np. małoletni) nie stanowi przeszkody do wniesienia skargi; legitymacja do wniesienia skargi nie przysługuje organizacjom o charakterze rządowym ani jednostkom samorządowym; skargę musi złożyć bezpośrednio pokrzywdzony lub osoba blisko z nim związana; wyjątkowo dopuszczalne są skargi potencjalnie pokrzywdzonego; brak możliwości złożenia skargi w cudzym imieniu; skargę wnosi się na państwo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materiae</a:t>
            </a:r>
            <a:r>
              <a:rPr lang="pl-PL" sz="1600" b="1" dirty="0"/>
              <a:t> </a:t>
            </a:r>
            <a:r>
              <a:rPr lang="pl-PL" sz="1600" dirty="0"/>
              <a:t>(właściwość rzeczowa) </a:t>
            </a:r>
          </a:p>
          <a:p>
            <a:pPr marL="114300" indent="0" algn="just">
              <a:buNone/>
            </a:pPr>
            <a:r>
              <a:rPr lang="pl-PL" sz="1600" dirty="0"/>
              <a:t>skarga musi dotyczyć postanowień EKPC lub jej protokołów, o ile państwo, którego skarga dotyczy, jest nimi związane; ETPC nie może badać </a:t>
            </a:r>
            <a:r>
              <a:rPr lang="pl-PL" sz="1600" i="1" dirty="0"/>
              <a:t>in </a:t>
            </a:r>
            <a:r>
              <a:rPr lang="pl-PL" sz="1600" i="1" dirty="0" err="1"/>
              <a:t>abstracto</a:t>
            </a:r>
            <a:r>
              <a:rPr lang="pl-PL" sz="1600" i="1" dirty="0"/>
              <a:t> </a:t>
            </a:r>
            <a:r>
              <a:rPr lang="pl-PL" sz="1600" dirty="0"/>
              <a:t>zgodności prawa wewnętrznego z EKPC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temporis </a:t>
            </a:r>
            <a:r>
              <a:rPr lang="pl-PL" sz="1600" dirty="0"/>
              <a:t>(właściwość czasowa)</a:t>
            </a:r>
          </a:p>
          <a:p>
            <a:pPr marL="114300" indent="0" algn="just">
              <a:buNone/>
            </a:pPr>
            <a:r>
              <a:rPr lang="pl-PL" sz="1600" dirty="0"/>
              <a:t>skarga musi dotyczyć zdarzeń, które miały miejsce po dniu wejścia w życie EKPC w stosunku do danego państwa; wyjątek – tzw. naruszenie ciągłe, czyli takie, które nastąpiło wprawdzie przed wejściem w życie EKPC, ale nadal trwa</a:t>
            </a:r>
            <a:endParaRPr lang="pl-PL" sz="1600" i="1" dirty="0"/>
          </a:p>
          <a:p>
            <a:pPr marL="114300" indent="0">
              <a:buNone/>
            </a:pPr>
            <a:r>
              <a:rPr lang="pl-PL" sz="1600" dirty="0"/>
              <a:t>*retroakcja i retrospekcja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5235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35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skarga do ETPC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Kancelaria ETPC</a:t>
            </a:r>
          </a:p>
          <a:p>
            <a:pPr marL="114300" indent="0" algn="ctr">
              <a:buNone/>
            </a:pPr>
            <a:r>
              <a:rPr lang="pl-PL" sz="1600" dirty="0"/>
              <a:t>rejestracja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</a:t>
            </a:r>
          </a:p>
          <a:p>
            <a:pPr marL="114300" indent="0" algn="ctr">
              <a:buNone/>
            </a:pPr>
            <a:r>
              <a:rPr lang="pl-PL" sz="1600" dirty="0"/>
              <a:t>sędziowie decydują o dopuszczalności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skarga dopuszczalna                                         skarga niedopuszczalna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          Izba ETPC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      albo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Wielka Izba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jeśli w sprawie pojawia się poważne zagadnienie dotyczące</a:t>
            </a:r>
          </a:p>
          <a:p>
            <a:pPr marL="114300" indent="0" algn="just">
              <a:buNone/>
            </a:pPr>
            <a:r>
              <a:rPr lang="pl-PL" sz="1400" dirty="0"/>
              <a:t>interpretacji EKPC lub Protokołów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jeżeli rozstrzygnięcie takiego zagadnienia może doprowadzić</a:t>
            </a:r>
          </a:p>
          <a:p>
            <a:pPr marL="114300" indent="0" algn="just">
              <a:buNone/>
            </a:pPr>
            <a:r>
              <a:rPr lang="pl-PL" sz="1400" dirty="0"/>
              <a:t>do sprzeczności z wyrokiem wydanym wcześniej przez ETPC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8F3E08FC-7016-0055-C874-67A9F36E2DA6}"/>
              </a:ext>
            </a:extLst>
          </p:cNvPr>
          <p:cNvSpPr/>
          <p:nvPr/>
        </p:nvSpPr>
        <p:spPr>
          <a:xfrm>
            <a:off x="6022227" y="2085065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CE9E7794-5558-05A1-11E5-CEF03507065F}"/>
              </a:ext>
            </a:extLst>
          </p:cNvPr>
          <p:cNvSpPr/>
          <p:nvPr/>
        </p:nvSpPr>
        <p:spPr>
          <a:xfrm>
            <a:off x="6022227" y="2958696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C391D7EA-B3B0-BDAD-CCCA-B3854EDFFB68}"/>
              </a:ext>
            </a:extLst>
          </p:cNvPr>
          <p:cNvCxnSpPr/>
          <p:nvPr/>
        </p:nvCxnSpPr>
        <p:spPr>
          <a:xfrm flipH="1">
            <a:off x="4327383" y="3855623"/>
            <a:ext cx="576597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9AFB738-B4FC-2321-0A4F-09744455DDF4}"/>
              </a:ext>
            </a:extLst>
          </p:cNvPr>
          <p:cNvCxnSpPr/>
          <p:nvPr/>
        </p:nvCxnSpPr>
        <p:spPr>
          <a:xfrm>
            <a:off x="7600586" y="3855623"/>
            <a:ext cx="489233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36365ED8-B0EF-3CA8-EDD1-D98E67136E29}"/>
              </a:ext>
            </a:extLst>
          </p:cNvPr>
          <p:cNvSpPr/>
          <p:nvPr/>
        </p:nvSpPr>
        <p:spPr>
          <a:xfrm>
            <a:off x="3634303" y="4420571"/>
            <a:ext cx="45719" cy="192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16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1277"/>
          </a:xfrm>
          <a:noFill/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Izba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próba polubownego załatwienia sprawy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brak porozumienia – postępowanie przed Izbą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rozstrzygający sprawę</a:t>
            </a:r>
          </a:p>
          <a:p>
            <a:pPr marL="114300" indent="0" algn="ctr">
              <a:buNone/>
            </a:pPr>
            <a:r>
              <a:rPr lang="pl-PL" sz="1600" dirty="0"/>
              <a:t>ma charakter ostateczny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 ciągu 3 miesięcy od daty wydania wyroku przez Izbę każda ze stron może, </a:t>
            </a:r>
          </a:p>
          <a:p>
            <a:pPr marL="114300" indent="0" algn="ctr">
              <a:buNone/>
            </a:pPr>
            <a:r>
              <a:rPr lang="pl-PL" sz="1600" dirty="0"/>
              <a:t>w wyjątkowych przypadkach,</a:t>
            </a:r>
          </a:p>
          <a:p>
            <a:pPr marL="114300" indent="0" algn="ctr">
              <a:buNone/>
            </a:pPr>
            <a:r>
              <a:rPr lang="pl-PL" sz="1600" dirty="0"/>
              <a:t>wnioskować o przekazanie sprawy do Wielkiej Izby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zespół 5 sędziów Wielkiej Izby przyjmuje wniosek, jeżeli sprawa ujawnia poważne zagadnienie dotyczące interpretacji lub stosowania EKPC i protokołów  lub poważną kwestię o znaczeniu ogólnym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Wielkiej Izby</a:t>
            </a: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442193A7-D5DA-5B52-1146-889354F23D13}"/>
              </a:ext>
            </a:extLst>
          </p:cNvPr>
          <p:cNvSpPr/>
          <p:nvPr/>
        </p:nvSpPr>
        <p:spPr>
          <a:xfrm>
            <a:off x="6150359" y="2731552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F1084E94-B887-6F84-9970-4F9E658BEA99}"/>
              </a:ext>
            </a:extLst>
          </p:cNvPr>
          <p:cNvSpPr/>
          <p:nvPr/>
        </p:nvSpPr>
        <p:spPr>
          <a:xfrm>
            <a:off x="6125855" y="3542270"/>
            <a:ext cx="140987" cy="552145"/>
          </a:xfrm>
          <a:prstGeom prst="downArrow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C4FE120A-FB3D-27A9-37E5-E3C6E07D5866}"/>
              </a:ext>
            </a:extLst>
          </p:cNvPr>
          <p:cNvSpPr/>
          <p:nvPr/>
        </p:nvSpPr>
        <p:spPr>
          <a:xfrm>
            <a:off x="6173218" y="5008815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84FB49B0-5A4F-88C4-1872-BF7A117F2C04}"/>
              </a:ext>
            </a:extLst>
          </p:cNvPr>
          <p:cNvSpPr/>
          <p:nvPr/>
        </p:nvSpPr>
        <p:spPr>
          <a:xfrm>
            <a:off x="6196078" y="5806731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9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ETPC może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stwierdzić naruszenie prawa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zasądzić zadośćuczynienie dla skarżącego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orzec o kosztach postępowania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Nad wykonaniem wyroku czuwa Komitet Ministrów RE.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RE nie posiada środków umożliwiających egzekucję orzeczenia ETPC.</a:t>
            </a:r>
          </a:p>
        </p:txBody>
      </p:sp>
    </p:spTree>
    <p:extLst>
      <p:ext uri="{BB962C8B-B14F-4D97-AF65-F5344CB8AC3E}">
        <p14:creationId xmlns:p14="http://schemas.microsoft.com/office/powerpoint/2010/main" val="112690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r.; podpisany przez 10 państw (Belgię, Danię, Francję, Holandię, Irlandię, Luksemburg, Norwegię, Szwecję, Wielką Brytanię i Włochy)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147961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*aktualnie – od 1 kwietnia 2024 r.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8050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289226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19073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4818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380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Protokoły dodatkowe do EKPC - obowiązujące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Protokół nr 1 z dnia 20 marca 1952 r. – gwarancje ochrony własności, prawo do nauki, prawo do wolnych wyborów,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4 z dnia 16 września 1963 r. – zakaz pozbawiania wolności za długi, prawo do swobodnego poruszania się, zakaz wydalania obywateli, zakaz zbiorowego wydalania cudzoziemców, obowiązuje w RP od 10 października 1994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6 z dnia 28 kwietnia 1983 r. – zniesienie kary śmierci, dopuszczenie stosowania kary śmierci w czasie wojny lub w okresie bezpośredniego zagrożenia wojną, obowiązuje w RP od 1 listopada 2000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7 z dnia 22 listopada 1984 r. – gwarancje proceduralne dotyczące wydalania cudzoziemców, prawo do odwołania się w sprawach karnych, odszkodowanie za bezprawne skazanie, zakaz ponownego sądzenia lub karania, równość małżonków, obowiązuje w RP od 1 marca 2003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12 z dnia 4 listopada 2000 r. – ogólny zakaz dyskryminacji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Protokół nr 13 z dnia 3 maja 2002 r. – zniesienie kary śmierci, zakaz uchylania stosowania zobowiązań dotyczących zniesienia kary śmierci i składania zastrzeżeń, obowiązuje w RP od 1 września 2014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 Protokół 16 z dnia 2 października 2013 r. – zmiany w procedurze postępowania przed ETPC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Protokoły nr 2, nr 3, nr 5 i nr 8 były częścią integralną EKPC, postanowienia nimi dodane lub zmienione zostały zastąpione przez postanowienia Protokołu nr 11, który wszedł w życie 1 listopada 1998 r.; z dniem wejścia w życie Protokołu nr 11 utraciły moc obowiązującą postanowienia protokołu nr 9 </a:t>
            </a:r>
          </a:p>
        </p:txBody>
      </p:sp>
    </p:spTree>
    <p:extLst>
      <p:ext uri="{BB962C8B-B14F-4D97-AF65-F5344CB8AC3E}">
        <p14:creationId xmlns:p14="http://schemas.microsoft.com/office/powerpoint/2010/main" val="214793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204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zreformowany na mocy Protokołu nr 11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wejścia w życie Protokołu nr 11 funkcjonowała także Europejska Komisja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liczba sędziów odpowiada ilości stron EKPC</a:t>
            </a:r>
          </a:p>
          <a:p>
            <a:pPr marL="114300" indent="0" algn="just">
              <a:buNone/>
            </a:pPr>
            <a:r>
              <a:rPr lang="pl-PL" sz="1600" dirty="0"/>
              <a:t>*46 sędziów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kandydatów na urząd sędziego (w liczbie 3) zgłaszają państwa strony EKPC; kandydaci w dniu zgłaszania powinni mieć mniej niż 65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powinni być ludźmi o najwyższym poziomie moralnym, posiadać kwalifikacje do sprawowania wysokiego urzędu sędziowskiego albo być prawnikami o uznanej kompetencji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sędziów wybiera Zgromadzenie Parlamentarne RE większością głosów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zasiadają w Trybunale we własnym imieniu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okresie sprawowania urzędu sędziowie nie mogą brać udziału w żadnej działalności, która nie da się pogodzić z niezawisłością, bezstronnością oraz z wymaganiami piastowania urzędu w pełnym wymiarze czasu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trwa 9 lat; obowiązuje zakaz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sędziowie sprawują swój urząd do czasu ich zastąpienia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sędzia może być odwołany wyłącznie w drodze decyzji pozostałych sędziów podjętej większością 2/3 głosów, jeżeli stwierdzą, że sędzia przestał spełniać wymagania do zajmowania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kadencja sędziów upływa z chwilą osiągnięcia przez nich wieku 70 lat</a:t>
            </a:r>
          </a:p>
        </p:txBody>
      </p:sp>
    </p:spTree>
    <p:extLst>
      <p:ext uri="{BB962C8B-B14F-4D97-AF65-F5344CB8AC3E}">
        <p14:creationId xmlns:p14="http://schemas.microsoft.com/office/powerpoint/2010/main" val="391650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Europejski Trybunał Praw Człowieka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Trybunałem kieruje prezes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prezesa Trybunału zastępuje 2 wiceprezesów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struktura wewnętrzna ETPC: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Zgromadzenie Plenarne Trybunału – załatwia sprawy administracyjne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Wielka Izba (17 sędziów) – rozpatruje sprawy przekazane przez Izbę Trybunału, sprawy przekazane na wniosek strony złożony ze względu np. na poważne zagadnienie dotyczące interpretacji Konwencji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panel Wielkiej Izby (5 sędziów) – decyduje o przekazaniu na wniosek strony rozpoznania sprawy do Wielkiej Izby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Izba (7 sędziów) – podstawowy skład rozpatrujący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Komitet (3 sędziów) – rozpatruje skargi merytoryczne, jeżeli zagadnienie tkwiące u podstaw skargi, związane z wykładnią lub stosowaniem Konwencji, jest już przedmiotem ugruntowanego orzecznictwa Trybunału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sędziowie orzekający jednoosobowo (rozstrzygają jedynie sprawy, w których bez żadnych badań można odrzucić skargę ze względu na jej oczywistą bezzasadność)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775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1973</Words>
  <Application>Microsoft Office PowerPoint</Application>
  <PresentationFormat>Panoramiczny</PresentationFormat>
  <Paragraphs>163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2025-06-06T13:08:29Z</dcterms:created>
  <dcterms:modified xsi:type="dcterms:W3CDTF">2025-06-06T13:09:34Z</dcterms:modified>
</cp:coreProperties>
</file>