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4" r:id="rId6"/>
    <p:sldId id="310" r:id="rId7"/>
    <p:sldId id="309" r:id="rId8"/>
    <p:sldId id="305" r:id="rId9"/>
    <p:sldId id="306" r:id="rId10"/>
    <p:sldId id="307" r:id="rId11"/>
    <p:sldId id="308" r:id="rId12"/>
    <p:sldId id="311" r:id="rId13"/>
    <p:sldId id="312" r:id="rId14"/>
    <p:sldId id="313" r:id="rId15"/>
    <p:sldId id="314" r:id="rId16"/>
    <p:sldId id="315" r:id="rId17"/>
    <p:sldId id="316" r:id="rId18"/>
    <p:sldId id="317" r:id="rId19"/>
    <p:sldId id="318"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319" r:id="rId33"/>
    <p:sldId id="322" r:id="rId34"/>
    <p:sldId id="320" r:id="rId35"/>
    <p:sldId id="321" r:id="rId36"/>
    <p:sldId id="272" r:id="rId37"/>
    <p:sldId id="273" r:id="rId38"/>
    <p:sldId id="274" r:id="rId39"/>
    <p:sldId id="275" r:id="rId40"/>
    <p:sldId id="276" r:id="rId41"/>
    <p:sldId id="277" r:id="rId42"/>
    <p:sldId id="278" r:id="rId43"/>
    <p:sldId id="279" r:id="rId44"/>
    <p:sldId id="280" r:id="rId45"/>
    <p:sldId id="281" r:id="rId46"/>
    <p:sldId id="323" r:id="rId47"/>
    <p:sldId id="282" r:id="rId48"/>
    <p:sldId id="324" r:id="rId49"/>
    <p:sldId id="284" r:id="rId50"/>
    <p:sldId id="283" r:id="rId51"/>
    <p:sldId id="285" r:id="rId52"/>
    <p:sldId id="286" r:id="rId53"/>
    <p:sldId id="287" r:id="rId54"/>
    <p:sldId id="325" r:id="rId55"/>
    <p:sldId id="288" r:id="rId56"/>
    <p:sldId id="289" r:id="rId57"/>
    <p:sldId id="290" r:id="rId58"/>
    <p:sldId id="291" r:id="rId59"/>
    <p:sldId id="292" r:id="rId6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1330"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C593-6C3E-5BD6-D044-93EC7B5C97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a:extLst>
              <a:ext uri="{FF2B5EF4-FFF2-40B4-BE49-F238E27FC236}">
                <a16:creationId xmlns:a16="http://schemas.microsoft.com/office/drawing/2014/main" id="{622D0085-A1C9-9FF9-EDCA-C350458990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a:extLst>
              <a:ext uri="{FF2B5EF4-FFF2-40B4-BE49-F238E27FC236}">
                <a16:creationId xmlns:a16="http://schemas.microsoft.com/office/drawing/2014/main" id="{20F54EDD-9999-11E2-0D76-CB6475F820E2}"/>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5" name="Footer Placeholder 4">
            <a:extLst>
              <a:ext uri="{FF2B5EF4-FFF2-40B4-BE49-F238E27FC236}">
                <a16:creationId xmlns:a16="http://schemas.microsoft.com/office/drawing/2014/main" id="{196F03D5-5220-8F61-5D89-5953DF43358D}"/>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6C26EDBF-3280-CB7B-9FAB-5ECDF707C8BA}"/>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307391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384E-3CC1-FC87-2757-DF635CB53E86}"/>
              </a:ext>
            </a:extLst>
          </p:cNvPr>
          <p:cNvSpPr>
            <a:spLocks noGrp="1"/>
          </p:cNvSpPr>
          <p:nvPr>
            <p:ph type="title"/>
          </p:nvPr>
        </p:nvSpPr>
        <p:spPr/>
        <p:txBody>
          <a:bodyPr/>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224CC990-FC60-7627-E560-00574B8D25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C6AB670E-758F-EBC3-85EA-8A0E32F2E8D6}"/>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5" name="Footer Placeholder 4">
            <a:extLst>
              <a:ext uri="{FF2B5EF4-FFF2-40B4-BE49-F238E27FC236}">
                <a16:creationId xmlns:a16="http://schemas.microsoft.com/office/drawing/2014/main" id="{815E630E-591D-5B6E-119B-03A60A8D3D75}"/>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ABD84857-9D09-6886-D337-BE982607AAC9}"/>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11527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AD723B-A348-8706-2109-6478253D52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0525C404-2FAC-155F-CE78-A2553C8EE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FED57529-D7F1-9D7F-679C-EB849005F82B}"/>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5" name="Footer Placeholder 4">
            <a:extLst>
              <a:ext uri="{FF2B5EF4-FFF2-40B4-BE49-F238E27FC236}">
                <a16:creationId xmlns:a16="http://schemas.microsoft.com/office/drawing/2014/main" id="{9D12EDBF-5A00-634E-46F6-EAA2B838BF76}"/>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B6611BF4-4F3F-A7BC-39B3-E6493C9C25D6}"/>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132767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CDE2-584B-57CE-4961-73A1FF24DEB7}"/>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9B33436F-6FEE-EFCB-0102-E04F038D6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DAC112BA-9FFF-156A-779E-8FAD613F4239}"/>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5" name="Footer Placeholder 4">
            <a:extLst>
              <a:ext uri="{FF2B5EF4-FFF2-40B4-BE49-F238E27FC236}">
                <a16:creationId xmlns:a16="http://schemas.microsoft.com/office/drawing/2014/main" id="{5833BFA3-31A6-E1D3-84FB-595347C7FF29}"/>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BA453D4F-CC74-6A34-D121-6431538796F0}"/>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343762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4B5D-E087-D735-86BE-B949A9C5AC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a:extLst>
              <a:ext uri="{FF2B5EF4-FFF2-40B4-BE49-F238E27FC236}">
                <a16:creationId xmlns:a16="http://schemas.microsoft.com/office/drawing/2014/main" id="{C3432391-B315-82A5-640B-1DF405BC9A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CD6940-4FD5-23C2-5041-A30A2250A1E4}"/>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5" name="Footer Placeholder 4">
            <a:extLst>
              <a:ext uri="{FF2B5EF4-FFF2-40B4-BE49-F238E27FC236}">
                <a16:creationId xmlns:a16="http://schemas.microsoft.com/office/drawing/2014/main" id="{FD55E5FB-9DA4-DDBC-2CD7-336E77BDE085}"/>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51BDB767-C5BB-24C3-3C56-F0A9C2419C8F}"/>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112022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BC86-293A-E5C8-2F30-289F4DAC3831}"/>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C501B310-074B-0CCD-3F18-68850B6608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id="{C828D1D7-4028-435A-8C8B-810767C931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id="{7EB950A9-6CDE-CC11-2DE9-E8553A237B93}"/>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6" name="Footer Placeholder 5">
            <a:extLst>
              <a:ext uri="{FF2B5EF4-FFF2-40B4-BE49-F238E27FC236}">
                <a16:creationId xmlns:a16="http://schemas.microsoft.com/office/drawing/2014/main" id="{9B285655-5AAB-04D1-0219-D9C8EC02685E}"/>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411A576E-48AD-CE77-E7BE-5830EB6EDCD0}"/>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82270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2B7C-0878-5328-C946-934AC59D2B13}"/>
              </a:ext>
            </a:extLst>
          </p:cNvPr>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a:extLst>
              <a:ext uri="{FF2B5EF4-FFF2-40B4-BE49-F238E27FC236}">
                <a16:creationId xmlns:a16="http://schemas.microsoft.com/office/drawing/2014/main" id="{B985DA89-E60B-146A-A6F2-B46139DF3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AD0768-CC9F-6502-04EB-3411D551C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id="{9AC00A11-E0F4-0E63-EEBC-C8ECF9A8E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727307-79AA-0541-01CD-A418046424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id="{BD011B2F-73B9-6F4C-32AF-69EE6D814DF3}"/>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8" name="Footer Placeholder 7">
            <a:extLst>
              <a:ext uri="{FF2B5EF4-FFF2-40B4-BE49-F238E27FC236}">
                <a16:creationId xmlns:a16="http://schemas.microsoft.com/office/drawing/2014/main" id="{47210ADB-7C67-5202-1689-033CC2DAB4F7}"/>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52649C2B-7FE8-86DD-94B8-E4510FCB575E}"/>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132252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5919-2D61-A16A-A9E2-B53B45AC6431}"/>
              </a:ext>
            </a:extLst>
          </p:cNvPr>
          <p:cNvSpPr>
            <a:spLocks noGrp="1"/>
          </p:cNvSpPr>
          <p:nvPr>
            <p:ph type="title"/>
          </p:nvPr>
        </p:nvSpPr>
        <p:spPr/>
        <p:txBody>
          <a:bodyPr/>
          <a:lstStyle/>
          <a:p>
            <a:r>
              <a:rPr lang="en-US"/>
              <a:t>Click to edit Master title style</a:t>
            </a:r>
            <a:endParaRPr lang="pl-PL"/>
          </a:p>
        </p:txBody>
      </p:sp>
      <p:sp>
        <p:nvSpPr>
          <p:cNvPr id="3" name="Date Placeholder 2">
            <a:extLst>
              <a:ext uri="{FF2B5EF4-FFF2-40B4-BE49-F238E27FC236}">
                <a16:creationId xmlns:a16="http://schemas.microsoft.com/office/drawing/2014/main" id="{AE6B7900-4200-8CB9-B73C-36288196E5D5}"/>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4" name="Footer Placeholder 3">
            <a:extLst>
              <a:ext uri="{FF2B5EF4-FFF2-40B4-BE49-F238E27FC236}">
                <a16:creationId xmlns:a16="http://schemas.microsoft.com/office/drawing/2014/main" id="{33228980-75DB-0E9A-429E-4C93CD5F08B6}"/>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819D2E20-2857-1C7D-F1CE-9AC987950E50}"/>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89001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A90A1-6B8D-E176-BBCD-644D779195E2}"/>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3" name="Footer Placeholder 2">
            <a:extLst>
              <a:ext uri="{FF2B5EF4-FFF2-40B4-BE49-F238E27FC236}">
                <a16:creationId xmlns:a16="http://schemas.microsoft.com/office/drawing/2014/main" id="{AD65F1B0-AF9A-2BF9-1651-0AE1282E1D36}"/>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8C921C62-4909-9028-0478-4FC4B280C018}"/>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123033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3FA1-6AD7-9762-59DE-33379860A5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a:extLst>
              <a:ext uri="{FF2B5EF4-FFF2-40B4-BE49-F238E27FC236}">
                <a16:creationId xmlns:a16="http://schemas.microsoft.com/office/drawing/2014/main" id="{08453A35-AC59-5E4E-56F8-7E184206F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id="{9577A5CF-E478-95E0-DD02-B9647A017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5D3EFA-F4BA-E544-C2FD-491D3C7329AE}"/>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6" name="Footer Placeholder 5">
            <a:extLst>
              <a:ext uri="{FF2B5EF4-FFF2-40B4-BE49-F238E27FC236}">
                <a16:creationId xmlns:a16="http://schemas.microsoft.com/office/drawing/2014/main" id="{CB9FCF87-A7A5-B952-5BFE-25B723039209}"/>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56234D16-B8F9-52EF-3F5E-FCF4398BD75E}"/>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232742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CB90-EF2D-4433-41C4-E5E6400B2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a:extLst>
              <a:ext uri="{FF2B5EF4-FFF2-40B4-BE49-F238E27FC236}">
                <a16:creationId xmlns:a16="http://schemas.microsoft.com/office/drawing/2014/main" id="{6DA91055-2CB6-35E0-95B5-42128FF802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id="{E8F145C0-2AD7-D8F5-AE44-617B9D29E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CC959-978E-365B-93AF-573A08673DE6}"/>
              </a:ext>
            </a:extLst>
          </p:cNvPr>
          <p:cNvSpPr>
            <a:spLocks noGrp="1"/>
          </p:cNvSpPr>
          <p:nvPr>
            <p:ph type="dt" sz="half" idx="10"/>
          </p:nvPr>
        </p:nvSpPr>
        <p:spPr/>
        <p:txBody>
          <a:bodyPr/>
          <a:lstStyle/>
          <a:p>
            <a:fld id="{2A8EBF7B-C8EC-4E0E-A30E-A622CF32887E}" type="datetimeFigureOut">
              <a:rPr lang="pl-PL" smtClean="0"/>
              <a:t>17.12.2024</a:t>
            </a:fld>
            <a:endParaRPr lang="pl-PL"/>
          </a:p>
        </p:txBody>
      </p:sp>
      <p:sp>
        <p:nvSpPr>
          <p:cNvPr id="6" name="Footer Placeholder 5">
            <a:extLst>
              <a:ext uri="{FF2B5EF4-FFF2-40B4-BE49-F238E27FC236}">
                <a16:creationId xmlns:a16="http://schemas.microsoft.com/office/drawing/2014/main" id="{2702D7BA-6222-2BB9-C07F-4A2D794F9E91}"/>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5E2D49B9-7532-B20A-7E06-6CEB2C83709B}"/>
              </a:ext>
            </a:extLst>
          </p:cNvPr>
          <p:cNvSpPr>
            <a:spLocks noGrp="1"/>
          </p:cNvSpPr>
          <p:nvPr>
            <p:ph type="sldNum" sz="quarter" idx="12"/>
          </p:nvPr>
        </p:nvSpPr>
        <p:spPr/>
        <p:txBody>
          <a:bodyPr/>
          <a:lstStyle/>
          <a:p>
            <a:fld id="{ABE7C589-38D3-4190-AEF9-0B0CF244901F}" type="slidenum">
              <a:rPr lang="pl-PL" smtClean="0"/>
              <a:t>‹#›</a:t>
            </a:fld>
            <a:endParaRPr lang="pl-PL"/>
          </a:p>
        </p:txBody>
      </p:sp>
    </p:spTree>
    <p:extLst>
      <p:ext uri="{BB962C8B-B14F-4D97-AF65-F5344CB8AC3E}">
        <p14:creationId xmlns:p14="http://schemas.microsoft.com/office/powerpoint/2010/main" val="178524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4A864-1BAE-4070-353B-EC4DAC102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a:extLst>
              <a:ext uri="{FF2B5EF4-FFF2-40B4-BE49-F238E27FC236}">
                <a16:creationId xmlns:a16="http://schemas.microsoft.com/office/drawing/2014/main" id="{2C1E59A9-BF45-57B2-9403-7842A35BF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A4AAF38B-B101-3899-25A3-1BE6A53F2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8EBF7B-C8EC-4E0E-A30E-A622CF32887E}" type="datetimeFigureOut">
              <a:rPr lang="pl-PL" smtClean="0"/>
              <a:t>17.12.2024</a:t>
            </a:fld>
            <a:endParaRPr lang="pl-PL"/>
          </a:p>
        </p:txBody>
      </p:sp>
      <p:sp>
        <p:nvSpPr>
          <p:cNvPr id="5" name="Footer Placeholder 4">
            <a:extLst>
              <a:ext uri="{FF2B5EF4-FFF2-40B4-BE49-F238E27FC236}">
                <a16:creationId xmlns:a16="http://schemas.microsoft.com/office/drawing/2014/main" id="{DC7409B8-734B-7589-C9DD-4BA470C9EE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lide Number Placeholder 5">
            <a:extLst>
              <a:ext uri="{FF2B5EF4-FFF2-40B4-BE49-F238E27FC236}">
                <a16:creationId xmlns:a16="http://schemas.microsoft.com/office/drawing/2014/main" id="{4AFD3F27-170F-2790-B0D0-4317589DF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E7C589-38D3-4190-AEF9-0B0CF244901F}" type="slidenum">
              <a:rPr lang="pl-PL" smtClean="0"/>
              <a:t>‹#›</a:t>
            </a:fld>
            <a:endParaRPr lang="pl-PL"/>
          </a:p>
        </p:txBody>
      </p:sp>
    </p:spTree>
    <p:extLst>
      <p:ext uri="{BB962C8B-B14F-4D97-AF65-F5344CB8AC3E}">
        <p14:creationId xmlns:p14="http://schemas.microsoft.com/office/powerpoint/2010/main" val="8468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amified.uk/" TargetMode="External"/><Relationship Id="rId2" Type="http://schemas.openxmlformats.org/officeDocument/2006/relationships/hyperlink" Target="http://www.game-learn.com/serious-games-gamification-blo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327E-2352-EDBE-5295-72BF05640E9B}"/>
              </a:ext>
            </a:extLst>
          </p:cNvPr>
          <p:cNvSpPr>
            <a:spLocks noGrp="1"/>
          </p:cNvSpPr>
          <p:nvPr>
            <p:ph type="ctrTitle"/>
          </p:nvPr>
        </p:nvSpPr>
        <p:spPr/>
        <p:txBody>
          <a:bodyPr/>
          <a:lstStyle/>
          <a:p>
            <a:r>
              <a:rPr lang="pl-PL" dirty="0"/>
              <a:t>Gamifikacja w marketingu</a:t>
            </a:r>
          </a:p>
        </p:txBody>
      </p:sp>
      <p:sp>
        <p:nvSpPr>
          <p:cNvPr id="3" name="Subtitle 2">
            <a:extLst>
              <a:ext uri="{FF2B5EF4-FFF2-40B4-BE49-F238E27FC236}">
                <a16:creationId xmlns:a16="http://schemas.microsoft.com/office/drawing/2014/main" id="{E65CAD4D-B4E4-ED0B-351E-55AE6AFD21AF}"/>
              </a:ext>
            </a:extLst>
          </p:cNvPr>
          <p:cNvSpPr>
            <a:spLocks noGrp="1"/>
          </p:cNvSpPr>
          <p:nvPr>
            <p:ph type="subTitle" idx="1"/>
          </p:nvPr>
        </p:nvSpPr>
        <p:spPr/>
        <p:txBody>
          <a:bodyPr/>
          <a:lstStyle/>
          <a:p>
            <a:r>
              <a:rPr lang="pl-PL" dirty="0"/>
              <a:t>Part 1</a:t>
            </a:r>
          </a:p>
        </p:txBody>
      </p:sp>
    </p:spTree>
    <p:extLst>
      <p:ext uri="{BB962C8B-B14F-4D97-AF65-F5344CB8AC3E}">
        <p14:creationId xmlns:p14="http://schemas.microsoft.com/office/powerpoint/2010/main" val="400831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B55DA-F1C2-F6FB-D50B-CA82F9015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DF008-7D39-6F33-D04C-C4C8655345BC}"/>
              </a:ext>
            </a:extLst>
          </p:cNvPr>
          <p:cNvSpPr>
            <a:spLocks noGrp="1"/>
          </p:cNvSpPr>
          <p:nvPr>
            <p:ph type="title"/>
          </p:nvPr>
        </p:nvSpPr>
        <p:spPr/>
        <p:txBody>
          <a:bodyPr/>
          <a:lstStyle/>
          <a:p>
            <a:r>
              <a:rPr lang="pl-PL" dirty="0"/>
              <a:t>Yahoo </a:t>
            </a:r>
            <a:r>
              <a:rPr lang="pl-PL" dirty="0" err="1"/>
              <a:t>Answers</a:t>
            </a:r>
            <a:endParaRPr lang="pl-PL" dirty="0"/>
          </a:p>
        </p:txBody>
      </p:sp>
      <p:sp>
        <p:nvSpPr>
          <p:cNvPr id="3" name="Content Placeholder 2">
            <a:extLst>
              <a:ext uri="{FF2B5EF4-FFF2-40B4-BE49-F238E27FC236}">
                <a16:creationId xmlns:a16="http://schemas.microsoft.com/office/drawing/2014/main" id="{EDAF75FA-7AF1-9EF4-B1FD-86AF929BF86A}"/>
              </a:ext>
            </a:extLst>
          </p:cNvPr>
          <p:cNvSpPr>
            <a:spLocks noGrp="1"/>
          </p:cNvSpPr>
          <p:nvPr>
            <p:ph idx="1"/>
          </p:nvPr>
        </p:nvSpPr>
        <p:spPr/>
        <p:txBody>
          <a:bodyPr/>
          <a:lstStyle/>
          <a:p>
            <a:r>
              <a:rPr lang="pl-PL" dirty="0"/>
              <a:t>Yahoo </a:t>
            </a:r>
            <a:r>
              <a:rPr lang="pl-PL" dirty="0" err="1"/>
              <a:t>Answers</a:t>
            </a:r>
            <a:r>
              <a:rPr lang="pl-PL" dirty="0"/>
              <a:t> zachęcało do aktywności systemem punktów za zadawanie pytań i odpowiadanie na nie. Początkowo działał, ale szybko okazało się, że nagradzał ilość, a nie jakość odpowiedzi. Brakowało moderacji, co prowadziło do spamu i niskiej jakości treści. System był niepersonalizowany i nie spełniał oczekiwań użytkowników.</a:t>
            </a:r>
          </a:p>
        </p:txBody>
      </p:sp>
    </p:spTree>
    <p:extLst>
      <p:ext uri="{BB962C8B-B14F-4D97-AF65-F5344CB8AC3E}">
        <p14:creationId xmlns:p14="http://schemas.microsoft.com/office/powerpoint/2010/main" val="1393374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B1E2C-9082-C44D-B47F-8A1285BE7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25F071-3B89-112B-206D-9D6B6452D9BD}"/>
              </a:ext>
            </a:extLst>
          </p:cNvPr>
          <p:cNvSpPr>
            <a:spLocks noGrp="1"/>
          </p:cNvSpPr>
          <p:nvPr>
            <p:ph type="title"/>
          </p:nvPr>
        </p:nvSpPr>
        <p:spPr/>
        <p:txBody>
          <a:bodyPr/>
          <a:lstStyle/>
          <a:p>
            <a:r>
              <a:rPr lang="pl-PL" dirty="0" err="1"/>
              <a:t>DevHub</a:t>
            </a:r>
            <a:r>
              <a:rPr lang="pl-PL" dirty="0"/>
              <a:t> Nauka Kodowania</a:t>
            </a:r>
          </a:p>
        </p:txBody>
      </p:sp>
      <p:sp>
        <p:nvSpPr>
          <p:cNvPr id="3" name="Content Placeholder 2">
            <a:extLst>
              <a:ext uri="{FF2B5EF4-FFF2-40B4-BE49-F238E27FC236}">
                <a16:creationId xmlns:a16="http://schemas.microsoft.com/office/drawing/2014/main" id="{270E0F8C-A042-A3B5-FEF4-1604AF0E4C53}"/>
              </a:ext>
            </a:extLst>
          </p:cNvPr>
          <p:cNvSpPr>
            <a:spLocks noGrp="1"/>
          </p:cNvSpPr>
          <p:nvPr>
            <p:ph idx="1"/>
          </p:nvPr>
        </p:nvSpPr>
        <p:spPr/>
        <p:txBody>
          <a:bodyPr/>
          <a:lstStyle/>
          <a:p>
            <a:r>
              <a:rPr lang="pl-PL" dirty="0"/>
              <a:t>Platforma </a:t>
            </a:r>
            <a:r>
              <a:rPr lang="pl-PL" dirty="0" err="1"/>
              <a:t>DevHub</a:t>
            </a:r>
            <a:r>
              <a:rPr lang="pl-PL" dirty="0"/>
              <a:t> miała </a:t>
            </a:r>
            <a:r>
              <a:rPr lang="pl-PL" dirty="0" err="1"/>
              <a:t>gamifikować</a:t>
            </a:r>
            <a:r>
              <a:rPr lang="pl-PL" dirty="0"/>
              <a:t> naukę programowania przez punkty i odznaki. Niestety nagrody były sztuczne i nie miały praktycznego zastosowania. Użytkownicy czuli, że marnują czas. Brakowało wyzwań, narzędzi do współpracy i różnorodnych ścieżek rozwoju. Platforma nie spełniała realnych potrzeb użytkowników.</a:t>
            </a:r>
          </a:p>
        </p:txBody>
      </p:sp>
    </p:spTree>
    <p:extLst>
      <p:ext uri="{BB962C8B-B14F-4D97-AF65-F5344CB8AC3E}">
        <p14:creationId xmlns:p14="http://schemas.microsoft.com/office/powerpoint/2010/main" val="78070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D179-4732-832F-7398-B2BA52025E69}"/>
              </a:ext>
            </a:extLst>
          </p:cNvPr>
          <p:cNvSpPr>
            <a:spLocks noGrp="1"/>
          </p:cNvSpPr>
          <p:nvPr>
            <p:ph type="title"/>
          </p:nvPr>
        </p:nvSpPr>
        <p:spPr/>
        <p:txBody>
          <a:bodyPr/>
          <a:lstStyle/>
          <a:p>
            <a:r>
              <a:rPr lang="pl-PL" dirty="0" err="1"/>
              <a:t>Starbucks</a:t>
            </a:r>
            <a:r>
              <a:rPr lang="pl-PL" dirty="0"/>
              <a:t> </a:t>
            </a:r>
            <a:r>
              <a:rPr lang="pl-PL" dirty="0" err="1"/>
              <a:t>Rewards</a:t>
            </a:r>
            <a:endParaRPr lang="pl-PL" dirty="0"/>
          </a:p>
        </p:txBody>
      </p:sp>
      <p:sp>
        <p:nvSpPr>
          <p:cNvPr id="3" name="Content Placeholder 2">
            <a:extLst>
              <a:ext uri="{FF2B5EF4-FFF2-40B4-BE49-F238E27FC236}">
                <a16:creationId xmlns:a16="http://schemas.microsoft.com/office/drawing/2014/main" id="{62C68066-F1D9-413B-2128-E28A3652D06D}"/>
              </a:ext>
            </a:extLst>
          </p:cNvPr>
          <p:cNvSpPr>
            <a:spLocks noGrp="1"/>
          </p:cNvSpPr>
          <p:nvPr>
            <p:ph idx="1"/>
          </p:nvPr>
        </p:nvSpPr>
        <p:spPr/>
        <p:txBody>
          <a:bodyPr>
            <a:normAutofit fontScale="92500" lnSpcReduction="10000"/>
          </a:bodyPr>
          <a:lstStyle/>
          <a:p>
            <a:r>
              <a:rPr lang="pl-PL" dirty="0" err="1"/>
              <a:t>Starbucks</a:t>
            </a:r>
            <a:r>
              <a:rPr lang="pl-PL" dirty="0"/>
              <a:t> od lat oferował program lojalnościowy „</a:t>
            </a:r>
            <a:r>
              <a:rPr lang="pl-PL" dirty="0" err="1"/>
              <a:t>Starbucks</a:t>
            </a:r>
            <a:r>
              <a:rPr lang="pl-PL" dirty="0"/>
              <a:t> </a:t>
            </a:r>
            <a:r>
              <a:rPr lang="pl-PL" dirty="0" err="1"/>
              <a:t>Rewards</a:t>
            </a:r>
            <a:r>
              <a:rPr lang="pl-PL" dirty="0"/>
              <a:t>”, gdzie klienci zdobywali punkty za każdą wizytę. W 2016 roku firma wprowadziła zmiany – punkty były przyznawane nie za liczbę wizyt, ale za wydaną kwotę.</a:t>
            </a:r>
          </a:p>
          <a:p>
            <a:r>
              <a:rPr lang="pl-PL" dirty="0"/>
              <a:t>    Cel: Zachęcić klientów do wydawania większych sum.</a:t>
            </a:r>
          </a:p>
          <a:p>
            <a:r>
              <a:rPr lang="pl-PL" dirty="0"/>
              <a:t>    Rezultat: Zmiana wywołała frustrację stałych klientów, którzy odwiedzali </a:t>
            </a:r>
            <a:r>
              <a:rPr lang="pl-PL" dirty="0" err="1"/>
              <a:t>Starbucksa</a:t>
            </a:r>
            <a:r>
              <a:rPr lang="pl-PL" dirty="0"/>
              <a:t> często, ale robili małe zakupy. Nowy system faworyzował klientów dokonujących dużych jednorazowych zakupów, przez co lojalni „codzienni” klienci poczuli się pominięci. Media społecznościowe zalała fala krytyki.</a:t>
            </a:r>
          </a:p>
          <a:p>
            <a:r>
              <a:rPr lang="pl-PL" dirty="0"/>
              <a:t>    Problem: Gamifikacja skupiła się na zysku firmy, ignorując różnorodność </a:t>
            </a:r>
            <a:r>
              <a:rPr lang="pl-PL" dirty="0" err="1"/>
              <a:t>zachowań</a:t>
            </a:r>
            <a:r>
              <a:rPr lang="pl-PL" dirty="0"/>
              <a:t> klientów.</a:t>
            </a:r>
          </a:p>
        </p:txBody>
      </p:sp>
    </p:spTree>
    <p:extLst>
      <p:ext uri="{BB962C8B-B14F-4D97-AF65-F5344CB8AC3E}">
        <p14:creationId xmlns:p14="http://schemas.microsoft.com/office/powerpoint/2010/main" val="113246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6772-9426-B447-17CC-B1ABD26CCC77}"/>
              </a:ext>
            </a:extLst>
          </p:cNvPr>
          <p:cNvSpPr>
            <a:spLocks noGrp="1"/>
          </p:cNvSpPr>
          <p:nvPr>
            <p:ph type="title"/>
          </p:nvPr>
        </p:nvSpPr>
        <p:spPr/>
        <p:txBody>
          <a:bodyPr/>
          <a:lstStyle/>
          <a:p>
            <a:r>
              <a:rPr lang="pl-PL" dirty="0"/>
              <a:t>LinkedIn </a:t>
            </a:r>
            <a:r>
              <a:rPr lang="pl-PL" dirty="0" err="1"/>
              <a:t>Endorsements</a:t>
            </a:r>
            <a:endParaRPr lang="pl-PL" dirty="0"/>
          </a:p>
        </p:txBody>
      </p:sp>
      <p:sp>
        <p:nvSpPr>
          <p:cNvPr id="3" name="Content Placeholder 2">
            <a:extLst>
              <a:ext uri="{FF2B5EF4-FFF2-40B4-BE49-F238E27FC236}">
                <a16:creationId xmlns:a16="http://schemas.microsoft.com/office/drawing/2014/main" id="{626FBB62-25D3-9EC7-6C42-6CAB5144F210}"/>
              </a:ext>
            </a:extLst>
          </p:cNvPr>
          <p:cNvSpPr>
            <a:spLocks noGrp="1"/>
          </p:cNvSpPr>
          <p:nvPr>
            <p:ph idx="1"/>
          </p:nvPr>
        </p:nvSpPr>
        <p:spPr/>
        <p:txBody>
          <a:bodyPr>
            <a:normAutofit fontScale="92500" lnSpcReduction="10000"/>
          </a:bodyPr>
          <a:lstStyle/>
          <a:p>
            <a:r>
              <a:rPr lang="pl-PL" dirty="0"/>
              <a:t>LinkedIn wprowadził mechanizm „</a:t>
            </a:r>
            <a:r>
              <a:rPr lang="pl-PL" dirty="0" err="1"/>
              <a:t>Endorsements</a:t>
            </a:r>
            <a:r>
              <a:rPr lang="pl-PL" dirty="0"/>
              <a:t>”, który umożliwiał użytkownikom polecanie umiejętności innych osób jednym kliknięciem.</a:t>
            </a:r>
          </a:p>
          <a:p>
            <a:r>
              <a:rPr lang="pl-PL" dirty="0"/>
              <a:t>    Cel: Zwiększyć zaangażowanie użytkowników oraz wiarygodność profili zawodowych.</a:t>
            </a:r>
          </a:p>
          <a:p>
            <a:r>
              <a:rPr lang="pl-PL" dirty="0"/>
              <a:t>    Rezultat: System szybko stracił wartość, ponieważ użytkownicy zaczęli „</a:t>
            </a:r>
            <a:r>
              <a:rPr lang="pl-PL" dirty="0" err="1"/>
              <a:t>endorsementować</a:t>
            </a:r>
            <a:r>
              <a:rPr lang="pl-PL" dirty="0"/>
              <a:t>” umiejętności bez zastanowienia, często dla wzajemnej korzyści. Profile były pełne przypadkowych lub mało wartościowych poleceń.</a:t>
            </a:r>
          </a:p>
          <a:p>
            <a:r>
              <a:rPr lang="pl-PL" dirty="0"/>
              <a:t>    Problem: Mechanizm nie wymagał wysiłku ani jakości, co prowadziło do nadużyć i spadku wiarygodności funkcji.</a:t>
            </a:r>
          </a:p>
        </p:txBody>
      </p:sp>
    </p:spTree>
    <p:extLst>
      <p:ext uri="{BB962C8B-B14F-4D97-AF65-F5344CB8AC3E}">
        <p14:creationId xmlns:p14="http://schemas.microsoft.com/office/powerpoint/2010/main" val="324340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C0C5-C22F-0BE1-B39C-11F8D390ED3C}"/>
              </a:ext>
            </a:extLst>
          </p:cNvPr>
          <p:cNvSpPr>
            <a:spLocks noGrp="1"/>
          </p:cNvSpPr>
          <p:nvPr>
            <p:ph type="title"/>
          </p:nvPr>
        </p:nvSpPr>
        <p:spPr/>
        <p:txBody>
          <a:bodyPr/>
          <a:lstStyle/>
          <a:p>
            <a:r>
              <a:rPr lang="pl-PL" dirty="0" err="1"/>
              <a:t>FitBit</a:t>
            </a:r>
            <a:r>
              <a:rPr lang="pl-PL" dirty="0"/>
              <a:t> </a:t>
            </a:r>
            <a:r>
              <a:rPr lang="pl-PL" dirty="0" err="1"/>
              <a:t>LeaderBoards</a:t>
            </a:r>
            <a:endParaRPr lang="pl-PL" dirty="0"/>
          </a:p>
        </p:txBody>
      </p:sp>
      <p:sp>
        <p:nvSpPr>
          <p:cNvPr id="3" name="Content Placeholder 2">
            <a:extLst>
              <a:ext uri="{FF2B5EF4-FFF2-40B4-BE49-F238E27FC236}">
                <a16:creationId xmlns:a16="http://schemas.microsoft.com/office/drawing/2014/main" id="{EB332F3F-1719-CAF5-C2F7-399E214F4472}"/>
              </a:ext>
            </a:extLst>
          </p:cNvPr>
          <p:cNvSpPr>
            <a:spLocks noGrp="1"/>
          </p:cNvSpPr>
          <p:nvPr>
            <p:ph idx="1"/>
          </p:nvPr>
        </p:nvSpPr>
        <p:spPr/>
        <p:txBody>
          <a:bodyPr>
            <a:normAutofit fontScale="92500"/>
          </a:bodyPr>
          <a:lstStyle/>
          <a:p>
            <a:r>
              <a:rPr lang="pl-PL" dirty="0" err="1"/>
              <a:t>Fitbit</a:t>
            </a:r>
            <a:r>
              <a:rPr lang="pl-PL" dirty="0"/>
              <a:t> wprowadził rankingi (</a:t>
            </a:r>
            <a:r>
              <a:rPr lang="pl-PL" dirty="0" err="1"/>
              <a:t>leaderboards</a:t>
            </a:r>
            <a:r>
              <a:rPr lang="pl-PL" dirty="0"/>
              <a:t>), które pozwalały użytkownikom porównywać swoje wyniki z innymi.</a:t>
            </a:r>
          </a:p>
          <a:p>
            <a:r>
              <a:rPr lang="pl-PL" dirty="0"/>
              <a:t>    Cel: Zmotywować użytkowników do większej aktywności fizycznej.</a:t>
            </a:r>
          </a:p>
          <a:p>
            <a:r>
              <a:rPr lang="pl-PL" dirty="0"/>
              <a:t>    Rezultat: Początkowy entuzjazm zamienił się w demotywację, zwłaszcza u mniej aktywnych użytkowników. Rywalizacja z bardzo zaawansowanymi użytkownikami była frustrująca. Dodatkowo pojawiły się przypadki „oszukiwania” wyników (np. potrząsanie urządzeniem zamiast realnej aktywności).</a:t>
            </a:r>
          </a:p>
          <a:p>
            <a:r>
              <a:rPr lang="pl-PL" dirty="0"/>
              <a:t>    Problem: Brak segmentacji graczy według poziomu zaawansowania i zbyt duży nacisk na rywalizację zamiast zdrowych nawyków.</a:t>
            </a:r>
          </a:p>
        </p:txBody>
      </p:sp>
    </p:spTree>
    <p:extLst>
      <p:ext uri="{BB962C8B-B14F-4D97-AF65-F5344CB8AC3E}">
        <p14:creationId xmlns:p14="http://schemas.microsoft.com/office/powerpoint/2010/main" val="195698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8510-4AED-A526-D4F0-230C409B2C83}"/>
              </a:ext>
            </a:extLst>
          </p:cNvPr>
          <p:cNvSpPr>
            <a:spLocks noGrp="1"/>
          </p:cNvSpPr>
          <p:nvPr>
            <p:ph type="title"/>
          </p:nvPr>
        </p:nvSpPr>
        <p:spPr/>
        <p:txBody>
          <a:bodyPr/>
          <a:lstStyle/>
          <a:p>
            <a:r>
              <a:rPr lang="pl-PL" dirty="0" err="1"/>
              <a:t>Reddit</a:t>
            </a:r>
            <a:r>
              <a:rPr lang="pl-PL" dirty="0"/>
              <a:t> Karma System</a:t>
            </a:r>
          </a:p>
        </p:txBody>
      </p:sp>
      <p:sp>
        <p:nvSpPr>
          <p:cNvPr id="3" name="Content Placeholder 2">
            <a:extLst>
              <a:ext uri="{FF2B5EF4-FFF2-40B4-BE49-F238E27FC236}">
                <a16:creationId xmlns:a16="http://schemas.microsoft.com/office/drawing/2014/main" id="{E3F57F24-CEBF-A9A3-93D0-CBB843652569}"/>
              </a:ext>
            </a:extLst>
          </p:cNvPr>
          <p:cNvSpPr>
            <a:spLocks noGrp="1"/>
          </p:cNvSpPr>
          <p:nvPr>
            <p:ph idx="1"/>
          </p:nvPr>
        </p:nvSpPr>
        <p:spPr/>
        <p:txBody>
          <a:bodyPr>
            <a:normAutofit/>
          </a:bodyPr>
          <a:lstStyle/>
          <a:p>
            <a:r>
              <a:rPr lang="pl-PL" dirty="0" err="1"/>
              <a:t>Reddit</a:t>
            </a:r>
            <a:r>
              <a:rPr lang="pl-PL" dirty="0"/>
              <a:t> używa systemu „karmy”, który nagradza użytkowników punktami za </a:t>
            </a:r>
            <a:r>
              <a:rPr lang="pl-PL" dirty="0" err="1"/>
              <a:t>upvote’y</a:t>
            </a:r>
            <a:r>
              <a:rPr lang="pl-PL" dirty="0"/>
              <a:t> ich postów i komentarzy.</a:t>
            </a:r>
          </a:p>
          <a:p>
            <a:r>
              <a:rPr lang="pl-PL" dirty="0"/>
              <a:t>    Cel: Zmotywować użytkowników do tworzenia wartościowych treści.</a:t>
            </a:r>
          </a:p>
          <a:p>
            <a:r>
              <a:rPr lang="pl-PL" dirty="0"/>
              <a:t>    Rezultat: System stał się celem nadużyć. Niektórzy użytkownicy publikowali treści dla szybkich „</a:t>
            </a:r>
            <a:r>
              <a:rPr lang="pl-PL" dirty="0" err="1"/>
              <a:t>upvote’ów</a:t>
            </a:r>
            <a:r>
              <a:rPr lang="pl-PL" dirty="0"/>
              <a:t>”, zamiast dostarczać wartościowe materiały. Spam i </a:t>
            </a:r>
            <a:r>
              <a:rPr lang="pl-PL" dirty="0" err="1"/>
              <a:t>trolling</a:t>
            </a:r>
            <a:r>
              <a:rPr lang="pl-PL" dirty="0"/>
              <a:t> stały się problemem, a użytkownicy zaczęli manipulować systemem, by zbierać punkty.</a:t>
            </a:r>
          </a:p>
          <a:p>
            <a:r>
              <a:rPr lang="pl-PL" dirty="0"/>
              <a:t>    Problem: System nagradzał popularność zamiast jakości, a brak moderacji doprowadził do nadużyć.</a:t>
            </a:r>
          </a:p>
        </p:txBody>
      </p:sp>
    </p:spTree>
    <p:extLst>
      <p:ext uri="{BB962C8B-B14F-4D97-AF65-F5344CB8AC3E}">
        <p14:creationId xmlns:p14="http://schemas.microsoft.com/office/powerpoint/2010/main" val="21269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FDED-C06F-83EC-97B8-0EE65DCE7B31}"/>
              </a:ext>
            </a:extLst>
          </p:cNvPr>
          <p:cNvSpPr>
            <a:spLocks noGrp="1"/>
          </p:cNvSpPr>
          <p:nvPr>
            <p:ph type="title"/>
          </p:nvPr>
        </p:nvSpPr>
        <p:spPr/>
        <p:txBody>
          <a:bodyPr/>
          <a:lstStyle/>
          <a:p>
            <a:r>
              <a:rPr lang="pl-PL" dirty="0" err="1"/>
              <a:t>Duolingo's</a:t>
            </a:r>
            <a:r>
              <a:rPr lang="pl-PL" dirty="0"/>
              <a:t> </a:t>
            </a:r>
            <a:r>
              <a:rPr lang="pl-PL" dirty="0" err="1"/>
              <a:t>Streak</a:t>
            </a:r>
            <a:r>
              <a:rPr lang="pl-PL" dirty="0"/>
              <a:t> System</a:t>
            </a:r>
          </a:p>
        </p:txBody>
      </p:sp>
      <p:sp>
        <p:nvSpPr>
          <p:cNvPr id="3" name="Content Placeholder 2">
            <a:extLst>
              <a:ext uri="{FF2B5EF4-FFF2-40B4-BE49-F238E27FC236}">
                <a16:creationId xmlns:a16="http://schemas.microsoft.com/office/drawing/2014/main" id="{DE816E00-DC91-031E-1107-E9E617CC7D6D}"/>
              </a:ext>
            </a:extLst>
          </p:cNvPr>
          <p:cNvSpPr>
            <a:spLocks noGrp="1"/>
          </p:cNvSpPr>
          <p:nvPr>
            <p:ph idx="1"/>
          </p:nvPr>
        </p:nvSpPr>
        <p:spPr/>
        <p:txBody>
          <a:bodyPr>
            <a:normAutofit/>
          </a:bodyPr>
          <a:lstStyle/>
          <a:p>
            <a:r>
              <a:rPr lang="pl-PL" dirty="0" err="1"/>
              <a:t>Duolingo</a:t>
            </a:r>
            <a:r>
              <a:rPr lang="pl-PL" dirty="0"/>
              <a:t>, popularna aplikacja do nauki języków, wprowadziła „</a:t>
            </a:r>
            <a:r>
              <a:rPr lang="pl-PL" dirty="0" err="1"/>
              <a:t>streak</a:t>
            </a:r>
            <a:r>
              <a:rPr lang="pl-PL" dirty="0"/>
              <a:t>” – licznik dni z rzędu, w których użytkownik ukończył lekcję.</a:t>
            </a:r>
          </a:p>
          <a:p>
            <a:r>
              <a:rPr lang="pl-PL" dirty="0"/>
              <a:t>    Cel: Zwiększyć regularność nauki.</a:t>
            </a:r>
          </a:p>
          <a:p>
            <a:r>
              <a:rPr lang="pl-PL" dirty="0"/>
              <a:t>    Rezultat: System stał się źródłem stresu dla użytkowników, którzy nie chcieli przerwać swojej serii. Niektórzy „</a:t>
            </a:r>
            <a:r>
              <a:rPr lang="pl-PL" dirty="0" err="1"/>
              <a:t>odklikowywali</a:t>
            </a:r>
            <a:r>
              <a:rPr lang="pl-PL" dirty="0"/>
              <a:t>” lekcje na siłę, by tylko utrzymać </a:t>
            </a:r>
            <a:r>
              <a:rPr lang="pl-PL" dirty="0" err="1"/>
              <a:t>streak</a:t>
            </a:r>
            <a:r>
              <a:rPr lang="pl-PL" dirty="0"/>
              <a:t>, bez rzeczywistego zaangażowania w naukę.</a:t>
            </a:r>
          </a:p>
          <a:p>
            <a:r>
              <a:rPr lang="pl-PL" dirty="0"/>
              <a:t>    Problem: Gamifikacja motywowała ilość, a nie jakość nauki. Utrzymanie </a:t>
            </a:r>
            <a:r>
              <a:rPr lang="pl-PL" dirty="0" err="1"/>
              <a:t>streaku</a:t>
            </a:r>
            <a:r>
              <a:rPr lang="pl-PL" dirty="0"/>
              <a:t> stało się ważniejsze niż przyswajanie wiedzy.</a:t>
            </a:r>
          </a:p>
        </p:txBody>
      </p:sp>
    </p:spTree>
    <p:extLst>
      <p:ext uri="{BB962C8B-B14F-4D97-AF65-F5344CB8AC3E}">
        <p14:creationId xmlns:p14="http://schemas.microsoft.com/office/powerpoint/2010/main" val="426551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F7AB-3524-A8A5-FDD9-6AC94182EEDD}"/>
              </a:ext>
            </a:extLst>
          </p:cNvPr>
          <p:cNvSpPr>
            <a:spLocks noGrp="1"/>
          </p:cNvSpPr>
          <p:nvPr>
            <p:ph type="title"/>
          </p:nvPr>
        </p:nvSpPr>
        <p:spPr>
          <a:xfrm>
            <a:off x="838200" y="365125"/>
            <a:ext cx="10515600" cy="863907"/>
          </a:xfrm>
        </p:spPr>
        <p:txBody>
          <a:bodyPr/>
          <a:lstStyle/>
          <a:p>
            <a:r>
              <a:rPr lang="pl-PL" dirty="0" err="1"/>
              <a:t>Disney’s</a:t>
            </a:r>
            <a:r>
              <a:rPr lang="pl-PL" dirty="0"/>
              <a:t> </a:t>
            </a:r>
            <a:r>
              <a:rPr lang="pl-PL" dirty="0" err="1"/>
              <a:t>Playmation</a:t>
            </a:r>
            <a:endParaRPr lang="pl-PL" dirty="0"/>
          </a:p>
        </p:txBody>
      </p:sp>
      <p:sp>
        <p:nvSpPr>
          <p:cNvPr id="3" name="Content Placeholder 2">
            <a:extLst>
              <a:ext uri="{FF2B5EF4-FFF2-40B4-BE49-F238E27FC236}">
                <a16:creationId xmlns:a16="http://schemas.microsoft.com/office/drawing/2014/main" id="{7B9194A3-AE05-8F42-1629-21495CB14BF8}"/>
              </a:ext>
            </a:extLst>
          </p:cNvPr>
          <p:cNvSpPr>
            <a:spLocks noGrp="1"/>
          </p:cNvSpPr>
          <p:nvPr>
            <p:ph idx="1"/>
          </p:nvPr>
        </p:nvSpPr>
        <p:spPr/>
        <p:txBody>
          <a:bodyPr>
            <a:normAutofit lnSpcReduction="10000"/>
          </a:bodyPr>
          <a:lstStyle/>
          <a:p>
            <a:r>
              <a:rPr lang="pl-PL" dirty="0"/>
              <a:t>Disney stworzył system </a:t>
            </a:r>
            <a:r>
              <a:rPr lang="pl-PL" dirty="0" err="1"/>
              <a:t>Playmation</a:t>
            </a:r>
            <a:r>
              <a:rPr lang="pl-PL" dirty="0"/>
              <a:t>, który łączył technologię </a:t>
            </a:r>
            <a:r>
              <a:rPr lang="pl-PL" dirty="0" err="1"/>
              <a:t>wearable</a:t>
            </a:r>
            <a:r>
              <a:rPr lang="pl-PL" dirty="0"/>
              <a:t> z grami ruchowymi, opartymi na postaciach z filmów Disneya.</a:t>
            </a:r>
          </a:p>
          <a:p>
            <a:r>
              <a:rPr lang="pl-PL" dirty="0"/>
              <a:t>    Cel: Zachęcić dzieci do aktywności fizycznej w interaktywny sposób.</a:t>
            </a:r>
          </a:p>
          <a:p>
            <a:r>
              <a:rPr lang="pl-PL" dirty="0"/>
              <a:t>    Rezultat: Mimo początkowego entuzjazmu system okazał się zbyt drogi i ograniczony w funkcjach. Dzieci szybko traciły zainteresowanie, ponieważ brakowało regularnych aktualizacji i nowych treści.</a:t>
            </a:r>
          </a:p>
          <a:p>
            <a:r>
              <a:rPr lang="pl-PL" dirty="0"/>
              <a:t>    Problem: Brak długoterminowego wsparcia i kosztowność sprzętu sprawiły, że produkt nie odniósł sukcesu.</a:t>
            </a:r>
          </a:p>
        </p:txBody>
      </p:sp>
    </p:spTree>
    <p:extLst>
      <p:ext uri="{BB962C8B-B14F-4D97-AF65-F5344CB8AC3E}">
        <p14:creationId xmlns:p14="http://schemas.microsoft.com/office/powerpoint/2010/main" val="2466254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0476-1621-F5DE-A564-54CB7DC4E5D3}"/>
              </a:ext>
            </a:extLst>
          </p:cNvPr>
          <p:cNvSpPr>
            <a:spLocks noGrp="1"/>
          </p:cNvSpPr>
          <p:nvPr>
            <p:ph type="title"/>
          </p:nvPr>
        </p:nvSpPr>
        <p:spPr>
          <a:xfrm>
            <a:off x="838200" y="0"/>
            <a:ext cx="10515600" cy="755752"/>
          </a:xfrm>
        </p:spPr>
        <p:txBody>
          <a:bodyPr/>
          <a:lstStyle/>
          <a:p>
            <a:r>
              <a:rPr lang="pl-PL" dirty="0" err="1"/>
              <a:t>McDonald’s</a:t>
            </a:r>
            <a:r>
              <a:rPr lang="pl-PL" dirty="0"/>
              <a:t> </a:t>
            </a:r>
            <a:r>
              <a:rPr lang="pl-PL" dirty="0" err="1"/>
              <a:t>Monopoly</a:t>
            </a:r>
            <a:endParaRPr lang="pl-PL" dirty="0"/>
          </a:p>
        </p:txBody>
      </p:sp>
      <p:sp>
        <p:nvSpPr>
          <p:cNvPr id="3" name="Content Placeholder 2">
            <a:extLst>
              <a:ext uri="{FF2B5EF4-FFF2-40B4-BE49-F238E27FC236}">
                <a16:creationId xmlns:a16="http://schemas.microsoft.com/office/drawing/2014/main" id="{E3E45EBF-2A21-C170-304F-6BD47A2E283D}"/>
              </a:ext>
            </a:extLst>
          </p:cNvPr>
          <p:cNvSpPr>
            <a:spLocks noGrp="1"/>
          </p:cNvSpPr>
          <p:nvPr>
            <p:ph idx="1"/>
          </p:nvPr>
        </p:nvSpPr>
        <p:spPr>
          <a:xfrm>
            <a:off x="235973" y="914400"/>
            <a:ext cx="11307097" cy="5397910"/>
          </a:xfrm>
        </p:spPr>
        <p:txBody>
          <a:bodyPr>
            <a:normAutofit fontScale="92500" lnSpcReduction="20000"/>
          </a:bodyPr>
          <a:lstStyle/>
          <a:p>
            <a:r>
              <a:rPr lang="pl-PL" dirty="0" err="1"/>
              <a:t>McDonald’s</a:t>
            </a:r>
            <a:r>
              <a:rPr lang="pl-PL" dirty="0"/>
              <a:t> wprowadził globalną kampanię </a:t>
            </a:r>
            <a:r>
              <a:rPr lang="pl-PL" dirty="0" err="1"/>
              <a:t>gamifikacyjną</a:t>
            </a:r>
            <a:r>
              <a:rPr lang="pl-PL" dirty="0"/>
              <a:t> opartą na grze </a:t>
            </a:r>
            <a:r>
              <a:rPr lang="pl-PL" dirty="0" err="1"/>
              <a:t>Monopoly</a:t>
            </a:r>
            <a:r>
              <a:rPr lang="pl-PL" dirty="0"/>
              <a:t>. Klienci zbierali naklejki z planszy </a:t>
            </a:r>
            <a:r>
              <a:rPr lang="pl-PL" dirty="0" err="1"/>
              <a:t>Monopoly</a:t>
            </a:r>
            <a:r>
              <a:rPr lang="pl-PL" dirty="0"/>
              <a:t>, które otrzymywali przy zakupie produktów, a nagrody obejmowały jedzenie, gadżety lub nagrody pieniężne.</a:t>
            </a:r>
          </a:p>
          <a:p>
            <a:r>
              <a:rPr lang="pl-PL" dirty="0"/>
              <a:t>    Cel: Zwiększenie sprzedaży poprzez zaangażowanie klientów w grę i zbieranie naklejek.</a:t>
            </a:r>
          </a:p>
          <a:p>
            <a:r>
              <a:rPr lang="pl-PL" dirty="0"/>
              <a:t>    Rezultat: Kampania przyciągnęła uwagę, ale szybko pojawiły się problemy. Wielu klientów traktowało akcję jako „polowanie na nagrody”, a nie zabawę. Większość nagród była mało wartościowa, co zniechęcało uczestników. Pojawiły się również oszustwa i manipulacje – ludzie handlowali naklejkami online, a niektórzy próbowali zdobywać nagrody nielegalnie. W 2001 roku wybuchł skandal, gdy odkryto, że dystrybutor kampanii oszukiwał i przekazywał cenne nagrody znajomym.</a:t>
            </a:r>
          </a:p>
          <a:p>
            <a:r>
              <a:rPr lang="pl-PL" dirty="0"/>
              <a:t>    Problem: Gamifikacja opierała się na krótkotrwałym „szumie” i nie dostarczała wartościowej rozrywki. Skandal podważył zaufanie do marki, a nagrody były źle dobrane, co zniechęciło uczestników.</a:t>
            </a:r>
          </a:p>
        </p:txBody>
      </p:sp>
    </p:spTree>
    <p:extLst>
      <p:ext uri="{BB962C8B-B14F-4D97-AF65-F5344CB8AC3E}">
        <p14:creationId xmlns:p14="http://schemas.microsoft.com/office/powerpoint/2010/main" val="3202902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4877-2579-7711-3D82-8144C8FEEF1D}"/>
              </a:ext>
            </a:extLst>
          </p:cNvPr>
          <p:cNvSpPr>
            <a:spLocks noGrp="1"/>
          </p:cNvSpPr>
          <p:nvPr>
            <p:ph type="title"/>
          </p:nvPr>
        </p:nvSpPr>
        <p:spPr/>
        <p:txBody>
          <a:bodyPr/>
          <a:lstStyle/>
          <a:p>
            <a:r>
              <a:rPr lang="pl-PL" dirty="0"/>
              <a:t>Coca Cola </a:t>
            </a:r>
            <a:r>
              <a:rPr lang="pl-PL" dirty="0" err="1"/>
              <a:t>Shake</a:t>
            </a:r>
            <a:r>
              <a:rPr lang="pl-PL" dirty="0"/>
              <a:t> It!</a:t>
            </a:r>
          </a:p>
        </p:txBody>
      </p:sp>
      <p:sp>
        <p:nvSpPr>
          <p:cNvPr id="3" name="Content Placeholder 2">
            <a:extLst>
              <a:ext uri="{FF2B5EF4-FFF2-40B4-BE49-F238E27FC236}">
                <a16:creationId xmlns:a16="http://schemas.microsoft.com/office/drawing/2014/main" id="{7BAB8569-A06E-089C-4ED1-71A61EFED918}"/>
              </a:ext>
            </a:extLst>
          </p:cNvPr>
          <p:cNvSpPr>
            <a:spLocks noGrp="1"/>
          </p:cNvSpPr>
          <p:nvPr>
            <p:ph idx="1"/>
          </p:nvPr>
        </p:nvSpPr>
        <p:spPr/>
        <p:txBody>
          <a:bodyPr>
            <a:normAutofit fontScale="85000" lnSpcReduction="10000"/>
          </a:bodyPr>
          <a:lstStyle/>
          <a:p>
            <a:r>
              <a:rPr lang="pl-PL" dirty="0"/>
              <a:t>Coca-Cola wprowadziła aplikację mobilną </a:t>
            </a:r>
            <a:r>
              <a:rPr lang="pl-PL" dirty="0" err="1"/>
              <a:t>Shake</a:t>
            </a:r>
            <a:r>
              <a:rPr lang="pl-PL" dirty="0"/>
              <a:t> It!, której celem było zwiększenie zaangażowania młodszych konsumentów. Użytkownicy mogli potrząsać telefonem, aby „otworzyć” wirtualną butelkę Coca-Coli i zdobyć różne nagrody, takie jak kupony rabatowe czy drobne upominki.</a:t>
            </a:r>
          </a:p>
          <a:p>
            <a:r>
              <a:rPr lang="pl-PL" dirty="0"/>
              <a:t>    Cel: Przyciągnięcie uwagi młodej generacji i zwiększenie sprzedaży.</a:t>
            </a:r>
          </a:p>
          <a:p>
            <a:r>
              <a:rPr lang="pl-PL" dirty="0"/>
              <a:t>    Rezultat: Mechanika gry szybko stała się powtarzalna i nużąca. Nagrody były mało atrakcyjne, a aplikacja nie oferowała żadnych nowych wyzwań ani poziomów. Dodatkowo użytkownicy zgłaszali problemy techniczne – aplikacja często się zawieszała, co frustrowało graczy. Kampania nie zdołała zbudować długoterminowego zaangażowania.</a:t>
            </a:r>
          </a:p>
          <a:p>
            <a:r>
              <a:rPr lang="pl-PL" dirty="0"/>
              <a:t>    Problem: Brak różnorodności, słabe nagrody i problemy techniczne sprawiły, że gamifikacja nie spełniła oczekiwań, a użytkownicy szybko stracili zainteresowanie.</a:t>
            </a:r>
          </a:p>
        </p:txBody>
      </p:sp>
    </p:spTree>
    <p:extLst>
      <p:ext uri="{BB962C8B-B14F-4D97-AF65-F5344CB8AC3E}">
        <p14:creationId xmlns:p14="http://schemas.microsoft.com/office/powerpoint/2010/main" val="419082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114F-C1C1-EF3B-E6B0-1891EF594801}"/>
              </a:ext>
            </a:extLst>
          </p:cNvPr>
          <p:cNvSpPr>
            <a:spLocks noGrp="1"/>
          </p:cNvSpPr>
          <p:nvPr>
            <p:ph type="title"/>
          </p:nvPr>
        </p:nvSpPr>
        <p:spPr>
          <a:xfrm>
            <a:off x="838200" y="0"/>
            <a:ext cx="10515600" cy="834410"/>
          </a:xfrm>
        </p:spPr>
        <p:txBody>
          <a:bodyPr/>
          <a:lstStyle/>
          <a:p>
            <a:pPr algn="ctr"/>
            <a:r>
              <a:rPr lang="pl-PL" dirty="0"/>
              <a:t>Zalety gamifikacji w marketingu</a:t>
            </a:r>
          </a:p>
        </p:txBody>
      </p:sp>
      <p:sp>
        <p:nvSpPr>
          <p:cNvPr id="3" name="Content Placeholder 2">
            <a:extLst>
              <a:ext uri="{FF2B5EF4-FFF2-40B4-BE49-F238E27FC236}">
                <a16:creationId xmlns:a16="http://schemas.microsoft.com/office/drawing/2014/main" id="{2A2F7B80-1495-1549-893E-D6D79EC1F7DE}"/>
              </a:ext>
            </a:extLst>
          </p:cNvPr>
          <p:cNvSpPr>
            <a:spLocks noGrp="1"/>
          </p:cNvSpPr>
          <p:nvPr>
            <p:ph idx="1"/>
          </p:nvPr>
        </p:nvSpPr>
        <p:spPr>
          <a:xfrm>
            <a:off x="0" y="834410"/>
            <a:ext cx="12191999" cy="6023590"/>
          </a:xfrm>
        </p:spPr>
        <p:txBody>
          <a:bodyPr>
            <a:normAutofit fontScale="77500" lnSpcReduction="20000"/>
          </a:bodyPr>
          <a:lstStyle/>
          <a:p>
            <a:r>
              <a:rPr lang="pl-PL" dirty="0"/>
              <a:t>Pozwala wdrożyć trochę zabawy i radości w markę i przekaz jaki niesie ze sobą dana marka</a:t>
            </a:r>
          </a:p>
          <a:p>
            <a:r>
              <a:rPr lang="pl-PL" dirty="0"/>
              <a:t>Pozwala uzyskać głębszy feedback od użytkowników i bardziej szczery, inne sposoby pozyskiwania informacji o reakcji ludzi na markę, techniki marketingu nie dają jasnego obrazu co ludzie myślą i czują o Twojej firmie, marce czy kampanii reklamowej</a:t>
            </a:r>
          </a:p>
          <a:p>
            <a:r>
              <a:rPr lang="pl-PL" dirty="0"/>
              <a:t>Tworzy lojalność – ludzie są zalewani różnymi formami promocji, w tej ilości konkurujących promocji ze sobą trzeba użyć wyjątkowych pomysłów żeby wygrać zainteresowanie klientów.</a:t>
            </a:r>
          </a:p>
          <a:p>
            <a:r>
              <a:rPr lang="pl-PL" dirty="0"/>
              <a:t>Personalizuje doświadczenie ludzi z marką – rozwijają zaufanie, pozwalają dostosować doświadczenie pod konkretną grupę klientów, </a:t>
            </a:r>
          </a:p>
          <a:p>
            <a:r>
              <a:rPr lang="pl-PL" dirty="0"/>
              <a:t>Dostarcza big data, czyli ogromną ilość danych o klientach, co pozwala lepiej ich poznać i poprawić dotrzeć do nich w lepszy sposób</a:t>
            </a:r>
          </a:p>
          <a:p>
            <a:r>
              <a:rPr lang="pl-PL" dirty="0"/>
              <a:t>Pozwala skuteczniej wpływać na zachowania klientów, stymulują ich, motywują</a:t>
            </a:r>
          </a:p>
          <a:p>
            <a:r>
              <a:rPr lang="pl-PL" dirty="0"/>
              <a:t>Wpływa na zaangażowanie, jeżeli kampania wciąga kogoś, to przekażą ją dalej, rodzinie i przyjaciołom</a:t>
            </a:r>
          </a:p>
          <a:p>
            <a:r>
              <a:rPr lang="pl-PL" dirty="0"/>
              <a:t>Pozwala nawiązać kontakt z młodszą publicznością, którzy szybko adaptują się do nowych technologii, zaskakuje kreatywnością</a:t>
            </a:r>
          </a:p>
          <a:p>
            <a:r>
              <a:rPr lang="pl-PL" dirty="0"/>
              <a:t>Zwiększa zasięg kampanii, dociera do większej ilości klientów, im bardziej inteligentna reklama, tym więcej ludzi zainteresuje</a:t>
            </a:r>
          </a:p>
          <a:p>
            <a:r>
              <a:rPr lang="pl-PL" dirty="0"/>
              <a:t>Buduje lepszą świadomość marki – jeżeli kampania jest innowacyjna i interesująca, to marka stanowi jedynie element większej całości, w momencie kiedy buduje doświadczenie (</a:t>
            </a:r>
            <a:r>
              <a:rPr lang="pl-PL" dirty="0" err="1"/>
              <a:t>experience</a:t>
            </a:r>
            <a:r>
              <a:rPr lang="pl-PL" dirty="0"/>
              <a:t>) bardziej zapada w pamięć.</a:t>
            </a:r>
          </a:p>
          <a:p>
            <a:endParaRPr lang="pl-PL" dirty="0"/>
          </a:p>
        </p:txBody>
      </p:sp>
    </p:spTree>
    <p:extLst>
      <p:ext uri="{BB962C8B-B14F-4D97-AF65-F5344CB8AC3E}">
        <p14:creationId xmlns:p14="http://schemas.microsoft.com/office/powerpoint/2010/main" val="1348490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71DB9-D584-27DB-92F9-97909D339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FFBCD-F844-3C41-1AC0-221A1DCF303B}"/>
              </a:ext>
            </a:extLst>
          </p:cNvPr>
          <p:cNvSpPr>
            <a:spLocks noGrp="1"/>
          </p:cNvSpPr>
          <p:nvPr>
            <p:ph type="title"/>
          </p:nvPr>
        </p:nvSpPr>
        <p:spPr/>
        <p:txBody>
          <a:bodyPr/>
          <a:lstStyle/>
          <a:p>
            <a:r>
              <a:rPr lang="pl-PL" dirty="0"/>
              <a:t>Wartościowe blogi </a:t>
            </a:r>
            <a:r>
              <a:rPr lang="pl-PL" dirty="0" err="1"/>
              <a:t>gamifikacyjne</a:t>
            </a:r>
            <a:endParaRPr lang="pl-PL" dirty="0"/>
          </a:p>
        </p:txBody>
      </p:sp>
      <p:sp>
        <p:nvSpPr>
          <p:cNvPr id="3" name="Content Placeholder 2">
            <a:extLst>
              <a:ext uri="{FF2B5EF4-FFF2-40B4-BE49-F238E27FC236}">
                <a16:creationId xmlns:a16="http://schemas.microsoft.com/office/drawing/2014/main" id="{0C042C16-C9B1-ABCD-47AA-CBD5C4F17C8A}"/>
              </a:ext>
            </a:extLst>
          </p:cNvPr>
          <p:cNvSpPr>
            <a:spLocks noGrp="1"/>
          </p:cNvSpPr>
          <p:nvPr>
            <p:ph idx="1"/>
          </p:nvPr>
        </p:nvSpPr>
        <p:spPr>
          <a:xfrm>
            <a:off x="838200" y="1690688"/>
            <a:ext cx="10515600" cy="4351338"/>
          </a:xfrm>
        </p:spPr>
        <p:txBody>
          <a:bodyPr/>
          <a:lstStyle/>
          <a:p>
            <a:r>
              <a:rPr lang="pl-PL" dirty="0">
                <a:hlinkClick r:id="rId2"/>
              </a:rPr>
              <a:t>www.game-learn.com/serious-games-gamification-blog</a:t>
            </a:r>
            <a:endParaRPr lang="pl-PL" dirty="0"/>
          </a:p>
          <a:p>
            <a:r>
              <a:rPr lang="pl-PL" dirty="0">
                <a:hlinkClick r:id="rId3"/>
              </a:rPr>
              <a:t>https://www.gamified.uk/</a:t>
            </a:r>
            <a:endParaRPr lang="pl-PL" dirty="0"/>
          </a:p>
          <a:p>
            <a:r>
              <a:rPr lang="pl-PL" dirty="0"/>
              <a:t>https://yukaichou.com/</a:t>
            </a:r>
          </a:p>
          <a:p>
            <a:endParaRPr lang="pl-PL" dirty="0"/>
          </a:p>
        </p:txBody>
      </p:sp>
    </p:spTree>
    <p:extLst>
      <p:ext uri="{BB962C8B-B14F-4D97-AF65-F5344CB8AC3E}">
        <p14:creationId xmlns:p14="http://schemas.microsoft.com/office/powerpoint/2010/main" val="99216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4B1C2-B774-689D-0363-2D2952565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43C62-5D20-4F0C-A54B-58112E31E64E}"/>
              </a:ext>
            </a:extLst>
          </p:cNvPr>
          <p:cNvSpPr>
            <a:spLocks noGrp="1"/>
          </p:cNvSpPr>
          <p:nvPr>
            <p:ph type="title"/>
          </p:nvPr>
        </p:nvSpPr>
        <p:spPr>
          <a:xfrm>
            <a:off x="838200" y="0"/>
            <a:ext cx="10515600" cy="470617"/>
          </a:xfrm>
        </p:spPr>
        <p:txBody>
          <a:bodyPr>
            <a:normAutofit fontScale="90000"/>
          </a:bodyPr>
          <a:lstStyle/>
          <a:p>
            <a:pPr algn="ctr"/>
            <a:r>
              <a:rPr lang="pl-PL" dirty="0"/>
              <a:t>Modele gamifikacji</a:t>
            </a:r>
          </a:p>
        </p:txBody>
      </p:sp>
      <p:sp>
        <p:nvSpPr>
          <p:cNvPr id="3" name="Content Placeholder 2">
            <a:extLst>
              <a:ext uri="{FF2B5EF4-FFF2-40B4-BE49-F238E27FC236}">
                <a16:creationId xmlns:a16="http://schemas.microsoft.com/office/drawing/2014/main" id="{8A02F94F-6C3B-C8E0-5647-9A8A334BEB7E}"/>
              </a:ext>
            </a:extLst>
          </p:cNvPr>
          <p:cNvSpPr>
            <a:spLocks noGrp="1"/>
          </p:cNvSpPr>
          <p:nvPr>
            <p:ph idx="1"/>
          </p:nvPr>
        </p:nvSpPr>
        <p:spPr>
          <a:xfrm>
            <a:off x="550606" y="757084"/>
            <a:ext cx="10803194" cy="5419879"/>
          </a:xfrm>
        </p:spPr>
        <p:txBody>
          <a:bodyPr/>
          <a:lstStyle/>
          <a:p>
            <a:r>
              <a:rPr lang="pl-PL" dirty="0"/>
              <a:t>(1) Klasyczny</a:t>
            </a:r>
          </a:p>
          <a:p>
            <a:r>
              <a:rPr lang="pl-PL" dirty="0"/>
              <a:t>(2) Przedsiębiorczy</a:t>
            </a:r>
          </a:p>
          <a:p>
            <a:r>
              <a:rPr lang="pl-PL" dirty="0"/>
              <a:t>(3) </a:t>
            </a:r>
            <a:r>
              <a:rPr lang="pl-PL" dirty="0" err="1"/>
              <a:t>Dysruptywny</a:t>
            </a:r>
            <a:endParaRPr lang="pl-PL" dirty="0"/>
          </a:p>
          <a:p>
            <a:r>
              <a:rPr lang="pl-PL" dirty="0"/>
              <a:t>(4) Nastawiony na „user </a:t>
            </a:r>
            <a:r>
              <a:rPr lang="pl-PL" dirty="0" err="1"/>
              <a:t>experience</a:t>
            </a:r>
            <a:r>
              <a:rPr lang="pl-PL" dirty="0"/>
              <a:t>”</a:t>
            </a:r>
          </a:p>
          <a:p>
            <a:r>
              <a:rPr lang="pl-PL" dirty="0"/>
              <a:t>(5) Kontrybucyjny (wspierający)</a:t>
            </a:r>
          </a:p>
          <a:p>
            <a:r>
              <a:rPr lang="pl-PL" dirty="0"/>
              <a:t>(6) Społecznościowy</a:t>
            </a:r>
          </a:p>
        </p:txBody>
      </p:sp>
    </p:spTree>
    <p:extLst>
      <p:ext uri="{BB962C8B-B14F-4D97-AF65-F5344CB8AC3E}">
        <p14:creationId xmlns:p14="http://schemas.microsoft.com/office/powerpoint/2010/main" val="2364748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259F2-3B1D-090A-7C0B-539DC59A8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1AAF9-51DA-992B-3485-16C986F8C70F}"/>
              </a:ext>
            </a:extLst>
          </p:cNvPr>
          <p:cNvSpPr>
            <a:spLocks noGrp="1"/>
          </p:cNvSpPr>
          <p:nvPr>
            <p:ph type="title"/>
          </p:nvPr>
        </p:nvSpPr>
        <p:spPr>
          <a:xfrm>
            <a:off x="838200" y="3943"/>
            <a:ext cx="10515600" cy="677094"/>
          </a:xfrm>
        </p:spPr>
        <p:txBody>
          <a:bodyPr>
            <a:normAutofit fontScale="90000"/>
          </a:bodyPr>
          <a:lstStyle/>
          <a:p>
            <a:pPr algn="ctr"/>
            <a:r>
              <a:rPr lang="pl-PL" dirty="0"/>
              <a:t>Klasyczny model gry</a:t>
            </a:r>
          </a:p>
        </p:txBody>
      </p:sp>
      <p:sp>
        <p:nvSpPr>
          <p:cNvPr id="3" name="Content Placeholder 2">
            <a:extLst>
              <a:ext uri="{FF2B5EF4-FFF2-40B4-BE49-F238E27FC236}">
                <a16:creationId xmlns:a16="http://schemas.microsoft.com/office/drawing/2014/main" id="{4EFF9F53-9C34-94F2-41B8-7971B45E9B53}"/>
              </a:ext>
            </a:extLst>
          </p:cNvPr>
          <p:cNvSpPr>
            <a:spLocks noGrp="1"/>
          </p:cNvSpPr>
          <p:nvPr>
            <p:ph idx="1"/>
          </p:nvPr>
        </p:nvSpPr>
        <p:spPr>
          <a:xfrm>
            <a:off x="363794" y="681036"/>
            <a:ext cx="11366090" cy="5562447"/>
          </a:xfrm>
        </p:spPr>
        <p:txBody>
          <a:bodyPr>
            <a:normAutofit fontScale="85000" lnSpcReduction="20000"/>
          </a:bodyPr>
          <a:lstStyle/>
          <a:p>
            <a:r>
              <a:rPr lang="pl-PL" dirty="0"/>
              <a:t>Klasyczny model gry obejmuje elementy gry, które są intuicyjne i zazwyczaj obejmują:</a:t>
            </a:r>
          </a:p>
          <a:p>
            <a:r>
              <a:rPr lang="pl-PL" dirty="0"/>
              <a:t>Strategię – strategia wymaga umiejętnego planowania, czyli gracz musi zaplanować serię działań, aby osiągnąć jakiś cel, często przeciwko jakiemuś oponentowi</a:t>
            </a:r>
          </a:p>
          <a:p>
            <a:r>
              <a:rPr lang="pl-PL" dirty="0"/>
              <a:t>Inwestowanie – celem jest aby gracze zainwestowali swój czas i emocje w grę, zwykle oznacza to więcej planowania, aby wciągnąć każdy rodzaj gracza do gry, bo chcemy aby codziennie wracali i grali</a:t>
            </a:r>
          </a:p>
          <a:p>
            <a:r>
              <a:rPr lang="pl-PL" dirty="0"/>
              <a:t>Konsekwencje – jeżeli umieścisz ten element w Twojej klasycznej grze, to każde działanie graczy będzie miało konsekwencje – nagrody, plakietki, punkty, itd.</a:t>
            </a:r>
          </a:p>
          <a:p>
            <a:r>
              <a:rPr lang="pl-PL" dirty="0"/>
              <a:t>Postęp i feedback </a:t>
            </a:r>
          </a:p>
          <a:p>
            <a:r>
              <a:rPr lang="pl-PL" dirty="0" err="1"/>
              <a:t>Tutoriale</a:t>
            </a:r>
            <a:endParaRPr lang="pl-PL" dirty="0"/>
          </a:p>
          <a:p>
            <a:r>
              <a:rPr lang="pl-PL" dirty="0"/>
              <a:t>Osiągnięcia – obawa przed utratą osiągnięć potrafi bardzo motywować do działania</a:t>
            </a:r>
          </a:p>
          <a:p>
            <a:r>
              <a:rPr lang="pl-PL" dirty="0"/>
              <a:t>Fabuła</a:t>
            </a:r>
          </a:p>
          <a:p>
            <a:r>
              <a:rPr lang="pl-PL" dirty="0"/>
              <a:t>Czas – presja czasu potrafi wzmocnić emocje związane z grą</a:t>
            </a:r>
          </a:p>
          <a:p>
            <a:r>
              <a:rPr lang="pl-PL" dirty="0"/>
              <a:t>Rzadkość – na przykład kolorowe plakietki mogą być niezwykle trudne do zdobycia</a:t>
            </a:r>
          </a:p>
          <a:p>
            <a:endParaRPr lang="pl-PL" dirty="0"/>
          </a:p>
        </p:txBody>
      </p:sp>
    </p:spTree>
    <p:extLst>
      <p:ext uri="{BB962C8B-B14F-4D97-AF65-F5344CB8AC3E}">
        <p14:creationId xmlns:p14="http://schemas.microsoft.com/office/powerpoint/2010/main" val="89350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80541-7C38-5B55-85ED-D1DA5C7B0F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F2CA9-DA21-55E9-2B2D-1C12807C2B92}"/>
              </a:ext>
            </a:extLst>
          </p:cNvPr>
          <p:cNvSpPr>
            <a:spLocks noGrp="1"/>
          </p:cNvSpPr>
          <p:nvPr>
            <p:ph type="title"/>
          </p:nvPr>
        </p:nvSpPr>
        <p:spPr>
          <a:xfrm>
            <a:off x="838200" y="0"/>
            <a:ext cx="10515600" cy="726256"/>
          </a:xfrm>
        </p:spPr>
        <p:txBody>
          <a:bodyPr/>
          <a:lstStyle/>
          <a:p>
            <a:pPr algn="ctr"/>
            <a:r>
              <a:rPr lang="pl-PL" dirty="0"/>
              <a:t>Przedsiębiorczy model gry</a:t>
            </a:r>
          </a:p>
        </p:txBody>
      </p:sp>
      <p:sp>
        <p:nvSpPr>
          <p:cNvPr id="3" name="Content Placeholder 2">
            <a:extLst>
              <a:ext uri="{FF2B5EF4-FFF2-40B4-BE49-F238E27FC236}">
                <a16:creationId xmlns:a16="http://schemas.microsoft.com/office/drawing/2014/main" id="{7CD8F1D9-9B54-2607-117B-C7468E65BC0B}"/>
              </a:ext>
            </a:extLst>
          </p:cNvPr>
          <p:cNvSpPr>
            <a:spLocks noGrp="1"/>
          </p:cNvSpPr>
          <p:nvPr>
            <p:ph idx="1"/>
          </p:nvPr>
        </p:nvSpPr>
        <p:spPr>
          <a:xfrm>
            <a:off x="373626" y="816077"/>
            <a:ext cx="11444748" cy="5565058"/>
          </a:xfrm>
        </p:spPr>
        <p:txBody>
          <a:bodyPr>
            <a:normAutofit lnSpcReduction="10000"/>
          </a:bodyPr>
          <a:lstStyle/>
          <a:p>
            <a:r>
              <a:rPr lang="pl-PL" dirty="0"/>
              <a:t>W kampanii reklamowej powinien być przynajmniej jeden element przedsiębiorczy – czyli coś, co dostarcza poczucia statusu i punktów, czyli czegoś, co gracze będą chcieli pokazać swoim znajomym</a:t>
            </a:r>
          </a:p>
          <a:p>
            <a:r>
              <a:rPr lang="pl-PL" dirty="0"/>
              <a:t>Na przykład British Airways </a:t>
            </a:r>
            <a:r>
              <a:rPr lang="pl-PL" dirty="0" err="1"/>
              <a:t>Avios</a:t>
            </a:r>
            <a:r>
              <a:rPr lang="pl-PL" dirty="0"/>
              <a:t> program to nie tylko punkty za przeleciane mile i zakupy, ale też kolorowe plakietki dające wstęp do luksusowych poczekalni, często ludzie latają tylko po to, aby ten status zachować</a:t>
            </a:r>
          </a:p>
          <a:p>
            <a:r>
              <a:rPr lang="pl-PL" dirty="0"/>
              <a:t>Poziomy pokazujące postęp</a:t>
            </a:r>
          </a:p>
          <a:p>
            <a:r>
              <a:rPr lang="pl-PL" dirty="0"/>
              <a:t>Uczenie się nowych umiejętności – np. nauczenie się czegoś o Twojej firmie, </a:t>
            </a:r>
            <a:r>
              <a:rPr lang="pl-PL" dirty="0" err="1"/>
              <a:t>np</a:t>
            </a:r>
            <a:r>
              <a:rPr lang="pl-PL" dirty="0"/>
              <a:t>, pokazywanie, że firma stosuje jakiś unikalny składnik albo procedurę</a:t>
            </a:r>
          </a:p>
          <a:p>
            <a:r>
              <a:rPr lang="pl-PL" dirty="0"/>
              <a:t>Symboliczne nagrody – czyli np. darmowa kawa, drobny upominek</a:t>
            </a:r>
          </a:p>
          <a:p>
            <a:r>
              <a:rPr lang="pl-PL" dirty="0"/>
              <a:t>Wyzwania – powinno być dużo wyzwań z rosnącym stopniem trudności</a:t>
            </a:r>
          </a:p>
          <a:p>
            <a:endParaRPr lang="pl-PL" dirty="0"/>
          </a:p>
          <a:p>
            <a:endParaRPr lang="pl-PL" dirty="0"/>
          </a:p>
          <a:p>
            <a:endParaRPr lang="pl-PL" dirty="0"/>
          </a:p>
        </p:txBody>
      </p:sp>
    </p:spTree>
    <p:extLst>
      <p:ext uri="{BB962C8B-B14F-4D97-AF65-F5344CB8AC3E}">
        <p14:creationId xmlns:p14="http://schemas.microsoft.com/office/powerpoint/2010/main" val="3022405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49D18-E5D3-C636-24FB-E4920639E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DC75B-8FA5-7D12-95CC-529E3B4907B4}"/>
              </a:ext>
            </a:extLst>
          </p:cNvPr>
          <p:cNvSpPr>
            <a:spLocks noGrp="1"/>
          </p:cNvSpPr>
          <p:nvPr>
            <p:ph type="title"/>
          </p:nvPr>
        </p:nvSpPr>
        <p:spPr>
          <a:xfrm>
            <a:off x="838200" y="0"/>
            <a:ext cx="10515600" cy="755752"/>
          </a:xfrm>
        </p:spPr>
        <p:txBody>
          <a:bodyPr/>
          <a:lstStyle/>
          <a:p>
            <a:pPr algn="ctr"/>
            <a:r>
              <a:rPr lang="pl-PL" dirty="0" err="1"/>
              <a:t>Dysruptywny</a:t>
            </a:r>
            <a:r>
              <a:rPr lang="pl-PL" dirty="0"/>
              <a:t> model gry</a:t>
            </a:r>
          </a:p>
        </p:txBody>
      </p:sp>
      <p:sp>
        <p:nvSpPr>
          <p:cNvPr id="3" name="Content Placeholder 2">
            <a:extLst>
              <a:ext uri="{FF2B5EF4-FFF2-40B4-BE49-F238E27FC236}">
                <a16:creationId xmlns:a16="http://schemas.microsoft.com/office/drawing/2014/main" id="{549BD67F-8E0C-4A4E-7C6E-1DED306CF311}"/>
              </a:ext>
            </a:extLst>
          </p:cNvPr>
          <p:cNvSpPr>
            <a:spLocks noGrp="1"/>
          </p:cNvSpPr>
          <p:nvPr>
            <p:ph idx="1"/>
          </p:nvPr>
        </p:nvSpPr>
        <p:spPr>
          <a:xfrm>
            <a:off x="363794" y="845574"/>
            <a:ext cx="11523406" cy="5496232"/>
          </a:xfrm>
        </p:spPr>
        <p:txBody>
          <a:bodyPr/>
          <a:lstStyle/>
          <a:p>
            <a:r>
              <a:rPr lang="pl-PL" dirty="0"/>
              <a:t>Takie gry zmieniają zainteresowanie użytkowników przekierowując je gdzie indziej, tworząc nowe </a:t>
            </a:r>
            <a:r>
              <a:rPr lang="pl-PL" dirty="0" err="1"/>
              <a:t>tredy</a:t>
            </a:r>
            <a:r>
              <a:rPr lang="pl-PL" dirty="0"/>
              <a:t> na rynku</a:t>
            </a:r>
          </a:p>
          <a:p>
            <a:r>
              <a:rPr lang="pl-PL" dirty="0"/>
              <a:t>Narzędzia kreatywności – dawanie możliwości użytkownikom wyrażania siebie, tworzenia własnych treści, mówienia co myślą (Dept/Office Max – ładuje się zdjęcia i są różne tańce)</a:t>
            </a:r>
          </a:p>
          <a:p>
            <a:r>
              <a:rPr lang="pl-PL" dirty="0"/>
              <a:t>Innowacyjność – dawanie możliwości użytkownikom niestandardowego myślenia i wychodzenia poza ograniczenia, na przykład określenie jakie rezultaty ma dawać jakiś system</a:t>
            </a:r>
          </a:p>
          <a:p>
            <a:r>
              <a:rPr lang="pl-PL" dirty="0"/>
              <a:t>Chaos – niekiedy nagrody lub zdarzenia mogą być przydzielane losowo</a:t>
            </a:r>
          </a:p>
          <a:p>
            <a:r>
              <a:rPr lang="pl-PL" dirty="0"/>
              <a:t>Losowe nagrody</a:t>
            </a:r>
          </a:p>
          <a:p>
            <a:r>
              <a:rPr lang="pl-PL" dirty="0"/>
              <a:t>Prawo do wyrażania własnej opinii</a:t>
            </a:r>
          </a:p>
          <a:p>
            <a:r>
              <a:rPr lang="pl-PL" dirty="0"/>
              <a:t>Anonimowość aby szczerze wyrażać swoje emocje</a:t>
            </a:r>
          </a:p>
        </p:txBody>
      </p:sp>
    </p:spTree>
    <p:extLst>
      <p:ext uri="{BB962C8B-B14F-4D97-AF65-F5344CB8AC3E}">
        <p14:creationId xmlns:p14="http://schemas.microsoft.com/office/powerpoint/2010/main" val="327180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B245-F139-66D0-338D-3BEFA86BC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4FB16-7337-884D-F2AB-92FEE8FB80F5}"/>
              </a:ext>
            </a:extLst>
          </p:cNvPr>
          <p:cNvSpPr>
            <a:spLocks noGrp="1"/>
          </p:cNvSpPr>
          <p:nvPr>
            <p:ph type="title"/>
          </p:nvPr>
        </p:nvSpPr>
        <p:spPr>
          <a:xfrm>
            <a:off x="838200" y="0"/>
            <a:ext cx="10515600" cy="854075"/>
          </a:xfrm>
        </p:spPr>
        <p:txBody>
          <a:bodyPr/>
          <a:lstStyle/>
          <a:p>
            <a:pPr algn="ctr"/>
            <a:r>
              <a:rPr lang="pl-PL" dirty="0"/>
              <a:t>„User </a:t>
            </a:r>
            <a:r>
              <a:rPr lang="pl-PL" dirty="0" err="1"/>
              <a:t>experience</a:t>
            </a:r>
            <a:r>
              <a:rPr lang="pl-PL" dirty="0"/>
              <a:t>”</a:t>
            </a:r>
          </a:p>
        </p:txBody>
      </p:sp>
      <p:sp>
        <p:nvSpPr>
          <p:cNvPr id="3" name="Content Placeholder 2">
            <a:extLst>
              <a:ext uri="{FF2B5EF4-FFF2-40B4-BE49-F238E27FC236}">
                <a16:creationId xmlns:a16="http://schemas.microsoft.com/office/drawing/2014/main" id="{5D26E978-2089-BC35-26BD-AD966E18A883}"/>
              </a:ext>
            </a:extLst>
          </p:cNvPr>
          <p:cNvSpPr>
            <a:spLocks noGrp="1"/>
          </p:cNvSpPr>
          <p:nvPr>
            <p:ph idx="1"/>
          </p:nvPr>
        </p:nvSpPr>
        <p:spPr>
          <a:xfrm>
            <a:off x="580103" y="1071717"/>
            <a:ext cx="10864645" cy="5102942"/>
          </a:xfrm>
        </p:spPr>
        <p:txBody>
          <a:bodyPr>
            <a:normAutofit fontScale="92500" lnSpcReduction="20000"/>
          </a:bodyPr>
          <a:lstStyle/>
          <a:p>
            <a:r>
              <a:rPr lang="pl-PL" dirty="0"/>
              <a:t>User </a:t>
            </a:r>
            <a:r>
              <a:rPr lang="pl-PL" dirty="0" err="1"/>
              <a:t>experience</a:t>
            </a:r>
            <a:r>
              <a:rPr lang="pl-PL" dirty="0"/>
              <a:t> oznacza poznanie mentalności gracza i budowanie gry w oparciu o psychologię gracza</a:t>
            </a:r>
          </a:p>
          <a:p>
            <a:r>
              <a:rPr lang="pl-PL" dirty="0"/>
              <a:t>Należy dowiedzieć się ile tylko można o graczach</a:t>
            </a:r>
          </a:p>
          <a:p>
            <a:r>
              <a:rPr lang="pl-PL" dirty="0"/>
              <a:t>Mniej to więcej – należy dodawać elementy, ale nie można przesadzić, gra nie może być ważniejsza od produktu</a:t>
            </a:r>
          </a:p>
          <a:p>
            <a:r>
              <a:rPr lang="pl-PL" dirty="0"/>
              <a:t>Gra nie może mieć wad ani słabości, musi być dobrze dopracowana</a:t>
            </a:r>
          </a:p>
          <a:p>
            <a:r>
              <a:rPr lang="pl-PL" dirty="0"/>
              <a:t>Gra musi mieć zasady i być logiczna, nie może jeden element zaprzeczać innemu elementowi</a:t>
            </a:r>
          </a:p>
          <a:p>
            <a:r>
              <a:rPr lang="pl-PL" dirty="0"/>
              <a:t>Plakietki i osiągnięcia</a:t>
            </a:r>
          </a:p>
          <a:p>
            <a:r>
              <a:rPr lang="pl-PL" dirty="0"/>
              <a:t>Tabele wyników</a:t>
            </a:r>
          </a:p>
          <a:p>
            <a:r>
              <a:rPr lang="pl-PL" dirty="0"/>
              <a:t>Punkty za doświadczenie</a:t>
            </a:r>
          </a:p>
          <a:p>
            <a:r>
              <a:rPr lang="pl-PL" dirty="0"/>
              <a:t>Umiejętności lub szanse</a:t>
            </a:r>
          </a:p>
          <a:p>
            <a:r>
              <a:rPr lang="pl-PL" dirty="0" err="1"/>
              <a:t>Easter</a:t>
            </a:r>
            <a:r>
              <a:rPr lang="pl-PL" dirty="0"/>
              <a:t> </a:t>
            </a:r>
            <a:r>
              <a:rPr lang="pl-PL" dirty="0" err="1"/>
              <a:t>Eggs</a:t>
            </a:r>
            <a:endParaRPr lang="pl-PL" dirty="0"/>
          </a:p>
        </p:txBody>
      </p:sp>
    </p:spTree>
    <p:extLst>
      <p:ext uri="{BB962C8B-B14F-4D97-AF65-F5344CB8AC3E}">
        <p14:creationId xmlns:p14="http://schemas.microsoft.com/office/powerpoint/2010/main" val="1806603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0374F-2431-D9A2-69F7-7D32BDBAA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2AF9D-D756-4AD3-FF4B-BB7D1283ED3E}"/>
              </a:ext>
            </a:extLst>
          </p:cNvPr>
          <p:cNvSpPr>
            <a:spLocks noGrp="1"/>
          </p:cNvSpPr>
          <p:nvPr>
            <p:ph type="title"/>
          </p:nvPr>
        </p:nvSpPr>
        <p:spPr>
          <a:xfrm>
            <a:off x="838200" y="0"/>
            <a:ext cx="10515600" cy="804914"/>
          </a:xfrm>
        </p:spPr>
        <p:txBody>
          <a:bodyPr/>
          <a:lstStyle/>
          <a:p>
            <a:pPr algn="ctr"/>
            <a:r>
              <a:rPr lang="pl-PL" dirty="0"/>
              <a:t>Kontrybucyjny model gry</a:t>
            </a:r>
          </a:p>
        </p:txBody>
      </p:sp>
      <p:sp>
        <p:nvSpPr>
          <p:cNvPr id="3" name="Content Placeholder 2">
            <a:extLst>
              <a:ext uri="{FF2B5EF4-FFF2-40B4-BE49-F238E27FC236}">
                <a16:creationId xmlns:a16="http://schemas.microsoft.com/office/drawing/2014/main" id="{5D6E2EED-1EF5-4DE4-97FC-DE87CC1A9259}"/>
              </a:ext>
            </a:extLst>
          </p:cNvPr>
          <p:cNvSpPr>
            <a:spLocks noGrp="1"/>
          </p:cNvSpPr>
          <p:nvPr>
            <p:ph idx="1"/>
          </p:nvPr>
        </p:nvSpPr>
        <p:spPr>
          <a:xfrm>
            <a:off x="442451" y="904568"/>
            <a:ext cx="11100619" cy="5388077"/>
          </a:xfrm>
        </p:spPr>
        <p:txBody>
          <a:bodyPr>
            <a:normAutofit fontScale="85000" lnSpcReduction="10000"/>
          </a:bodyPr>
          <a:lstStyle/>
          <a:p>
            <a:r>
              <a:rPr lang="pl-PL" dirty="0"/>
              <a:t>Model kontrybucyjnej gamifikacji polega na angażowaniu odbiorców poprzez umożliwienie im wnoszenia wartości dla innych. Nie musi być wizualny czy stricte </a:t>
            </a:r>
            <a:r>
              <a:rPr lang="pl-PL" dirty="0" err="1"/>
              <a:t>zgrywalizowany</a:t>
            </a:r>
            <a:r>
              <a:rPr lang="pl-PL" dirty="0"/>
              <a:t>, aby działać skutecznie. Kluczowe elementy tego modelu to:</a:t>
            </a:r>
          </a:p>
          <a:p>
            <a:r>
              <a:rPr lang="pl-PL" dirty="0"/>
              <a:t>    Odpowiedzialność – nadawanie ról (np. moderatora) i funkcji, które pozwalają odbiorcom dbać o innych, budując hierarchię odpowiedzialności.</a:t>
            </a:r>
          </a:p>
          <a:p>
            <a:r>
              <a:rPr lang="pl-PL" dirty="0"/>
              <a:t>    Dostęp – przyznawanie specjalnych funkcji i uprawnień, co pozwala uczestnikom bardziej się zaangażować i poczuć docenionymi.</a:t>
            </a:r>
          </a:p>
          <a:p>
            <a:r>
              <a:rPr lang="pl-PL" dirty="0"/>
              <a:t>    Zbieranie i wymiana – umożliwienie kolekcjonowania i wymiany przedmiotów, np. punktów na rabaty, co wzmacnia relacje i zaangażowanie.</a:t>
            </a:r>
          </a:p>
          <a:p>
            <a:r>
              <a:rPr lang="pl-PL" dirty="0"/>
              <a:t>    Obdarowywanie – opcja przekazywania innym uczestnikom zasobów lub korzyści, np. benefitów członkowskich, co wzmacnia relacje przez wzajemność.</a:t>
            </a:r>
          </a:p>
          <a:p>
            <a:r>
              <a:rPr lang="pl-PL" dirty="0"/>
              <a:t>    Dzielenie się wiedzą – nagradzanie odbiorców za udzielanie odpowiedzi i nauczanie innych, co promuje wymianę informacji i zwiększa zaangażowanie.</a:t>
            </a:r>
          </a:p>
        </p:txBody>
      </p:sp>
    </p:spTree>
    <p:extLst>
      <p:ext uri="{BB962C8B-B14F-4D97-AF65-F5344CB8AC3E}">
        <p14:creationId xmlns:p14="http://schemas.microsoft.com/office/powerpoint/2010/main" val="2973834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1D7F7-9416-86D0-E6C7-34C4EEF39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38DD9-4CD9-E56D-C5CA-CCFEC69A4713}"/>
              </a:ext>
            </a:extLst>
          </p:cNvPr>
          <p:cNvSpPr>
            <a:spLocks noGrp="1"/>
          </p:cNvSpPr>
          <p:nvPr>
            <p:ph type="title"/>
          </p:nvPr>
        </p:nvSpPr>
        <p:spPr>
          <a:xfrm>
            <a:off x="838200" y="0"/>
            <a:ext cx="10515600" cy="736088"/>
          </a:xfrm>
        </p:spPr>
        <p:txBody>
          <a:bodyPr/>
          <a:lstStyle/>
          <a:p>
            <a:pPr algn="ctr"/>
            <a:r>
              <a:rPr lang="pl-PL" dirty="0"/>
              <a:t>Społecznościowy model gry</a:t>
            </a:r>
          </a:p>
        </p:txBody>
      </p:sp>
      <p:sp>
        <p:nvSpPr>
          <p:cNvPr id="3" name="Content Placeholder 2">
            <a:extLst>
              <a:ext uri="{FF2B5EF4-FFF2-40B4-BE49-F238E27FC236}">
                <a16:creationId xmlns:a16="http://schemas.microsoft.com/office/drawing/2014/main" id="{6C42473D-F2CA-8FA7-8C13-BE372C0B4A52}"/>
              </a:ext>
            </a:extLst>
          </p:cNvPr>
          <p:cNvSpPr>
            <a:spLocks noGrp="1"/>
          </p:cNvSpPr>
          <p:nvPr>
            <p:ph idx="1"/>
          </p:nvPr>
        </p:nvSpPr>
        <p:spPr>
          <a:xfrm>
            <a:off x="560439" y="894734"/>
            <a:ext cx="10913806" cy="5358581"/>
          </a:xfrm>
        </p:spPr>
        <p:txBody>
          <a:bodyPr>
            <a:normAutofit fontScale="92500" lnSpcReduction="20000"/>
          </a:bodyPr>
          <a:lstStyle/>
          <a:p>
            <a:r>
              <a:rPr lang="pl-PL" dirty="0"/>
              <a:t>Model społecznościowy w gamifikacji opiera się na tworzeniu środowiska, w którym uczestnicy mogą współpracować i budować relacje, osiągając wspólne cele. Kluczowe elementy tego modelu to:</a:t>
            </a:r>
          </a:p>
          <a:p>
            <a:r>
              <a:rPr lang="pl-PL" dirty="0"/>
              <a:t>    Gildie lub zespoły – małe grupy, które umożliwiają współpracę, dzielenie się umiejętnościami oraz rywalizację zespołową.</a:t>
            </a:r>
          </a:p>
          <a:p>
            <a:r>
              <a:rPr lang="pl-PL" dirty="0"/>
              <a:t>    Sieci społecznościowe – integracja kampanii z platformami społecznościowymi, by uczestnicy mogli łączyć się ze znajomymi lub innymi użytkownikami.</a:t>
            </a:r>
          </a:p>
          <a:p>
            <a:r>
              <a:rPr lang="pl-PL" dirty="0"/>
              <a:t>    Odkrywanie społeczności – funkcja umożliwiająca nawiązywanie nowych relacji przez dopasowywanie uczestników na podstawie danych o ich aktywności i statusie.</a:t>
            </a:r>
          </a:p>
          <a:p>
            <a:r>
              <a:rPr lang="pl-PL" dirty="0"/>
              <a:t>    Personalizacja – opcje dostosowania kampanii, np. </a:t>
            </a:r>
            <a:r>
              <a:rPr lang="pl-PL" dirty="0" err="1"/>
              <a:t>avatary</a:t>
            </a:r>
            <a:r>
              <a:rPr lang="pl-PL" dirty="0"/>
              <a:t>, zdjęcia profilowe czy tła, które pozwalają uczestnikom wyrazić siebie.</a:t>
            </a:r>
          </a:p>
          <a:p>
            <a:r>
              <a:rPr lang="pl-PL" dirty="0"/>
              <a:t>    Czasowe nagrody – specjalne nagrody dostępne w określonym czasie (np. prezenty urodzinowe lub bonusy za powrót do kampanii w konkretnym dniu).</a:t>
            </a:r>
          </a:p>
        </p:txBody>
      </p:sp>
    </p:spTree>
    <p:extLst>
      <p:ext uri="{BB962C8B-B14F-4D97-AF65-F5344CB8AC3E}">
        <p14:creationId xmlns:p14="http://schemas.microsoft.com/office/powerpoint/2010/main" val="301156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16CC8-67FD-3F46-B34C-AEFF3BE15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7FBBC-7B5A-ADB9-C2FC-E25039BC47B2}"/>
              </a:ext>
            </a:extLst>
          </p:cNvPr>
          <p:cNvSpPr>
            <a:spLocks noGrp="1"/>
          </p:cNvSpPr>
          <p:nvPr>
            <p:ph type="title"/>
          </p:nvPr>
        </p:nvSpPr>
        <p:spPr/>
        <p:txBody>
          <a:bodyPr/>
          <a:lstStyle/>
          <a:p>
            <a:endParaRPr lang="pl-PL"/>
          </a:p>
        </p:txBody>
      </p:sp>
      <p:sp>
        <p:nvSpPr>
          <p:cNvPr id="3" name="Content Placeholder 2">
            <a:extLst>
              <a:ext uri="{FF2B5EF4-FFF2-40B4-BE49-F238E27FC236}">
                <a16:creationId xmlns:a16="http://schemas.microsoft.com/office/drawing/2014/main" id="{2E17F877-4171-09F7-E19F-87633255066D}"/>
              </a:ext>
            </a:extLst>
          </p:cNvPr>
          <p:cNvSpPr>
            <a:spLocks noGrp="1"/>
          </p:cNvSpPr>
          <p:nvPr>
            <p:ph idx="1"/>
          </p:nvPr>
        </p:nvSpPr>
        <p:spPr/>
        <p:txBody>
          <a:bodyPr/>
          <a:lstStyle/>
          <a:p>
            <a:endParaRPr lang="pl-PL"/>
          </a:p>
        </p:txBody>
      </p:sp>
      <p:pic>
        <p:nvPicPr>
          <p:cNvPr id="5" name="Picture 4">
            <a:extLst>
              <a:ext uri="{FF2B5EF4-FFF2-40B4-BE49-F238E27FC236}">
                <a16:creationId xmlns:a16="http://schemas.microsoft.com/office/drawing/2014/main" id="{1FFB2B96-8F91-02A4-4013-47D9337D7DE7}"/>
              </a:ext>
            </a:extLst>
          </p:cNvPr>
          <p:cNvPicPr>
            <a:picLocks noChangeAspect="1"/>
          </p:cNvPicPr>
          <p:nvPr/>
        </p:nvPicPr>
        <p:blipFill>
          <a:blip r:embed="rId2"/>
          <a:stretch>
            <a:fillRect/>
          </a:stretch>
        </p:blipFill>
        <p:spPr>
          <a:xfrm>
            <a:off x="1637913" y="315960"/>
            <a:ext cx="8916173" cy="6226080"/>
          </a:xfrm>
          <a:prstGeom prst="rect">
            <a:avLst/>
          </a:prstGeom>
        </p:spPr>
      </p:pic>
    </p:spTree>
    <p:extLst>
      <p:ext uri="{BB962C8B-B14F-4D97-AF65-F5344CB8AC3E}">
        <p14:creationId xmlns:p14="http://schemas.microsoft.com/office/powerpoint/2010/main" val="4255182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9E21E0-2C55-1376-EC2B-8E6D31FB2BD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2955C-99C8-11F1-BF53-8DF18FA686B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Częstotliwość gry marketingowej</a:t>
            </a:r>
          </a:p>
        </p:txBody>
      </p:sp>
      <p:graphicFrame>
        <p:nvGraphicFramePr>
          <p:cNvPr id="4" name="Content Placeholder 3">
            <a:extLst>
              <a:ext uri="{FF2B5EF4-FFF2-40B4-BE49-F238E27FC236}">
                <a16:creationId xmlns:a16="http://schemas.microsoft.com/office/drawing/2014/main" id="{9150C85D-1BA9-8B0C-10D6-2DB8DDBAAEDC}"/>
              </a:ext>
            </a:extLst>
          </p:cNvPr>
          <p:cNvGraphicFramePr>
            <a:graphicFrameLocks noGrp="1"/>
          </p:cNvGraphicFramePr>
          <p:nvPr>
            <p:ph idx="1"/>
            <p:extLst>
              <p:ext uri="{D42A27DB-BD31-4B8C-83A1-F6EECF244321}">
                <p14:modId xmlns:p14="http://schemas.microsoft.com/office/powerpoint/2010/main" val="2276353528"/>
              </p:ext>
            </p:extLst>
          </p:nvPr>
        </p:nvGraphicFramePr>
        <p:xfrm>
          <a:off x="432225" y="2024202"/>
          <a:ext cx="11327551" cy="4336347"/>
        </p:xfrm>
        <a:graphic>
          <a:graphicData uri="http://schemas.openxmlformats.org/drawingml/2006/table">
            <a:tbl>
              <a:tblPr firstRow="1" bandRow="1">
                <a:tableStyleId>{5C22544A-7EE6-4342-B048-85BDC9FD1C3A}</a:tableStyleId>
              </a:tblPr>
              <a:tblGrid>
                <a:gridCol w="3716927">
                  <a:extLst>
                    <a:ext uri="{9D8B030D-6E8A-4147-A177-3AD203B41FA5}">
                      <a16:colId xmlns:a16="http://schemas.microsoft.com/office/drawing/2014/main" val="2204511687"/>
                    </a:ext>
                  </a:extLst>
                </a:gridCol>
                <a:gridCol w="1654602">
                  <a:extLst>
                    <a:ext uri="{9D8B030D-6E8A-4147-A177-3AD203B41FA5}">
                      <a16:colId xmlns:a16="http://schemas.microsoft.com/office/drawing/2014/main" val="704522111"/>
                    </a:ext>
                  </a:extLst>
                </a:gridCol>
                <a:gridCol w="2047334">
                  <a:extLst>
                    <a:ext uri="{9D8B030D-6E8A-4147-A177-3AD203B41FA5}">
                      <a16:colId xmlns:a16="http://schemas.microsoft.com/office/drawing/2014/main" val="1953471134"/>
                    </a:ext>
                  </a:extLst>
                </a:gridCol>
                <a:gridCol w="3908688">
                  <a:extLst>
                    <a:ext uri="{9D8B030D-6E8A-4147-A177-3AD203B41FA5}">
                      <a16:colId xmlns:a16="http://schemas.microsoft.com/office/drawing/2014/main" val="2313901826"/>
                    </a:ext>
                  </a:extLst>
                </a:gridCol>
              </a:tblGrid>
              <a:tr h="340193">
                <a:tc>
                  <a:txBody>
                    <a:bodyPr/>
                    <a:lstStyle/>
                    <a:p>
                      <a:pPr algn="ctr" fontAlgn="t"/>
                      <a:r>
                        <a:rPr lang="pl-PL" sz="1900" b="1" u="none" strike="noStrike">
                          <a:solidFill>
                            <a:schemeClr val="tx1"/>
                          </a:solidFill>
                          <a:effectLst/>
                        </a:rPr>
                        <a:t>Model Gry</a:t>
                      </a:r>
                      <a:endParaRPr lang="pl-PL" sz="1900" b="1" i="0" u="none" strike="noStrike">
                        <a:solidFill>
                          <a:schemeClr val="tx1"/>
                        </a:solidFill>
                        <a:effectLst/>
                        <a:latin typeface="Calibri" panose="020F0502020204030204" pitchFamily="34" charset="0"/>
                      </a:endParaRPr>
                    </a:p>
                  </a:txBody>
                  <a:tcPr marL="7428" marR="7428" marT="7428" marB="0">
                    <a:lnL>
                      <a:noFill/>
                    </a:lnL>
                    <a:lnR>
                      <a:noFill/>
                    </a:lnR>
                    <a:lnT>
                      <a:noFill/>
                    </a:lnT>
                    <a:lnB w="19050">
                      <a:solidFill>
                        <a:schemeClr val="accent1"/>
                      </a:solidFill>
                    </a:lnB>
                    <a:noFill/>
                  </a:tcPr>
                </a:tc>
                <a:tc>
                  <a:txBody>
                    <a:bodyPr/>
                    <a:lstStyle/>
                    <a:p>
                      <a:pPr algn="ctr" fontAlgn="t"/>
                      <a:r>
                        <a:rPr lang="pl-PL" sz="1900" b="1" u="none" strike="noStrike">
                          <a:solidFill>
                            <a:schemeClr val="tx1"/>
                          </a:solidFill>
                          <a:effectLst/>
                        </a:rPr>
                        <a:t>Koszt</a:t>
                      </a:r>
                      <a:endParaRPr lang="pl-PL" sz="1900" b="1" i="0" u="none" strike="noStrike">
                        <a:solidFill>
                          <a:schemeClr val="tx1"/>
                        </a:solidFill>
                        <a:effectLst/>
                        <a:latin typeface="Calibri" panose="020F0502020204030204" pitchFamily="34" charset="0"/>
                      </a:endParaRPr>
                    </a:p>
                  </a:txBody>
                  <a:tcPr marL="7428" marR="7428" marT="7428" marB="0">
                    <a:lnL>
                      <a:noFill/>
                    </a:lnL>
                    <a:lnR>
                      <a:noFill/>
                    </a:lnR>
                    <a:lnT>
                      <a:noFill/>
                    </a:lnT>
                    <a:lnB w="19050">
                      <a:solidFill>
                        <a:schemeClr val="accent1"/>
                      </a:solidFill>
                    </a:lnB>
                    <a:noFill/>
                  </a:tcPr>
                </a:tc>
                <a:tc>
                  <a:txBody>
                    <a:bodyPr/>
                    <a:lstStyle/>
                    <a:p>
                      <a:pPr algn="ctr" fontAlgn="t"/>
                      <a:r>
                        <a:rPr lang="pl-PL" sz="1900" b="1" u="none" strike="noStrike">
                          <a:solidFill>
                            <a:schemeClr val="tx1"/>
                          </a:solidFill>
                          <a:effectLst/>
                        </a:rPr>
                        <a:t>Czas Tworzenia</a:t>
                      </a:r>
                      <a:endParaRPr lang="pl-PL" sz="1900" b="1" i="0" u="none" strike="noStrike">
                        <a:solidFill>
                          <a:schemeClr val="tx1"/>
                        </a:solidFill>
                        <a:effectLst/>
                        <a:latin typeface="Calibri" panose="020F0502020204030204" pitchFamily="34" charset="0"/>
                      </a:endParaRPr>
                    </a:p>
                  </a:txBody>
                  <a:tcPr marL="7428" marR="7428" marT="7428" marB="0">
                    <a:lnL>
                      <a:noFill/>
                    </a:lnL>
                    <a:lnR>
                      <a:noFill/>
                    </a:lnR>
                    <a:lnT>
                      <a:noFill/>
                    </a:lnT>
                    <a:lnB w="19050">
                      <a:solidFill>
                        <a:schemeClr val="accent1"/>
                      </a:solidFill>
                    </a:lnB>
                    <a:noFill/>
                  </a:tcPr>
                </a:tc>
                <a:tc>
                  <a:txBody>
                    <a:bodyPr/>
                    <a:lstStyle/>
                    <a:p>
                      <a:pPr algn="ctr" fontAlgn="t"/>
                      <a:r>
                        <a:rPr lang="pl-PL" sz="1900" b="1" u="none" strike="noStrike">
                          <a:solidFill>
                            <a:schemeClr val="tx1"/>
                          </a:solidFill>
                          <a:effectLst/>
                        </a:rPr>
                        <a:t>Najlepsza Częstotliwość</a:t>
                      </a:r>
                      <a:endParaRPr lang="pl-PL" sz="1900" b="1" i="0" u="none" strike="noStrike">
                        <a:solidFill>
                          <a:schemeClr val="tx1"/>
                        </a:solidFill>
                        <a:effectLst/>
                        <a:latin typeface="Calibri" panose="020F0502020204030204" pitchFamily="34" charset="0"/>
                      </a:endParaRPr>
                    </a:p>
                  </a:txBody>
                  <a:tcPr marL="7428" marR="7428" marT="7428" marB="0">
                    <a:lnL>
                      <a:noFill/>
                    </a:lnL>
                    <a:lnR>
                      <a:noFill/>
                    </a:lnR>
                    <a:lnT>
                      <a:noFill/>
                    </a:lnT>
                    <a:lnB w="19050">
                      <a:solidFill>
                        <a:schemeClr val="accent1"/>
                      </a:solidFill>
                    </a:lnB>
                    <a:noFill/>
                  </a:tcPr>
                </a:tc>
                <a:extLst>
                  <a:ext uri="{0D108BD9-81ED-4DB2-BD59-A6C34878D82A}">
                    <a16:rowId xmlns:a16="http://schemas.microsoft.com/office/drawing/2014/main" val="554705902"/>
                  </a:ext>
                </a:extLst>
              </a:tr>
              <a:tr h="340193">
                <a:tc>
                  <a:txBody>
                    <a:bodyPr/>
                    <a:lstStyle/>
                    <a:p>
                      <a:pPr algn="l" fontAlgn="b"/>
                      <a:r>
                        <a:rPr lang="pl-PL" sz="1900" u="none" strike="noStrike">
                          <a:solidFill>
                            <a:schemeClr val="tx1"/>
                          </a:solidFill>
                          <a:effectLst/>
                        </a:rPr>
                        <a:t>Akcja</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19050">
                      <a:solidFill>
                        <a:schemeClr val="accent1"/>
                      </a:solidFill>
                    </a:lnT>
                    <a:lnB w="3175">
                      <a:solidFill>
                        <a:schemeClr val="tx1"/>
                      </a:solidFill>
                    </a:lnB>
                    <a:noFill/>
                  </a:tcPr>
                </a:tc>
                <a:tc>
                  <a:txBody>
                    <a:bodyPr/>
                    <a:lstStyle/>
                    <a:p>
                      <a:pPr algn="l" fontAlgn="b"/>
                      <a:r>
                        <a:rPr lang="pl-PL" sz="1900" u="none" strike="noStrike">
                          <a:solidFill>
                            <a:schemeClr val="tx1"/>
                          </a:solidFill>
                          <a:effectLst/>
                        </a:rPr>
                        <a:t>Niski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19050">
                      <a:solidFill>
                        <a:schemeClr val="accent1"/>
                      </a:solidFill>
                    </a:lnT>
                    <a:lnB w="3175">
                      <a:solidFill>
                        <a:schemeClr val="tx1"/>
                      </a:solidFill>
                    </a:lnB>
                    <a:noFill/>
                  </a:tcPr>
                </a:tc>
                <a:tc>
                  <a:txBody>
                    <a:bodyPr/>
                    <a:lstStyle/>
                    <a:p>
                      <a:pPr algn="l" fontAlgn="b"/>
                      <a:r>
                        <a:rPr lang="pl-PL" sz="1900" u="none" strike="noStrike">
                          <a:solidFill>
                            <a:schemeClr val="tx1"/>
                          </a:solidFill>
                          <a:effectLst/>
                        </a:rPr>
                        <a:t>1 do 2 tygodni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19050">
                      <a:solidFill>
                        <a:schemeClr val="accent1"/>
                      </a:solidFill>
                    </a:lnT>
                    <a:lnB w="3175">
                      <a:solidFill>
                        <a:schemeClr val="tx1"/>
                      </a:solidFill>
                    </a:lnB>
                    <a:noFill/>
                  </a:tcPr>
                </a:tc>
                <a:tc>
                  <a:txBody>
                    <a:bodyPr/>
                    <a:lstStyle/>
                    <a:p>
                      <a:pPr algn="l" fontAlgn="b"/>
                      <a:r>
                        <a:rPr lang="pl-PL" sz="1900" u="none" strike="noStrike">
                          <a:solidFill>
                            <a:schemeClr val="tx1"/>
                          </a:solidFill>
                          <a:effectLst/>
                        </a:rPr>
                        <a:t>Seria, sezonowo</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2230534871"/>
                  </a:ext>
                </a:extLst>
              </a:tr>
              <a:tr h="340193">
                <a:tc>
                  <a:txBody>
                    <a:bodyPr/>
                    <a:lstStyle/>
                    <a:p>
                      <a:pPr algn="l" fontAlgn="b"/>
                      <a:r>
                        <a:rPr lang="pl-PL" sz="1900" u="none" strike="noStrike">
                          <a:solidFill>
                            <a:schemeClr val="tx1"/>
                          </a:solidFill>
                          <a:effectLst/>
                        </a:rPr>
                        <a:t>Symulacja</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Wysoki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3 miesiące</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Jednorazowo</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028485210"/>
                  </a:ext>
                </a:extLst>
              </a:tr>
              <a:tr h="340193">
                <a:tc>
                  <a:txBody>
                    <a:bodyPr/>
                    <a:lstStyle/>
                    <a:p>
                      <a:pPr algn="l" fontAlgn="b"/>
                      <a:r>
                        <a:rPr lang="pl-PL" sz="1900" u="none" strike="noStrike">
                          <a:solidFill>
                            <a:schemeClr val="tx1"/>
                          </a:solidFill>
                          <a:effectLst/>
                        </a:rPr>
                        <a:t>Interaktywne opowiadanie historii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Bardzo wysoki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4 do 6 miesięcy</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Jednorazowo</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434464662"/>
                  </a:ext>
                </a:extLst>
              </a:tr>
              <a:tr h="637305">
                <a:tc>
                  <a:txBody>
                    <a:bodyPr/>
                    <a:lstStyle/>
                    <a:p>
                      <a:pPr algn="l" fontAlgn="b"/>
                      <a:r>
                        <a:rPr lang="pl-PL" sz="1900" u="none" strike="noStrike">
                          <a:solidFill>
                            <a:schemeClr val="tx1"/>
                          </a:solidFill>
                          <a:effectLst/>
                        </a:rPr>
                        <a:t>Przygoda</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Średni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2 do 3 miesięcy</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Jednorazowo, sezonowo (włączone)</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8121864"/>
                  </a:ext>
                </a:extLst>
              </a:tr>
              <a:tr h="340193">
                <a:tc>
                  <a:txBody>
                    <a:bodyPr/>
                    <a:lstStyle/>
                    <a:p>
                      <a:pPr algn="l" fontAlgn="b"/>
                      <a:r>
                        <a:rPr lang="pl-PL" sz="1900" u="none" strike="noStrike">
                          <a:solidFill>
                            <a:schemeClr val="tx1"/>
                          </a:solidFill>
                          <a:effectLst/>
                        </a:rPr>
                        <a:t>Łamigłówki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Niski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2 do 3 tygodni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Seria, sezonowo</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876884123"/>
                  </a:ext>
                </a:extLst>
              </a:tr>
              <a:tr h="340193">
                <a:tc>
                  <a:txBody>
                    <a:bodyPr/>
                    <a:lstStyle/>
                    <a:p>
                      <a:pPr algn="l" fontAlgn="b"/>
                      <a:r>
                        <a:rPr lang="pl-PL" sz="1900" u="none" strike="noStrike">
                          <a:solidFill>
                            <a:schemeClr val="tx1"/>
                          </a:solidFill>
                          <a:effectLst/>
                        </a:rPr>
                        <a:t>Oparte na słowach</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Niski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2 do 3 tygodni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Seria, sezonowo</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44673557"/>
                  </a:ext>
                </a:extLst>
              </a:tr>
              <a:tr h="340193">
                <a:tc>
                  <a:txBody>
                    <a:bodyPr/>
                    <a:lstStyle/>
                    <a:p>
                      <a:pPr algn="l" fontAlgn="b"/>
                      <a:r>
                        <a:rPr lang="pl-PL" sz="1900" u="none" strike="noStrike">
                          <a:solidFill>
                            <a:schemeClr val="tx1"/>
                          </a:solidFill>
                          <a:effectLst/>
                        </a:rPr>
                        <a:t>Oparte na umiejętnościach</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Średni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1 miesiąc</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Seria, sezonowo</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2100995622"/>
                  </a:ext>
                </a:extLst>
              </a:tr>
              <a:tr h="340193">
                <a:tc>
                  <a:txBody>
                    <a:bodyPr/>
                    <a:lstStyle/>
                    <a:p>
                      <a:pPr algn="l" fontAlgn="b"/>
                      <a:r>
                        <a:rPr lang="pl-PL" sz="1900" u="none" strike="noStrike">
                          <a:solidFill>
                            <a:schemeClr val="tx1"/>
                          </a:solidFill>
                          <a:effectLst/>
                        </a:rPr>
                        <a:t>Wieloosobowe</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Wysoki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2 do 3 miesięcy</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Jednorazowo</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2266491259"/>
                  </a:ext>
                </a:extLst>
              </a:tr>
              <a:tr h="637305">
                <a:tc>
                  <a:txBody>
                    <a:bodyPr/>
                    <a:lstStyle/>
                    <a:p>
                      <a:pPr algn="l" fontAlgn="b"/>
                      <a:r>
                        <a:rPr lang="pl-PL" sz="1900" u="none" strike="noStrike">
                          <a:solidFill>
                            <a:schemeClr val="tx1"/>
                          </a:solidFill>
                          <a:effectLst/>
                        </a:rPr>
                        <a:t>Edukacyjne</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Wysoki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2 do 3 miesięcy</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tc>
                  <a:txBody>
                    <a:bodyPr/>
                    <a:lstStyle/>
                    <a:p>
                      <a:pPr algn="l" fontAlgn="b"/>
                      <a:r>
                        <a:rPr lang="pl-PL" sz="1900" u="none" strike="noStrike">
                          <a:solidFill>
                            <a:schemeClr val="tx1"/>
                          </a:solidFill>
                          <a:effectLst/>
                        </a:rPr>
                        <a:t>Jednorazowo, sezonowo (włączone)</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900523423"/>
                  </a:ext>
                </a:extLst>
              </a:tr>
              <a:tr h="340193">
                <a:tc>
                  <a:txBody>
                    <a:bodyPr/>
                    <a:lstStyle/>
                    <a:p>
                      <a:pPr algn="l" fontAlgn="b"/>
                      <a:r>
                        <a:rPr lang="pl-PL" sz="1900" u="none" strike="noStrike">
                          <a:solidFill>
                            <a:schemeClr val="tx1"/>
                          </a:solidFill>
                          <a:effectLst/>
                        </a:rPr>
                        <a:t>Fabularne</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12700">
                      <a:solidFill>
                        <a:schemeClr val="accent1"/>
                      </a:solidFill>
                    </a:lnB>
                    <a:noFill/>
                  </a:tcPr>
                </a:tc>
                <a:tc>
                  <a:txBody>
                    <a:bodyPr/>
                    <a:lstStyle/>
                    <a:p>
                      <a:pPr algn="l" fontAlgn="b"/>
                      <a:r>
                        <a:rPr lang="pl-PL" sz="1900" u="none" strike="noStrike">
                          <a:solidFill>
                            <a:schemeClr val="tx1"/>
                          </a:solidFill>
                          <a:effectLst/>
                        </a:rPr>
                        <a:t>Wysoki</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12700">
                      <a:solidFill>
                        <a:schemeClr val="accent1"/>
                      </a:solidFill>
                    </a:lnB>
                    <a:noFill/>
                  </a:tcPr>
                </a:tc>
                <a:tc>
                  <a:txBody>
                    <a:bodyPr/>
                    <a:lstStyle/>
                    <a:p>
                      <a:pPr algn="l" fontAlgn="b"/>
                      <a:r>
                        <a:rPr lang="pl-PL" sz="1900" u="none" strike="noStrike">
                          <a:solidFill>
                            <a:schemeClr val="tx1"/>
                          </a:solidFill>
                          <a:effectLst/>
                        </a:rPr>
                        <a:t>2 do 3 miesięcy</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12700">
                      <a:solidFill>
                        <a:schemeClr val="accent1"/>
                      </a:solidFill>
                    </a:lnB>
                    <a:noFill/>
                  </a:tcPr>
                </a:tc>
                <a:tc>
                  <a:txBody>
                    <a:bodyPr/>
                    <a:lstStyle/>
                    <a:p>
                      <a:pPr algn="l" fontAlgn="b"/>
                      <a:r>
                        <a:rPr lang="pl-PL" sz="1900" u="none" strike="noStrike">
                          <a:solidFill>
                            <a:schemeClr val="tx1"/>
                          </a:solidFill>
                          <a:effectLst/>
                        </a:rPr>
                        <a:t>Jednorazowo</a:t>
                      </a:r>
                      <a:endParaRPr lang="pl-PL" sz="1900" b="0" i="0" u="none" strike="noStrike">
                        <a:solidFill>
                          <a:schemeClr val="tx1"/>
                        </a:solidFill>
                        <a:effectLst/>
                        <a:latin typeface="Calibri" panose="020F0502020204030204" pitchFamily="34" charset="0"/>
                      </a:endParaRPr>
                    </a:p>
                  </a:txBody>
                  <a:tcPr marL="7428" marR="7428" marT="7428" marB="0" anchor="b">
                    <a:lnL>
                      <a:noFill/>
                    </a:lnL>
                    <a:lnR>
                      <a:noFill/>
                    </a:lnR>
                    <a:lnT w="3175">
                      <a:solidFill>
                        <a:schemeClr val="tx1"/>
                      </a:solidFill>
                    </a:lnT>
                    <a:lnB w="12700">
                      <a:solidFill>
                        <a:schemeClr val="accent1"/>
                      </a:solidFill>
                    </a:lnB>
                    <a:noFill/>
                  </a:tcPr>
                </a:tc>
                <a:extLst>
                  <a:ext uri="{0D108BD9-81ED-4DB2-BD59-A6C34878D82A}">
                    <a16:rowId xmlns:a16="http://schemas.microsoft.com/office/drawing/2014/main" val="3743956545"/>
                  </a:ext>
                </a:extLst>
              </a:tr>
            </a:tbl>
          </a:graphicData>
        </a:graphic>
      </p:graphicFrame>
    </p:spTree>
    <p:extLst>
      <p:ext uri="{BB962C8B-B14F-4D97-AF65-F5344CB8AC3E}">
        <p14:creationId xmlns:p14="http://schemas.microsoft.com/office/powerpoint/2010/main" val="191411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C7EF0-5057-A667-83AE-BA6F67AFF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B0E17-1A26-4F76-E826-2A8CB1995A5F}"/>
              </a:ext>
            </a:extLst>
          </p:cNvPr>
          <p:cNvSpPr>
            <a:spLocks noGrp="1"/>
          </p:cNvSpPr>
          <p:nvPr>
            <p:ph type="title"/>
          </p:nvPr>
        </p:nvSpPr>
        <p:spPr>
          <a:xfrm>
            <a:off x="0" y="1"/>
            <a:ext cx="12192000" cy="766915"/>
          </a:xfrm>
        </p:spPr>
        <p:txBody>
          <a:bodyPr>
            <a:normAutofit/>
          </a:bodyPr>
          <a:lstStyle/>
          <a:p>
            <a:pPr algn="ctr"/>
            <a:r>
              <a:rPr lang="pl-PL" sz="4000" dirty="0"/>
              <a:t>Podnoszenie „</a:t>
            </a:r>
            <a:r>
              <a:rPr lang="pl-PL" sz="4000" dirty="0" err="1"/>
              <a:t>customer</a:t>
            </a:r>
            <a:r>
              <a:rPr lang="pl-PL" sz="4000" dirty="0"/>
              <a:t> </a:t>
            </a:r>
            <a:r>
              <a:rPr lang="pl-PL" sz="4000" dirty="0" err="1"/>
              <a:t>experience</a:t>
            </a:r>
            <a:r>
              <a:rPr lang="pl-PL" sz="4000" dirty="0"/>
              <a:t>” do nowego poziomu</a:t>
            </a:r>
          </a:p>
        </p:txBody>
      </p:sp>
      <p:sp>
        <p:nvSpPr>
          <p:cNvPr id="3" name="Content Placeholder 2">
            <a:extLst>
              <a:ext uri="{FF2B5EF4-FFF2-40B4-BE49-F238E27FC236}">
                <a16:creationId xmlns:a16="http://schemas.microsoft.com/office/drawing/2014/main" id="{AA5BBC43-35A2-6CC7-42EB-D265BB35E2C8}"/>
              </a:ext>
            </a:extLst>
          </p:cNvPr>
          <p:cNvSpPr>
            <a:spLocks noGrp="1"/>
          </p:cNvSpPr>
          <p:nvPr>
            <p:ph idx="1"/>
          </p:nvPr>
        </p:nvSpPr>
        <p:spPr>
          <a:xfrm>
            <a:off x="265471" y="845574"/>
            <a:ext cx="11474245" cy="5555226"/>
          </a:xfrm>
        </p:spPr>
        <p:txBody>
          <a:bodyPr>
            <a:normAutofit lnSpcReduction="10000"/>
          </a:bodyPr>
          <a:lstStyle/>
          <a:p>
            <a:r>
              <a:rPr lang="pl-PL" dirty="0"/>
              <a:t>Kampania marketingowa polegająca na grywalizacji wywołuje pozytywne emocje związane z pozytywnym doświadczeniem użytkownika – te emocje ułatwiają komunikację z odbiorcami</a:t>
            </a:r>
          </a:p>
          <a:p>
            <a:r>
              <a:rPr lang="pl-PL" dirty="0"/>
              <a:t>Oto kilka sposobów, w jakie elementy grywalizacji mogą wpłynąć na klientów:</a:t>
            </a:r>
          </a:p>
          <a:p>
            <a:r>
              <a:rPr lang="pl-PL" dirty="0"/>
              <a:t>Daje użytkownikowi poczucie kontroli, sam sobie wybiera co chce robić</a:t>
            </a:r>
          </a:p>
          <a:p>
            <a:r>
              <a:rPr lang="pl-PL" dirty="0"/>
              <a:t>Klient ma poczucie podróży, w której zmienia się otoczenie, wyzwania</a:t>
            </a:r>
          </a:p>
          <a:p>
            <a:r>
              <a:rPr lang="pl-PL" dirty="0"/>
              <a:t>Daje realne poczucie osiągnięcia czegoś</a:t>
            </a:r>
          </a:p>
          <a:p>
            <a:r>
              <a:rPr lang="pl-PL" dirty="0"/>
              <a:t>Pozwala konkurować i współpracować ze sobą</a:t>
            </a:r>
          </a:p>
          <a:p>
            <a:r>
              <a:rPr lang="pl-PL" dirty="0"/>
              <a:t>Użytkownicy mają wolność jak chcą zwiedzać stworzony dla nich świat</a:t>
            </a:r>
          </a:p>
          <a:p>
            <a:r>
              <a:rPr lang="pl-PL" dirty="0"/>
              <a:t>Ludzie uwielbiają otrzymywać nagrody</a:t>
            </a:r>
          </a:p>
          <a:p>
            <a:r>
              <a:rPr lang="pl-PL" dirty="0"/>
              <a:t>Poziomy, plakietki, wszystko to daje poczucie wyjątkowości i ludzie są gotowi ciężko pracować aby uzyskać taki wysoki status</a:t>
            </a:r>
          </a:p>
          <a:p>
            <a:pPr marL="0" indent="0">
              <a:buNone/>
            </a:pPr>
            <a:endParaRPr lang="pl-PL" dirty="0"/>
          </a:p>
          <a:p>
            <a:endParaRPr lang="pl-PL" dirty="0"/>
          </a:p>
        </p:txBody>
      </p:sp>
    </p:spTree>
    <p:extLst>
      <p:ext uri="{BB962C8B-B14F-4D97-AF65-F5344CB8AC3E}">
        <p14:creationId xmlns:p14="http://schemas.microsoft.com/office/powerpoint/2010/main" val="3530366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3763-2898-4702-928A-AF7C1D197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3C19D-6DD5-EF48-F5A7-85FDAAAE10B5}"/>
              </a:ext>
            </a:extLst>
          </p:cNvPr>
          <p:cNvSpPr>
            <a:spLocks noGrp="1"/>
          </p:cNvSpPr>
          <p:nvPr>
            <p:ph type="title"/>
          </p:nvPr>
        </p:nvSpPr>
        <p:spPr>
          <a:xfrm>
            <a:off x="838200" y="0"/>
            <a:ext cx="10515600" cy="775417"/>
          </a:xfrm>
        </p:spPr>
        <p:txBody>
          <a:bodyPr/>
          <a:lstStyle/>
          <a:p>
            <a:pPr algn="ctr"/>
            <a:r>
              <a:rPr lang="pl-PL" dirty="0"/>
              <a:t>Kwestie techniczne</a:t>
            </a:r>
          </a:p>
        </p:txBody>
      </p:sp>
      <p:sp>
        <p:nvSpPr>
          <p:cNvPr id="3" name="Content Placeholder 2">
            <a:extLst>
              <a:ext uri="{FF2B5EF4-FFF2-40B4-BE49-F238E27FC236}">
                <a16:creationId xmlns:a16="http://schemas.microsoft.com/office/drawing/2014/main" id="{5393171E-4AAB-6DC9-0F6B-F471DEC3E748}"/>
              </a:ext>
            </a:extLst>
          </p:cNvPr>
          <p:cNvSpPr>
            <a:spLocks noGrp="1"/>
          </p:cNvSpPr>
          <p:nvPr>
            <p:ph idx="1"/>
          </p:nvPr>
        </p:nvSpPr>
        <p:spPr>
          <a:xfrm>
            <a:off x="668593" y="1101213"/>
            <a:ext cx="10795819" cy="5112774"/>
          </a:xfrm>
        </p:spPr>
        <p:txBody>
          <a:bodyPr/>
          <a:lstStyle/>
          <a:p>
            <a:r>
              <a:rPr lang="pl-PL" dirty="0"/>
              <a:t>Gra musi odtwarzać się na wszystkich urządzeniach mobilnych</a:t>
            </a:r>
          </a:p>
          <a:p>
            <a:r>
              <a:rPr lang="pl-PL" dirty="0"/>
              <a:t>Dodawanie bez uzgodnienia dodatkowych niepotrzebnych elementów</a:t>
            </a:r>
          </a:p>
          <a:p>
            <a:r>
              <a:rPr lang="pl-PL" dirty="0"/>
              <a:t>Zbyt skomplikowana gra</a:t>
            </a:r>
          </a:p>
          <a:p>
            <a:r>
              <a:rPr lang="pl-PL" dirty="0"/>
              <a:t>Zbyt wiele nagród – naklejek, </a:t>
            </a:r>
            <a:r>
              <a:rPr lang="pl-PL" dirty="0" err="1"/>
              <a:t>platkietek</a:t>
            </a:r>
            <a:r>
              <a:rPr lang="pl-PL" dirty="0"/>
              <a:t>, punktów</a:t>
            </a:r>
          </a:p>
          <a:p>
            <a:r>
              <a:rPr lang="pl-PL" dirty="0"/>
              <a:t>Nie zmuszać do robienia czegoś, czego ktoś może nie chcieć robić</a:t>
            </a:r>
          </a:p>
          <a:p>
            <a:r>
              <a:rPr lang="pl-PL" dirty="0"/>
              <a:t>Gra, której nie można odtwarzać w pracy (głośne wybuchy, nagłe efekty dźwiękowe, animacja na cały ekran)</a:t>
            </a:r>
          </a:p>
          <a:p>
            <a:r>
              <a:rPr lang="pl-PL" dirty="0"/>
              <a:t>Nie można zakładać, że grać będą osoby znające gry komputerowe, trzeba jasno wyjaśnić zasady dla wszystkich</a:t>
            </a:r>
          </a:p>
          <a:p>
            <a:endParaRPr lang="pl-PL" dirty="0"/>
          </a:p>
          <a:p>
            <a:endParaRPr lang="pl-PL" dirty="0"/>
          </a:p>
        </p:txBody>
      </p:sp>
    </p:spTree>
    <p:extLst>
      <p:ext uri="{BB962C8B-B14F-4D97-AF65-F5344CB8AC3E}">
        <p14:creationId xmlns:p14="http://schemas.microsoft.com/office/powerpoint/2010/main" val="3044780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452CC-2764-1728-7EA1-AB111E468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A3E82-64C3-73FD-D5F0-EEAAC575C39B}"/>
              </a:ext>
            </a:extLst>
          </p:cNvPr>
          <p:cNvSpPr>
            <a:spLocks noGrp="1"/>
          </p:cNvSpPr>
          <p:nvPr>
            <p:ph type="title"/>
          </p:nvPr>
        </p:nvSpPr>
        <p:spPr>
          <a:xfrm>
            <a:off x="838200" y="0"/>
            <a:ext cx="10515600" cy="716423"/>
          </a:xfrm>
        </p:spPr>
        <p:txBody>
          <a:bodyPr/>
          <a:lstStyle/>
          <a:p>
            <a:pPr algn="ctr"/>
            <a:r>
              <a:rPr lang="pl-PL" dirty="0"/>
              <a:t>Badanie kto jest naszym klientem</a:t>
            </a:r>
          </a:p>
        </p:txBody>
      </p:sp>
      <p:sp>
        <p:nvSpPr>
          <p:cNvPr id="3" name="Content Placeholder 2">
            <a:extLst>
              <a:ext uri="{FF2B5EF4-FFF2-40B4-BE49-F238E27FC236}">
                <a16:creationId xmlns:a16="http://schemas.microsoft.com/office/drawing/2014/main" id="{5D7B1CAE-F99D-1FB7-551D-68D52E3F31C9}"/>
              </a:ext>
            </a:extLst>
          </p:cNvPr>
          <p:cNvSpPr>
            <a:spLocks noGrp="1"/>
          </p:cNvSpPr>
          <p:nvPr>
            <p:ph idx="1"/>
          </p:nvPr>
        </p:nvSpPr>
        <p:spPr>
          <a:xfrm>
            <a:off x="304800" y="1101212"/>
            <a:ext cx="11434915" cy="5299588"/>
          </a:xfrm>
        </p:spPr>
        <p:txBody>
          <a:bodyPr>
            <a:normAutofit fontScale="85000" lnSpcReduction="20000"/>
          </a:bodyPr>
          <a:lstStyle/>
          <a:p>
            <a:r>
              <a:rPr lang="pl-PL" dirty="0"/>
              <a:t>1. </a:t>
            </a:r>
            <a:r>
              <a:rPr lang="pl-PL" b="1" dirty="0"/>
              <a:t>Przeprowadź własne badania pierwotne</a:t>
            </a:r>
          </a:p>
          <a:p>
            <a:r>
              <a:rPr lang="pl-PL" dirty="0"/>
              <a:t>Możesz to zrobić, organizując ankiety oraz grupy fokusowe, aby przeanalizować cele kampanii.</a:t>
            </a:r>
          </a:p>
          <a:p>
            <a:r>
              <a:rPr lang="pl-PL" dirty="0"/>
              <a:t>    Ankiety: Są efektywne, ponieważ umożliwiają zebranie dużej ilości opinii klientów przy niewielkich kosztach.</a:t>
            </a:r>
          </a:p>
          <a:p>
            <a:r>
              <a:rPr lang="pl-PL" dirty="0"/>
              <a:t>    Grupy fokusowe: Choć są droższe, czasochłonne i wymagają dużych zasobów, sprzyjają dyskusjom interpersonalnym, które prowadzą do bardziej wartościowych opinii. Więcej szczegółów na temat tego rodzaju badań znajdziesz w Rozdziale 10.</a:t>
            </a:r>
          </a:p>
          <a:p>
            <a:r>
              <a:rPr lang="pl-PL" dirty="0"/>
              <a:t>2. </a:t>
            </a:r>
            <a:r>
              <a:rPr lang="pl-PL" b="1" dirty="0"/>
              <a:t>Przeanalizuj konkurencję</a:t>
            </a:r>
          </a:p>
          <a:p>
            <a:r>
              <a:rPr lang="pl-PL" dirty="0"/>
              <a:t>Sprawdź, co klienci mówią o kampaniach konkurencji w mediach społecznościowych. Możesz dowiedzieć się, czego nie robić, identyfikując elementy, które irytują lub zniechęcają ich odbiorców.</a:t>
            </a:r>
          </a:p>
          <a:p>
            <a:r>
              <a:rPr lang="pl-PL" dirty="0"/>
              <a:t>3.</a:t>
            </a:r>
            <a:r>
              <a:rPr lang="pl-PL" b="1" dirty="0"/>
              <a:t>Wykorzystaj istniejące zasoby</a:t>
            </a:r>
          </a:p>
          <a:p>
            <a:r>
              <a:rPr lang="pl-PL" dirty="0"/>
              <a:t>Czy w różnych działach firmy znajdują się bazy danych klientów? Zbierz je i przeanalizuj pod kątem kluczowych informacji.</a:t>
            </a:r>
          </a:p>
        </p:txBody>
      </p:sp>
    </p:spTree>
    <p:extLst>
      <p:ext uri="{BB962C8B-B14F-4D97-AF65-F5344CB8AC3E}">
        <p14:creationId xmlns:p14="http://schemas.microsoft.com/office/powerpoint/2010/main" val="2815509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93BFA-BADC-E5E0-3373-9C37DB532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FC315-E19F-4A3D-906E-17FA9AD25D05}"/>
              </a:ext>
            </a:extLst>
          </p:cNvPr>
          <p:cNvSpPr>
            <a:spLocks noGrp="1"/>
          </p:cNvSpPr>
          <p:nvPr>
            <p:ph type="title"/>
          </p:nvPr>
        </p:nvSpPr>
        <p:spPr>
          <a:xfrm>
            <a:off x="838200" y="0"/>
            <a:ext cx="10515600" cy="716423"/>
          </a:xfrm>
        </p:spPr>
        <p:txBody>
          <a:bodyPr/>
          <a:lstStyle/>
          <a:p>
            <a:pPr algn="ctr"/>
            <a:r>
              <a:rPr lang="pl-PL" dirty="0"/>
              <a:t>Badanie kto jest naszym klientem</a:t>
            </a:r>
          </a:p>
        </p:txBody>
      </p:sp>
      <p:sp>
        <p:nvSpPr>
          <p:cNvPr id="3" name="Content Placeholder 2">
            <a:extLst>
              <a:ext uri="{FF2B5EF4-FFF2-40B4-BE49-F238E27FC236}">
                <a16:creationId xmlns:a16="http://schemas.microsoft.com/office/drawing/2014/main" id="{F2FBD3B7-617E-DDEC-8ACC-49FE008F5CE0}"/>
              </a:ext>
            </a:extLst>
          </p:cNvPr>
          <p:cNvSpPr>
            <a:spLocks noGrp="1"/>
          </p:cNvSpPr>
          <p:nvPr>
            <p:ph idx="1"/>
          </p:nvPr>
        </p:nvSpPr>
        <p:spPr>
          <a:xfrm>
            <a:off x="1" y="716424"/>
            <a:ext cx="11572568" cy="6141576"/>
          </a:xfrm>
        </p:spPr>
        <p:txBody>
          <a:bodyPr>
            <a:normAutofit/>
          </a:bodyPr>
          <a:lstStyle/>
          <a:p>
            <a:r>
              <a:rPr lang="pl-PL" dirty="0"/>
              <a:t>4.</a:t>
            </a:r>
            <a:r>
              <a:rPr lang="pl-PL" b="1" dirty="0"/>
              <a:t>Przeprowadź testy A/B</a:t>
            </a:r>
          </a:p>
          <a:p>
            <a:r>
              <a:rPr lang="pl-PL" dirty="0"/>
              <a:t>Stwórz dwie wersje głównego przekazu i zmierz różnice w ich skuteczności.</a:t>
            </a:r>
          </a:p>
          <a:p>
            <a:r>
              <a:rPr lang="pl-PL" dirty="0"/>
              <a:t>    Przydziel jedną wersję do jednej grupy odbiorców, a drugą wersję do innej.</a:t>
            </a:r>
          </a:p>
          <a:p>
            <a:r>
              <a:rPr lang="pl-PL" dirty="0"/>
              <a:t>    Monitoruj i analizuj odpowiedzi oraz poziom zaangażowania, jaki uzyskała każda wersja.</a:t>
            </a:r>
          </a:p>
          <a:p>
            <a:r>
              <a:rPr lang="pl-PL" dirty="0"/>
              <a:t>5.</a:t>
            </a:r>
            <a:r>
              <a:rPr lang="pl-PL" b="1" dirty="0"/>
              <a:t>Bądź jak najbardziej precyzyjny</a:t>
            </a:r>
          </a:p>
          <a:p>
            <a:r>
              <a:rPr lang="pl-PL" dirty="0"/>
              <a:t>Dokładnie określ, kim naprawdę jest Twoja grupa docelowa, i przeanalizuj ich postawy oraz problemy. Identyfikacja konkretnych odbiorców pozwala podejmować decyzje zgodne z ich potrzebami, co zapewnia długoterminowy sukces kampanii.</a:t>
            </a:r>
          </a:p>
        </p:txBody>
      </p:sp>
    </p:spTree>
    <p:extLst>
      <p:ext uri="{BB962C8B-B14F-4D97-AF65-F5344CB8AC3E}">
        <p14:creationId xmlns:p14="http://schemas.microsoft.com/office/powerpoint/2010/main" val="421004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CF136-B945-9A35-EC8B-D780BFCBB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599AC-61F9-9779-A91B-DD1E9A0FB7CD}"/>
              </a:ext>
            </a:extLst>
          </p:cNvPr>
          <p:cNvSpPr>
            <a:spLocks noGrp="1"/>
          </p:cNvSpPr>
          <p:nvPr>
            <p:ph type="title"/>
          </p:nvPr>
        </p:nvSpPr>
        <p:spPr>
          <a:xfrm>
            <a:off x="838200" y="0"/>
            <a:ext cx="10515600" cy="716423"/>
          </a:xfrm>
        </p:spPr>
        <p:txBody>
          <a:bodyPr/>
          <a:lstStyle/>
          <a:p>
            <a:pPr algn="ctr"/>
            <a:r>
              <a:rPr lang="pl-PL" dirty="0"/>
              <a:t>Badanie kto jest naszym klientem</a:t>
            </a:r>
          </a:p>
        </p:txBody>
      </p:sp>
      <p:sp>
        <p:nvSpPr>
          <p:cNvPr id="3" name="Content Placeholder 2">
            <a:extLst>
              <a:ext uri="{FF2B5EF4-FFF2-40B4-BE49-F238E27FC236}">
                <a16:creationId xmlns:a16="http://schemas.microsoft.com/office/drawing/2014/main" id="{309F154E-55F6-270C-7787-6649615EBC79}"/>
              </a:ext>
            </a:extLst>
          </p:cNvPr>
          <p:cNvSpPr>
            <a:spLocks noGrp="1"/>
          </p:cNvSpPr>
          <p:nvPr>
            <p:ph idx="1"/>
          </p:nvPr>
        </p:nvSpPr>
        <p:spPr>
          <a:xfrm>
            <a:off x="1" y="716424"/>
            <a:ext cx="11572568" cy="6141576"/>
          </a:xfrm>
        </p:spPr>
        <p:txBody>
          <a:bodyPr>
            <a:normAutofit fontScale="85000" lnSpcReduction="20000"/>
          </a:bodyPr>
          <a:lstStyle/>
          <a:p>
            <a:r>
              <a:rPr lang="pl-PL" dirty="0"/>
              <a:t>6. Segmen</a:t>
            </a:r>
            <a:r>
              <a:rPr lang="pl-PL" b="1" dirty="0"/>
              <a:t>tuj czyli zbierz wszystkie dostępne dane na temat </a:t>
            </a:r>
            <a:r>
              <a:rPr lang="pl-PL" b="1" dirty="0" err="1"/>
              <a:t>zachowań</a:t>
            </a:r>
            <a:r>
              <a:rPr lang="pl-PL" b="1" dirty="0"/>
              <a:t> klientów i podstawowych informacji na ich temat, takich jak</a:t>
            </a:r>
            <a:r>
              <a:rPr lang="pl-PL" dirty="0"/>
              <a:t>:</a:t>
            </a:r>
          </a:p>
          <a:p>
            <a:r>
              <a:rPr lang="pl-PL" dirty="0"/>
              <a:t>    Wiek</a:t>
            </a:r>
          </a:p>
          <a:p>
            <a:r>
              <a:rPr lang="pl-PL" dirty="0"/>
              <a:t>    Lokalizacja</a:t>
            </a:r>
          </a:p>
          <a:p>
            <a:r>
              <a:rPr lang="pl-PL" dirty="0"/>
              <a:t>    Płeć</a:t>
            </a:r>
          </a:p>
          <a:p>
            <a:r>
              <a:rPr lang="pl-PL" dirty="0"/>
              <a:t>    Poziom dochodów</a:t>
            </a:r>
          </a:p>
          <a:p>
            <a:r>
              <a:rPr lang="pl-PL" dirty="0"/>
              <a:t>    Wykształcenie</a:t>
            </a:r>
          </a:p>
          <a:p>
            <a:r>
              <a:rPr lang="pl-PL" dirty="0"/>
              <a:t>    Status rodzinny lub małżeński</a:t>
            </a:r>
          </a:p>
          <a:p>
            <a:r>
              <a:rPr lang="pl-PL" dirty="0"/>
              <a:t>    Zawód</a:t>
            </a:r>
          </a:p>
          <a:p>
            <a:r>
              <a:rPr lang="pl-PL" dirty="0"/>
              <a:t>    Pochodzenie etniczne</a:t>
            </a:r>
          </a:p>
          <a:p>
            <a:r>
              <a:rPr lang="pl-PL" dirty="0"/>
              <a:t>    Zainteresowania</a:t>
            </a:r>
          </a:p>
          <a:p>
            <a:r>
              <a:rPr lang="pl-PL" dirty="0"/>
              <a:t>    Hobby</a:t>
            </a:r>
          </a:p>
          <a:p>
            <a:r>
              <a:rPr lang="pl-PL" dirty="0"/>
              <a:t>    Wartości</a:t>
            </a:r>
          </a:p>
          <a:p>
            <a:r>
              <a:rPr lang="pl-PL" dirty="0"/>
              <a:t>    Postawy</a:t>
            </a:r>
          </a:p>
          <a:p>
            <a:r>
              <a:rPr lang="pl-PL" dirty="0"/>
              <a:t>    Zachowania</a:t>
            </a:r>
          </a:p>
          <a:p>
            <a:r>
              <a:rPr lang="pl-PL" dirty="0"/>
              <a:t>    Preferencje dotyczące stylu życia</a:t>
            </a:r>
          </a:p>
        </p:txBody>
      </p:sp>
    </p:spTree>
    <p:extLst>
      <p:ext uri="{BB962C8B-B14F-4D97-AF65-F5344CB8AC3E}">
        <p14:creationId xmlns:p14="http://schemas.microsoft.com/office/powerpoint/2010/main" val="2461675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D1ED5-29A0-B785-9DE7-F41363298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621A4-B399-9F1C-E7D0-4B12EA89E643}"/>
              </a:ext>
            </a:extLst>
          </p:cNvPr>
          <p:cNvSpPr>
            <a:spLocks noGrp="1"/>
          </p:cNvSpPr>
          <p:nvPr>
            <p:ph type="title"/>
          </p:nvPr>
        </p:nvSpPr>
        <p:spPr>
          <a:xfrm>
            <a:off x="838200" y="0"/>
            <a:ext cx="10515600" cy="716423"/>
          </a:xfrm>
        </p:spPr>
        <p:txBody>
          <a:bodyPr/>
          <a:lstStyle/>
          <a:p>
            <a:pPr algn="ctr"/>
            <a:r>
              <a:rPr lang="pl-PL" dirty="0"/>
              <a:t>Bliższe spojrzenie na bazę konsumencką</a:t>
            </a:r>
          </a:p>
        </p:txBody>
      </p:sp>
      <p:sp>
        <p:nvSpPr>
          <p:cNvPr id="3" name="Content Placeholder 2">
            <a:extLst>
              <a:ext uri="{FF2B5EF4-FFF2-40B4-BE49-F238E27FC236}">
                <a16:creationId xmlns:a16="http://schemas.microsoft.com/office/drawing/2014/main" id="{B00BB339-9263-6B3B-1DDC-A6812A981E36}"/>
              </a:ext>
            </a:extLst>
          </p:cNvPr>
          <p:cNvSpPr>
            <a:spLocks noGrp="1"/>
          </p:cNvSpPr>
          <p:nvPr>
            <p:ph idx="1"/>
          </p:nvPr>
        </p:nvSpPr>
        <p:spPr>
          <a:xfrm>
            <a:off x="570271" y="1101212"/>
            <a:ext cx="11002297" cy="5142271"/>
          </a:xfrm>
        </p:spPr>
        <p:txBody>
          <a:bodyPr/>
          <a:lstStyle/>
          <a:p>
            <a:r>
              <a:rPr lang="pl-PL" dirty="0"/>
              <a:t>Przeanalizuj dotychczasowe rekordy o zakupach i szczególnie określ:</a:t>
            </a:r>
          </a:p>
          <a:p>
            <a:r>
              <a:rPr lang="pl-PL" dirty="0"/>
              <a:t>Historię zakupów – ile dany klient kupił w czasie swojego życia danego produktu i jaka była najwyższa kwota, jaką przeznaczyli na jednorazowy zakup, </a:t>
            </a:r>
          </a:p>
          <a:p>
            <a:r>
              <a:rPr lang="pl-PL" dirty="0"/>
              <a:t>Którzy klienci polecili produkt innym osobom i jak często to robili</a:t>
            </a:r>
          </a:p>
          <a:p>
            <a:r>
              <a:rPr lang="pl-PL" dirty="0"/>
              <a:t>Feedback – klienci, którzy dostarczyli feedbacku na temat firmy, produktów albo usług</a:t>
            </a:r>
          </a:p>
        </p:txBody>
      </p:sp>
    </p:spTree>
    <p:extLst>
      <p:ext uri="{BB962C8B-B14F-4D97-AF65-F5344CB8AC3E}">
        <p14:creationId xmlns:p14="http://schemas.microsoft.com/office/powerpoint/2010/main" val="4100554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82872-8B74-37B5-39E2-EE5120EF5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56E1C-1B67-660F-A0C1-404CF4634125}"/>
              </a:ext>
            </a:extLst>
          </p:cNvPr>
          <p:cNvSpPr>
            <a:spLocks noGrp="1"/>
          </p:cNvSpPr>
          <p:nvPr>
            <p:ph type="title"/>
          </p:nvPr>
        </p:nvSpPr>
        <p:spPr>
          <a:xfrm>
            <a:off x="838200" y="0"/>
            <a:ext cx="10515600" cy="716423"/>
          </a:xfrm>
        </p:spPr>
        <p:txBody>
          <a:bodyPr/>
          <a:lstStyle/>
          <a:p>
            <a:pPr algn="ctr"/>
            <a:r>
              <a:rPr lang="pl-PL" dirty="0"/>
              <a:t>Bliższe spojrzenie na bazę konsumencką</a:t>
            </a:r>
          </a:p>
        </p:txBody>
      </p:sp>
      <p:sp>
        <p:nvSpPr>
          <p:cNvPr id="3" name="Content Placeholder 2">
            <a:extLst>
              <a:ext uri="{FF2B5EF4-FFF2-40B4-BE49-F238E27FC236}">
                <a16:creationId xmlns:a16="http://schemas.microsoft.com/office/drawing/2014/main" id="{DE2250F4-4911-EBDC-2B28-A0DF35F218E7}"/>
              </a:ext>
            </a:extLst>
          </p:cNvPr>
          <p:cNvSpPr>
            <a:spLocks noGrp="1"/>
          </p:cNvSpPr>
          <p:nvPr>
            <p:ph idx="1"/>
          </p:nvPr>
        </p:nvSpPr>
        <p:spPr>
          <a:xfrm>
            <a:off x="570271" y="1101212"/>
            <a:ext cx="11002297" cy="5142271"/>
          </a:xfrm>
        </p:spPr>
        <p:txBody>
          <a:bodyPr/>
          <a:lstStyle/>
          <a:p>
            <a:r>
              <a:rPr lang="pl-PL" dirty="0"/>
              <a:t>Mając zebranych istotnych klientów analizuje się ich pod różnymi kątami, m.in.:</a:t>
            </a:r>
          </a:p>
          <a:p>
            <a:r>
              <a:rPr lang="pl-PL" dirty="0"/>
              <a:t>Informacja osobista – wiek, płeć, dochody, zawód</a:t>
            </a:r>
          </a:p>
          <a:p>
            <a:r>
              <a:rPr lang="pl-PL" dirty="0"/>
              <a:t>Informacja geograficzna – gdzie mieszkają, również ich strefę czasową</a:t>
            </a:r>
          </a:p>
          <a:p>
            <a:r>
              <a:rPr lang="pl-PL" dirty="0"/>
              <a:t>Język</a:t>
            </a:r>
          </a:p>
          <a:p>
            <a:r>
              <a:rPr lang="pl-PL" dirty="0"/>
              <a:t>Potencjał zakupowy</a:t>
            </a:r>
          </a:p>
          <a:p>
            <a:r>
              <a:rPr lang="pl-PL" dirty="0"/>
              <a:t>Wiek i faza życia – studenci? Młodzi rodzice? Emeryci?</a:t>
            </a:r>
          </a:p>
        </p:txBody>
      </p:sp>
    </p:spTree>
    <p:extLst>
      <p:ext uri="{BB962C8B-B14F-4D97-AF65-F5344CB8AC3E}">
        <p14:creationId xmlns:p14="http://schemas.microsoft.com/office/powerpoint/2010/main" val="2792452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0EDF0-C3D1-0B08-D86D-D8A79A929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C7B50-4781-DE58-26E0-C06CD7DC8BE0}"/>
              </a:ext>
            </a:extLst>
          </p:cNvPr>
          <p:cNvSpPr>
            <a:spLocks noGrp="1"/>
          </p:cNvSpPr>
          <p:nvPr>
            <p:ph type="title"/>
          </p:nvPr>
        </p:nvSpPr>
        <p:spPr>
          <a:xfrm>
            <a:off x="838200" y="365126"/>
            <a:ext cx="10515600" cy="677094"/>
          </a:xfrm>
        </p:spPr>
        <p:txBody>
          <a:bodyPr>
            <a:normAutofit fontScale="90000"/>
          </a:bodyPr>
          <a:lstStyle/>
          <a:p>
            <a:pPr algn="ctr"/>
            <a:r>
              <a:rPr lang="pl-PL" dirty="0"/>
              <a:t>Bliższe spojrzenie na bazę konsumencką</a:t>
            </a:r>
          </a:p>
        </p:txBody>
      </p:sp>
      <p:sp>
        <p:nvSpPr>
          <p:cNvPr id="3" name="Content Placeholder 2">
            <a:extLst>
              <a:ext uri="{FF2B5EF4-FFF2-40B4-BE49-F238E27FC236}">
                <a16:creationId xmlns:a16="http://schemas.microsoft.com/office/drawing/2014/main" id="{27CF3EC6-0E4E-7400-B3A0-A70E6C3CCA34}"/>
              </a:ext>
            </a:extLst>
          </p:cNvPr>
          <p:cNvSpPr>
            <a:spLocks noGrp="1"/>
          </p:cNvSpPr>
          <p:nvPr>
            <p:ph idx="1"/>
          </p:nvPr>
        </p:nvSpPr>
        <p:spPr>
          <a:xfrm>
            <a:off x="838200" y="1179871"/>
            <a:ext cx="10515600" cy="4997092"/>
          </a:xfrm>
        </p:spPr>
        <p:txBody>
          <a:bodyPr/>
          <a:lstStyle/>
          <a:p>
            <a:r>
              <a:rPr lang="pl-PL" dirty="0"/>
              <a:t>Jeżeli bliższe spojrzenie dotyczy firm i sprzedaż ma odbywać się na zasadach B2B, to zwykle bada się:</a:t>
            </a:r>
          </a:p>
          <a:p>
            <a:r>
              <a:rPr lang="pl-PL" dirty="0"/>
              <a:t>Dane kontaktowe, </a:t>
            </a:r>
          </a:p>
          <a:p>
            <a:r>
              <a:rPr lang="pl-PL" dirty="0"/>
              <a:t>Komunikację – jaki jest najlepszy sposób do komunikowania się</a:t>
            </a:r>
          </a:p>
          <a:p>
            <a:r>
              <a:rPr lang="pl-PL" dirty="0"/>
              <a:t>Spółkę – ta informacja obejmuje branżę przemysłu z jakiej pochodzi klient, podobnie jak wielkość, lokalizację i departament</a:t>
            </a:r>
          </a:p>
          <a:p>
            <a:r>
              <a:rPr lang="pl-PL" dirty="0"/>
              <a:t>Proces podejmowania decyzji – popatrz jakimi kryteriami decyzyjnymi posługują się klienci kiedy dochodzi do transakcji zakupu, idealnie by było gdybyś zrozumiał  co jest dla nich najatrakcyjniejsze i najbardziej unikalne w produkcie</a:t>
            </a:r>
          </a:p>
        </p:txBody>
      </p:sp>
    </p:spTree>
    <p:extLst>
      <p:ext uri="{BB962C8B-B14F-4D97-AF65-F5344CB8AC3E}">
        <p14:creationId xmlns:p14="http://schemas.microsoft.com/office/powerpoint/2010/main" val="2941254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640A9-622A-2D87-AA91-B80C7B62A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0A1DA-1D09-92AE-2EFD-0BDF7F07A79E}"/>
              </a:ext>
            </a:extLst>
          </p:cNvPr>
          <p:cNvSpPr>
            <a:spLocks noGrp="1"/>
          </p:cNvSpPr>
          <p:nvPr>
            <p:ph type="title"/>
          </p:nvPr>
        </p:nvSpPr>
        <p:spPr/>
        <p:txBody>
          <a:bodyPr/>
          <a:lstStyle/>
          <a:p>
            <a:pPr algn="ctr"/>
            <a:r>
              <a:rPr lang="pl-PL" dirty="0"/>
              <a:t>Bliższe spojrzenie na bazę konsumencką</a:t>
            </a:r>
          </a:p>
        </p:txBody>
      </p:sp>
      <p:sp>
        <p:nvSpPr>
          <p:cNvPr id="3" name="Content Placeholder 2">
            <a:extLst>
              <a:ext uri="{FF2B5EF4-FFF2-40B4-BE49-F238E27FC236}">
                <a16:creationId xmlns:a16="http://schemas.microsoft.com/office/drawing/2014/main" id="{6E46D021-2973-89D3-24DE-69698E22E196}"/>
              </a:ext>
            </a:extLst>
          </p:cNvPr>
          <p:cNvSpPr>
            <a:spLocks noGrp="1"/>
          </p:cNvSpPr>
          <p:nvPr>
            <p:ph idx="1"/>
          </p:nvPr>
        </p:nvSpPr>
        <p:spPr/>
        <p:txBody>
          <a:bodyPr/>
          <a:lstStyle/>
          <a:p>
            <a:r>
              <a:rPr lang="pl-PL" dirty="0"/>
              <a:t>Czasami nie ma odpowiedniej informacji w Twoich bazach danych, bo sprzedaż może trwać albo za krótko, albo być za mała</a:t>
            </a:r>
          </a:p>
          <a:p>
            <a:r>
              <a:rPr lang="pl-PL" dirty="0"/>
              <a:t>Rozważ wtedy zakup takich danych od innych</a:t>
            </a:r>
          </a:p>
          <a:p>
            <a:r>
              <a:rPr lang="pl-PL" dirty="0"/>
              <a:t>Możesz też stworzyć ankietę i ją rozesłać albo zlecić wykonanie jej firmie zewnętrznej</a:t>
            </a:r>
          </a:p>
          <a:p>
            <a:endParaRPr lang="pl-PL" dirty="0"/>
          </a:p>
        </p:txBody>
      </p:sp>
    </p:spTree>
    <p:extLst>
      <p:ext uri="{BB962C8B-B14F-4D97-AF65-F5344CB8AC3E}">
        <p14:creationId xmlns:p14="http://schemas.microsoft.com/office/powerpoint/2010/main" val="1497364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E73A0-5709-32F3-AA97-92160879B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F5420-19AA-8A21-8AF1-B77D24987727}"/>
              </a:ext>
            </a:extLst>
          </p:cNvPr>
          <p:cNvSpPr>
            <a:spLocks noGrp="1"/>
          </p:cNvSpPr>
          <p:nvPr>
            <p:ph type="title"/>
          </p:nvPr>
        </p:nvSpPr>
        <p:spPr>
          <a:xfrm>
            <a:off x="838200" y="0"/>
            <a:ext cx="10515600" cy="804914"/>
          </a:xfrm>
        </p:spPr>
        <p:txBody>
          <a:bodyPr>
            <a:normAutofit/>
          </a:bodyPr>
          <a:lstStyle/>
          <a:p>
            <a:r>
              <a:rPr lang="pl-PL" sz="3600" dirty="0"/>
              <a:t>Zbieranie danych z kont na mediach społecznościowych</a:t>
            </a:r>
          </a:p>
        </p:txBody>
      </p:sp>
      <p:sp>
        <p:nvSpPr>
          <p:cNvPr id="3" name="Content Placeholder 2">
            <a:extLst>
              <a:ext uri="{FF2B5EF4-FFF2-40B4-BE49-F238E27FC236}">
                <a16:creationId xmlns:a16="http://schemas.microsoft.com/office/drawing/2014/main" id="{C9740E63-5617-F969-2168-A14CDD95D482}"/>
              </a:ext>
            </a:extLst>
          </p:cNvPr>
          <p:cNvSpPr>
            <a:spLocks noGrp="1"/>
          </p:cNvSpPr>
          <p:nvPr>
            <p:ph idx="1"/>
          </p:nvPr>
        </p:nvSpPr>
        <p:spPr>
          <a:xfrm>
            <a:off x="0" y="1101212"/>
            <a:ext cx="12192000" cy="5756788"/>
          </a:xfrm>
        </p:spPr>
        <p:txBody>
          <a:bodyPr>
            <a:normAutofit fontScale="77500" lnSpcReduction="20000"/>
          </a:bodyPr>
          <a:lstStyle/>
          <a:p>
            <a:r>
              <a:rPr lang="pl-PL" b="1" dirty="0"/>
              <a:t>Wzrost liczby osób śledzących profil (</a:t>
            </a:r>
            <a:r>
              <a:rPr lang="pl-PL" b="1" dirty="0" err="1"/>
              <a:t>followers</a:t>
            </a:r>
            <a:r>
              <a:rPr lang="pl-PL" b="1" dirty="0"/>
              <a:t>)</a:t>
            </a:r>
            <a:r>
              <a:rPr lang="pl-PL" dirty="0"/>
              <a:t>– warto się dowiedzieć kim są, czy pojawili się kiedy wyświetliliśmy jakiś </a:t>
            </a:r>
            <a:r>
              <a:rPr lang="pl-PL" dirty="0" err="1"/>
              <a:t>viralowy</a:t>
            </a:r>
            <a:r>
              <a:rPr lang="pl-PL" dirty="0"/>
              <a:t> post? Jeżeli tak, to nie identyfikują się z firmą tylko byli zainteresowani wpisem</a:t>
            </a:r>
          </a:p>
          <a:p>
            <a:r>
              <a:rPr lang="pl-PL" b="1" dirty="0"/>
              <a:t>Zaangażowanie</a:t>
            </a:r>
            <a:r>
              <a:rPr lang="pl-PL" dirty="0"/>
              <a:t> – jak bardzo są oni zaangażowani – widać to po ilości </a:t>
            </a:r>
            <a:r>
              <a:rPr lang="pl-PL" dirty="0" err="1"/>
              <a:t>polubień</a:t>
            </a:r>
            <a:r>
              <a:rPr lang="pl-PL" dirty="0"/>
              <a:t>, komentarzy, przekazywania dalej postów firmy</a:t>
            </a:r>
          </a:p>
          <a:p>
            <a:r>
              <a:rPr lang="pl-PL" b="1" dirty="0"/>
              <a:t>Analiza reakcji na wpisy </a:t>
            </a:r>
            <a:r>
              <a:rPr lang="pl-PL" dirty="0"/>
              <a:t>pozwala też dowiedzieć się jakie rodzaje wpisów wywołują największe zainteresowanie klientów – może nie wpis tylko ciekawy artykuł?</a:t>
            </a:r>
          </a:p>
          <a:p>
            <a:r>
              <a:rPr lang="pl-PL" b="1" dirty="0"/>
              <a:t>Zasięg społecznościowy</a:t>
            </a:r>
            <a:r>
              <a:rPr lang="pl-PL" dirty="0"/>
              <a:t>: Pokazuje, ile osób zobaczyło Twoje treści i jak daleko się one rozprzestrzeniły. To dobry wskaźnik, czy Twoje konto przyciąga nową publiczność. Dane te są zwykle dostępne w sekcji statystyk na platformach społecznościowych.</a:t>
            </a:r>
          </a:p>
          <a:p>
            <a:r>
              <a:rPr lang="pl-PL" b="1" dirty="0"/>
              <a:t>Wyświetlenia</a:t>
            </a:r>
            <a:r>
              <a:rPr lang="pl-PL" dirty="0"/>
              <a:t> (</a:t>
            </a:r>
            <a:r>
              <a:rPr lang="pl-PL" dirty="0" err="1"/>
              <a:t>Impressions</a:t>
            </a:r>
            <a:r>
              <a:rPr lang="pl-PL" dirty="0"/>
              <a:t>): Mierzą, ile razy post pojawił się na osi czasu odbiorców, także wielokrotnie dla jednej osoby. To bardziej złożona metryka, ale wskazuje, jak szeroko dociera treść.</a:t>
            </a:r>
          </a:p>
          <a:p>
            <a:r>
              <a:rPr lang="pl-PL" b="1" dirty="0"/>
              <a:t>Liczba obserwujących</a:t>
            </a:r>
            <a:r>
              <a:rPr lang="pl-PL" dirty="0"/>
              <a:t>: Sama w sobie ma małe znaczenie, jeśli odbiorcy nie angażują się w treści. Wielkość publiczności nie przekłada się automatycznie na wartość.</a:t>
            </a:r>
          </a:p>
          <a:p>
            <a:r>
              <a:rPr lang="pl-PL" b="1" dirty="0"/>
              <a:t>Polubienia i udostępnienia</a:t>
            </a:r>
            <a:r>
              <a:rPr lang="pl-PL" dirty="0"/>
              <a:t>: Polubienia wskazują poziom zaangażowania i popularność treści. Udostępnienia mają większą wartość – świadczą o lojalności i chęci polecania firmy innym.</a:t>
            </a:r>
          </a:p>
          <a:p>
            <a:r>
              <a:rPr lang="pl-PL" b="1" dirty="0"/>
              <a:t>Wzmianki</a:t>
            </a:r>
            <a:r>
              <a:rPr lang="pl-PL" dirty="0"/>
              <a:t>: Są jak opinie „za plecami” Twojej firmy – często pochodzą od osób, które Cię nie obserwują. Analizowanie wzmianek pozwala zrozumieć, co ludzie mówią o marce i jak rośnie jej obecność w mediach społecznościowych.</a:t>
            </a:r>
          </a:p>
        </p:txBody>
      </p:sp>
    </p:spTree>
    <p:extLst>
      <p:ext uri="{BB962C8B-B14F-4D97-AF65-F5344CB8AC3E}">
        <p14:creationId xmlns:p14="http://schemas.microsoft.com/office/powerpoint/2010/main" val="902882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A111F-3005-9C24-8A0E-291FD882D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77B86-CDB0-5D1E-2C5B-DD5F7A042179}"/>
              </a:ext>
            </a:extLst>
          </p:cNvPr>
          <p:cNvSpPr>
            <a:spLocks noGrp="1"/>
          </p:cNvSpPr>
          <p:nvPr>
            <p:ph type="title"/>
          </p:nvPr>
        </p:nvSpPr>
        <p:spPr>
          <a:xfrm>
            <a:off x="838200" y="365125"/>
            <a:ext cx="10515600" cy="696759"/>
          </a:xfrm>
        </p:spPr>
        <p:txBody>
          <a:bodyPr>
            <a:normAutofit fontScale="90000"/>
          </a:bodyPr>
          <a:lstStyle/>
          <a:p>
            <a:pPr algn="ctr"/>
            <a:r>
              <a:rPr lang="pl-PL" dirty="0"/>
              <a:t>Facebook Business </a:t>
            </a:r>
            <a:r>
              <a:rPr lang="pl-PL" dirty="0" err="1"/>
              <a:t>Page</a:t>
            </a:r>
            <a:endParaRPr lang="pl-PL" dirty="0"/>
          </a:p>
        </p:txBody>
      </p:sp>
      <p:sp>
        <p:nvSpPr>
          <p:cNvPr id="3" name="Content Placeholder 2">
            <a:extLst>
              <a:ext uri="{FF2B5EF4-FFF2-40B4-BE49-F238E27FC236}">
                <a16:creationId xmlns:a16="http://schemas.microsoft.com/office/drawing/2014/main" id="{6F6443C3-38E4-CE5E-4768-B1D7A85F24B7}"/>
              </a:ext>
            </a:extLst>
          </p:cNvPr>
          <p:cNvSpPr>
            <a:spLocks noGrp="1"/>
          </p:cNvSpPr>
          <p:nvPr>
            <p:ph idx="1"/>
          </p:nvPr>
        </p:nvSpPr>
        <p:spPr>
          <a:xfrm>
            <a:off x="481781" y="1278194"/>
            <a:ext cx="11149780" cy="5122606"/>
          </a:xfrm>
        </p:spPr>
        <p:txBody>
          <a:bodyPr>
            <a:normAutofit fontScale="92500" lnSpcReduction="20000"/>
          </a:bodyPr>
          <a:lstStyle/>
          <a:p>
            <a:r>
              <a:rPr lang="pl-PL" b="1" dirty="0"/>
              <a:t>Zaangażowanie</a:t>
            </a:r>
            <a:r>
              <a:rPr lang="pl-PL" dirty="0"/>
              <a:t>: Liczba </a:t>
            </a:r>
            <a:r>
              <a:rPr lang="pl-PL" dirty="0" err="1"/>
              <a:t>polubień</a:t>
            </a:r>
            <a:r>
              <a:rPr lang="pl-PL" dirty="0"/>
              <a:t>, kliknięć i udostępnień postów. Umożliwia porównywanie wyników tydzień do tygodnia.</a:t>
            </a:r>
          </a:p>
          <a:p>
            <a:r>
              <a:rPr lang="pl-PL" b="1" dirty="0"/>
              <a:t>Zasięg </a:t>
            </a:r>
            <a:r>
              <a:rPr lang="pl-PL" b="1" dirty="0" err="1"/>
              <a:t>posta</a:t>
            </a:r>
            <a:r>
              <a:rPr lang="pl-PL" dirty="0"/>
              <a:t>: Liczba osób, które zobaczyły dowolną treść.</a:t>
            </a:r>
          </a:p>
          <a:p>
            <a:r>
              <a:rPr lang="pl-PL" b="1" dirty="0"/>
              <a:t>Wyświetlenia</a:t>
            </a:r>
            <a:r>
              <a:rPr lang="pl-PL" dirty="0"/>
              <a:t>: Liczba wyświetleń strony Twojej firmy.</a:t>
            </a:r>
          </a:p>
          <a:p>
            <a:r>
              <a:rPr lang="pl-PL" b="1" dirty="0"/>
              <a:t>Organiczne polubienia strony</a:t>
            </a:r>
            <a:r>
              <a:rPr lang="pl-PL" dirty="0"/>
              <a:t>: Liczba </a:t>
            </a:r>
            <a:r>
              <a:rPr lang="pl-PL" dirty="0" err="1"/>
              <a:t>polubień</a:t>
            </a:r>
            <a:r>
              <a:rPr lang="pl-PL" dirty="0"/>
              <a:t> pochodzących spoza kampanii reklamowych. Pokazuje całkowitą liczbę </a:t>
            </a:r>
            <a:r>
              <a:rPr lang="pl-PL" dirty="0" err="1"/>
              <a:t>polubień</a:t>
            </a:r>
            <a:r>
              <a:rPr lang="pl-PL" dirty="0"/>
              <a:t> i nowe polubienia tydzień po tygodniu, co pomaga ocenić wzrost obecności na Facebooku.</a:t>
            </a:r>
          </a:p>
          <a:p>
            <a:r>
              <a:rPr lang="pl-PL" b="1" dirty="0"/>
              <a:t>Płatne polubienia</a:t>
            </a:r>
            <a:r>
              <a:rPr lang="pl-PL" dirty="0"/>
              <a:t>: Liczba </a:t>
            </a:r>
            <a:r>
              <a:rPr lang="pl-PL" dirty="0" err="1"/>
              <a:t>polubień</a:t>
            </a:r>
            <a:r>
              <a:rPr lang="pl-PL" dirty="0"/>
              <a:t> uzyskanych dzięki kampaniom reklamowym.</a:t>
            </a:r>
          </a:p>
          <a:p>
            <a:r>
              <a:rPr lang="pl-PL" b="1" dirty="0"/>
              <a:t>Reakcje</a:t>
            </a:r>
            <a:r>
              <a:rPr lang="pl-PL" dirty="0"/>
              <a:t>: Liczba osób, które użyły </a:t>
            </a:r>
            <a:r>
              <a:rPr lang="pl-PL" dirty="0" err="1"/>
              <a:t>emoji</a:t>
            </a:r>
            <a:r>
              <a:rPr lang="pl-PL" dirty="0"/>
              <a:t> reakcji na post</a:t>
            </a:r>
          </a:p>
          <a:p>
            <a:r>
              <a:rPr lang="pl-PL" b="1" dirty="0"/>
              <a:t>Anulowanie </a:t>
            </a:r>
            <a:r>
              <a:rPr lang="pl-PL" b="1" dirty="0" err="1"/>
              <a:t>polubień</a:t>
            </a:r>
            <a:r>
              <a:rPr lang="pl-PL" dirty="0"/>
              <a:t>: Liczba osób, które „</a:t>
            </a:r>
            <a:r>
              <a:rPr lang="pl-PL" dirty="0" err="1"/>
              <a:t>odlubiły</a:t>
            </a:r>
            <a:r>
              <a:rPr lang="pl-PL" dirty="0"/>
              <a:t>” stronę w danym tygodniu. Nagły wzrost tej liczby warto zbadać, np. pod kątem kontrowersyjnego </a:t>
            </a:r>
            <a:r>
              <a:rPr lang="pl-PL" dirty="0" err="1"/>
              <a:t>posta</a:t>
            </a:r>
            <a:r>
              <a:rPr lang="pl-PL" dirty="0"/>
              <a:t>.</a:t>
            </a:r>
          </a:p>
        </p:txBody>
      </p:sp>
    </p:spTree>
    <p:extLst>
      <p:ext uri="{BB962C8B-B14F-4D97-AF65-F5344CB8AC3E}">
        <p14:creationId xmlns:p14="http://schemas.microsoft.com/office/powerpoint/2010/main" val="23431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5D8C3-9004-2286-0511-173968A50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085C1-76C0-2AB6-61D0-A826648407F9}"/>
              </a:ext>
            </a:extLst>
          </p:cNvPr>
          <p:cNvSpPr>
            <a:spLocks noGrp="1"/>
          </p:cNvSpPr>
          <p:nvPr>
            <p:ph type="title"/>
          </p:nvPr>
        </p:nvSpPr>
        <p:spPr>
          <a:xfrm>
            <a:off x="838200" y="2611"/>
            <a:ext cx="10515600" cy="765585"/>
          </a:xfrm>
        </p:spPr>
        <p:txBody>
          <a:bodyPr/>
          <a:lstStyle/>
          <a:p>
            <a:pPr algn="ctr"/>
            <a:r>
              <a:rPr lang="pl-PL" dirty="0"/>
              <a:t>Lekcje z nieudanych gamifikacji</a:t>
            </a:r>
          </a:p>
        </p:txBody>
      </p:sp>
      <p:sp>
        <p:nvSpPr>
          <p:cNvPr id="3" name="Content Placeholder 2">
            <a:extLst>
              <a:ext uri="{FF2B5EF4-FFF2-40B4-BE49-F238E27FC236}">
                <a16:creationId xmlns:a16="http://schemas.microsoft.com/office/drawing/2014/main" id="{81F2BBB6-DC6B-5ECF-7B66-70815A3DCD9A}"/>
              </a:ext>
            </a:extLst>
          </p:cNvPr>
          <p:cNvSpPr>
            <a:spLocks noGrp="1"/>
          </p:cNvSpPr>
          <p:nvPr>
            <p:ph idx="1"/>
          </p:nvPr>
        </p:nvSpPr>
        <p:spPr>
          <a:xfrm>
            <a:off x="412955" y="768196"/>
            <a:ext cx="11316929" cy="5612939"/>
          </a:xfrm>
        </p:spPr>
        <p:txBody>
          <a:bodyPr>
            <a:normAutofit lnSpcReduction="10000"/>
          </a:bodyPr>
          <a:lstStyle/>
          <a:p>
            <a:r>
              <a:rPr lang="pl-PL" dirty="0"/>
              <a:t>Musisz zbadać jakie elementy gamifikacji będą pozytywnie przyjęte przez Twoich klientów</a:t>
            </a:r>
          </a:p>
          <a:p>
            <a:r>
              <a:rPr lang="pl-PL" dirty="0"/>
              <a:t>Co chcesz dać zwycięzcom – jakie zachęty – nowy produkt? </a:t>
            </a:r>
            <a:r>
              <a:rPr lang="pl-PL" dirty="0" err="1"/>
              <a:t>Coś,czego</a:t>
            </a:r>
            <a:r>
              <a:rPr lang="pl-PL" dirty="0"/>
              <a:t> wcześniej nie używali? </a:t>
            </a:r>
          </a:p>
          <a:p>
            <a:r>
              <a:rPr lang="pl-PL" dirty="0"/>
              <a:t>Nie twórz skomplikowanych strategii </a:t>
            </a:r>
            <a:r>
              <a:rPr lang="pl-PL" dirty="0" err="1"/>
              <a:t>gamifikacyjnych</a:t>
            </a:r>
            <a:r>
              <a:rPr lang="pl-PL" dirty="0"/>
              <a:t>, jakkolwiek musi być interesująco i muszą być kolejne poziomy i kolejne pomysły oraz różnorodność ścieżek</a:t>
            </a:r>
          </a:p>
          <a:p>
            <a:r>
              <a:rPr lang="pl-PL" dirty="0"/>
              <a:t>Musisz mieć ludzi którzy potrafią wdrożyć i wymyśleć gamifikację</a:t>
            </a:r>
          </a:p>
          <a:p>
            <a:r>
              <a:rPr lang="pl-PL" dirty="0"/>
              <a:t>Gamifikacja może rozbudzić zainteresowanie średnio sprzedającym się produktem, ale nie produktem niesprzedającym się – nie należy jej też stosować do produktów bardzo popularnych</a:t>
            </a:r>
          </a:p>
          <a:p>
            <a:r>
              <a:rPr lang="pl-PL" dirty="0"/>
              <a:t>Warto eksperymentować z elementami </a:t>
            </a:r>
            <a:r>
              <a:rPr lang="pl-PL" dirty="0" err="1"/>
              <a:t>gamifikacyjnymi</a:t>
            </a:r>
            <a:r>
              <a:rPr lang="pl-PL" dirty="0"/>
              <a:t> i je w razie potrzeby zmieniać lub uzupełniać – najgorsze co można zrobić to nie reagować na potrzeby klientów</a:t>
            </a:r>
          </a:p>
        </p:txBody>
      </p:sp>
    </p:spTree>
    <p:extLst>
      <p:ext uri="{BB962C8B-B14F-4D97-AF65-F5344CB8AC3E}">
        <p14:creationId xmlns:p14="http://schemas.microsoft.com/office/powerpoint/2010/main" val="4040597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0AC5-8A7A-0E7A-0B2A-81B4FB5A5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2CB20-BCD3-0142-1DF4-CB44A4A9FB4F}"/>
              </a:ext>
            </a:extLst>
          </p:cNvPr>
          <p:cNvSpPr>
            <a:spLocks noGrp="1"/>
          </p:cNvSpPr>
          <p:nvPr>
            <p:ph type="title"/>
          </p:nvPr>
        </p:nvSpPr>
        <p:spPr/>
        <p:txBody>
          <a:bodyPr/>
          <a:lstStyle/>
          <a:p>
            <a:pPr algn="ctr"/>
            <a:r>
              <a:rPr lang="pl-PL" dirty="0"/>
              <a:t>Facebook Business </a:t>
            </a:r>
            <a:r>
              <a:rPr lang="pl-PL" dirty="0" err="1"/>
              <a:t>Page</a:t>
            </a:r>
            <a:endParaRPr lang="pl-PL" dirty="0"/>
          </a:p>
        </p:txBody>
      </p:sp>
      <p:pic>
        <p:nvPicPr>
          <p:cNvPr id="5" name="Content Placeholder 4" descr="A screenshot of a computer&#10;&#10;Description automatically generated">
            <a:extLst>
              <a:ext uri="{FF2B5EF4-FFF2-40B4-BE49-F238E27FC236}">
                <a16:creationId xmlns:a16="http://schemas.microsoft.com/office/drawing/2014/main" id="{0B3269BA-8592-CE02-452E-32C4BE050F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9041" y="1825625"/>
            <a:ext cx="8333918" cy="4351338"/>
          </a:xfrm>
        </p:spPr>
      </p:pic>
    </p:spTree>
    <p:extLst>
      <p:ext uri="{BB962C8B-B14F-4D97-AF65-F5344CB8AC3E}">
        <p14:creationId xmlns:p14="http://schemas.microsoft.com/office/powerpoint/2010/main" val="2171307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1AD7A-5540-D80F-DE9F-58D015B43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123F7-16C3-1E6A-0D9E-B7183EF54BA7}"/>
              </a:ext>
            </a:extLst>
          </p:cNvPr>
          <p:cNvSpPr>
            <a:spLocks noGrp="1"/>
          </p:cNvSpPr>
          <p:nvPr>
            <p:ph type="title"/>
          </p:nvPr>
        </p:nvSpPr>
        <p:spPr/>
        <p:txBody>
          <a:bodyPr/>
          <a:lstStyle/>
          <a:p>
            <a:pPr algn="ctr"/>
            <a:r>
              <a:rPr lang="pl-PL" dirty="0"/>
              <a:t>Facebook Business </a:t>
            </a:r>
            <a:r>
              <a:rPr lang="pl-PL" dirty="0" err="1"/>
              <a:t>Page</a:t>
            </a:r>
            <a:endParaRPr lang="pl-PL" dirty="0"/>
          </a:p>
        </p:txBody>
      </p:sp>
      <p:pic>
        <p:nvPicPr>
          <p:cNvPr id="7" name="Content Placeholder 6" descr="A screenshot of a computer&#10;&#10;Description automatically generated">
            <a:extLst>
              <a:ext uri="{FF2B5EF4-FFF2-40B4-BE49-F238E27FC236}">
                <a16:creationId xmlns:a16="http://schemas.microsoft.com/office/drawing/2014/main" id="{AED4514A-9BDF-2CF4-7307-910A82CAC2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575" y="2034381"/>
            <a:ext cx="9848850" cy="3933825"/>
          </a:xfrm>
        </p:spPr>
      </p:pic>
    </p:spTree>
    <p:extLst>
      <p:ext uri="{BB962C8B-B14F-4D97-AF65-F5344CB8AC3E}">
        <p14:creationId xmlns:p14="http://schemas.microsoft.com/office/powerpoint/2010/main" val="2879677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CF378-A25A-FCEC-3A1C-DE8F0877E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314CF-91CA-A337-510D-1C4676565E6C}"/>
              </a:ext>
            </a:extLst>
          </p:cNvPr>
          <p:cNvSpPr>
            <a:spLocks noGrp="1"/>
          </p:cNvSpPr>
          <p:nvPr>
            <p:ph type="title"/>
          </p:nvPr>
        </p:nvSpPr>
        <p:spPr/>
        <p:txBody>
          <a:bodyPr/>
          <a:lstStyle/>
          <a:p>
            <a:pPr algn="ctr"/>
            <a:r>
              <a:rPr lang="pl-PL" dirty="0"/>
              <a:t>Facebook Business </a:t>
            </a:r>
            <a:r>
              <a:rPr lang="pl-PL" dirty="0" err="1"/>
              <a:t>Page</a:t>
            </a:r>
            <a:endParaRPr lang="pl-PL" dirty="0"/>
          </a:p>
        </p:txBody>
      </p:sp>
      <p:pic>
        <p:nvPicPr>
          <p:cNvPr id="5" name="Content Placeholder 4" descr="A screenshot of a computer screen&#10;&#10;Description automatically generated">
            <a:extLst>
              <a:ext uri="{FF2B5EF4-FFF2-40B4-BE49-F238E27FC236}">
                <a16:creationId xmlns:a16="http://schemas.microsoft.com/office/drawing/2014/main" id="{205AEB6B-529B-73E6-0D50-8D9C0418C9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537" y="2015331"/>
            <a:ext cx="9686925" cy="3971925"/>
          </a:xfrm>
        </p:spPr>
      </p:pic>
    </p:spTree>
    <p:extLst>
      <p:ext uri="{BB962C8B-B14F-4D97-AF65-F5344CB8AC3E}">
        <p14:creationId xmlns:p14="http://schemas.microsoft.com/office/powerpoint/2010/main" val="1785858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F5CA3-0F8C-9342-800E-563D52B37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8DE5C-AAF2-3911-2D58-86D91F61EE70}"/>
              </a:ext>
            </a:extLst>
          </p:cNvPr>
          <p:cNvSpPr>
            <a:spLocks noGrp="1"/>
          </p:cNvSpPr>
          <p:nvPr>
            <p:ph type="title"/>
          </p:nvPr>
        </p:nvSpPr>
        <p:spPr/>
        <p:txBody>
          <a:bodyPr/>
          <a:lstStyle/>
          <a:p>
            <a:pPr algn="ctr"/>
            <a:r>
              <a:rPr lang="pl-PL" dirty="0"/>
              <a:t>Facebook Business </a:t>
            </a:r>
            <a:r>
              <a:rPr lang="pl-PL" dirty="0" err="1"/>
              <a:t>Page</a:t>
            </a:r>
            <a:endParaRPr lang="pl-PL" dirty="0"/>
          </a:p>
        </p:txBody>
      </p:sp>
      <p:pic>
        <p:nvPicPr>
          <p:cNvPr id="5" name="Content Placeholder 4" descr="A graph on a white background&#10;&#10;Description automatically generated">
            <a:extLst>
              <a:ext uri="{FF2B5EF4-FFF2-40B4-BE49-F238E27FC236}">
                <a16:creationId xmlns:a16="http://schemas.microsoft.com/office/drawing/2014/main" id="{471FB8B4-125E-CF6E-A9FC-F3138CAB92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537" y="2115344"/>
            <a:ext cx="9686925" cy="3771900"/>
          </a:xfrm>
        </p:spPr>
      </p:pic>
    </p:spTree>
    <p:extLst>
      <p:ext uri="{BB962C8B-B14F-4D97-AF65-F5344CB8AC3E}">
        <p14:creationId xmlns:p14="http://schemas.microsoft.com/office/powerpoint/2010/main" val="1391035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8F3E3-8742-CEE7-A3A5-438C1EBD6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8DDD9-E53B-DBEA-5E82-E69A0F663617}"/>
              </a:ext>
            </a:extLst>
          </p:cNvPr>
          <p:cNvSpPr>
            <a:spLocks noGrp="1"/>
          </p:cNvSpPr>
          <p:nvPr>
            <p:ph type="title"/>
          </p:nvPr>
        </p:nvSpPr>
        <p:spPr/>
        <p:txBody>
          <a:bodyPr/>
          <a:lstStyle/>
          <a:p>
            <a:pPr algn="ctr"/>
            <a:r>
              <a:rPr lang="pl-PL" dirty="0"/>
              <a:t>Facebook Business </a:t>
            </a:r>
            <a:r>
              <a:rPr lang="pl-PL" dirty="0" err="1"/>
              <a:t>Page</a:t>
            </a:r>
            <a:endParaRPr lang="pl-PL" dirty="0"/>
          </a:p>
        </p:txBody>
      </p:sp>
      <p:pic>
        <p:nvPicPr>
          <p:cNvPr id="5" name="Content Placeholder 4" descr="A graph showing a line&#10;&#10;Description automatically generated">
            <a:extLst>
              <a:ext uri="{FF2B5EF4-FFF2-40B4-BE49-F238E27FC236}">
                <a16:creationId xmlns:a16="http://schemas.microsoft.com/office/drawing/2014/main" id="{C10F8361-5C55-24B3-98B0-DC361DDDA0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181" y="1811178"/>
            <a:ext cx="8721213" cy="4064085"/>
          </a:xfrm>
        </p:spPr>
      </p:pic>
    </p:spTree>
    <p:extLst>
      <p:ext uri="{BB962C8B-B14F-4D97-AF65-F5344CB8AC3E}">
        <p14:creationId xmlns:p14="http://schemas.microsoft.com/office/powerpoint/2010/main" val="954319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D2875-F64A-5D84-E760-D6AA3189D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66C82-23AF-F9A3-0A99-057B815194C6}"/>
              </a:ext>
            </a:extLst>
          </p:cNvPr>
          <p:cNvSpPr>
            <a:spLocks noGrp="1"/>
          </p:cNvSpPr>
          <p:nvPr>
            <p:ph type="title"/>
          </p:nvPr>
        </p:nvSpPr>
        <p:spPr>
          <a:xfrm>
            <a:off x="838200" y="13775"/>
            <a:ext cx="10515600" cy="667262"/>
          </a:xfrm>
        </p:spPr>
        <p:txBody>
          <a:bodyPr>
            <a:normAutofit fontScale="90000"/>
          </a:bodyPr>
          <a:lstStyle/>
          <a:p>
            <a:pPr algn="ctr"/>
            <a:r>
              <a:rPr lang="pl-PL" dirty="0"/>
              <a:t>Instagram </a:t>
            </a:r>
            <a:r>
              <a:rPr lang="pl-PL" dirty="0" err="1"/>
              <a:t>Insights</a:t>
            </a:r>
            <a:endParaRPr lang="pl-PL" dirty="0"/>
          </a:p>
        </p:txBody>
      </p:sp>
      <p:sp>
        <p:nvSpPr>
          <p:cNvPr id="3" name="Content Placeholder 2">
            <a:extLst>
              <a:ext uri="{FF2B5EF4-FFF2-40B4-BE49-F238E27FC236}">
                <a16:creationId xmlns:a16="http://schemas.microsoft.com/office/drawing/2014/main" id="{DC4613BF-FEB6-AF18-B91A-DBE7D7CB79D1}"/>
              </a:ext>
            </a:extLst>
          </p:cNvPr>
          <p:cNvSpPr>
            <a:spLocks noGrp="1"/>
          </p:cNvSpPr>
          <p:nvPr>
            <p:ph idx="1"/>
          </p:nvPr>
        </p:nvSpPr>
        <p:spPr>
          <a:xfrm>
            <a:off x="412954" y="875070"/>
            <a:ext cx="11307097" cy="5456903"/>
          </a:xfrm>
        </p:spPr>
        <p:txBody>
          <a:bodyPr>
            <a:normAutofit lnSpcReduction="10000"/>
          </a:bodyPr>
          <a:lstStyle/>
          <a:p>
            <a:r>
              <a:rPr lang="pl-PL" b="1" dirty="0"/>
              <a:t>Wyświetlenia konta</a:t>
            </a:r>
            <a:r>
              <a:rPr lang="pl-PL" dirty="0"/>
              <a:t>: Liczba wyświetleń Twoich postów i relacji.</a:t>
            </a:r>
          </a:p>
          <a:p>
            <a:r>
              <a:rPr lang="pl-PL" b="1" dirty="0"/>
              <a:t>Całkowity zasięg</a:t>
            </a:r>
            <a:r>
              <a:rPr lang="pl-PL" dirty="0"/>
              <a:t>: Liczba unikalnych kont, które obejrzały Twoje posty i relacje.</a:t>
            </a:r>
          </a:p>
          <a:p>
            <a:r>
              <a:rPr lang="pl-PL" b="1" dirty="0"/>
              <a:t>Kliknięcia w stronę internetową</a:t>
            </a:r>
            <a:r>
              <a:rPr lang="pl-PL" dirty="0"/>
              <a:t>: Liczba osób, które kliknęły w link do strony internetowej w Twoim profilu.</a:t>
            </a:r>
          </a:p>
          <a:p>
            <a:r>
              <a:rPr lang="pl-PL" b="1" dirty="0"/>
              <a:t>Odwiedziny profilu</a:t>
            </a:r>
            <a:r>
              <a:rPr lang="pl-PL" dirty="0"/>
              <a:t>: Liczba osób, które odwiedziły stronę Twojego konta.</a:t>
            </a:r>
          </a:p>
          <a:p>
            <a:r>
              <a:rPr lang="pl-PL" b="1" dirty="0"/>
              <a:t>Polubienia postów</a:t>
            </a:r>
            <a:r>
              <a:rPr lang="pl-PL" dirty="0"/>
              <a:t>: Liczba </a:t>
            </a:r>
            <a:r>
              <a:rPr lang="pl-PL" dirty="0" err="1"/>
              <a:t>polubień</a:t>
            </a:r>
            <a:r>
              <a:rPr lang="pl-PL" dirty="0"/>
              <a:t>, które otrzymały Twoje posty.</a:t>
            </a:r>
          </a:p>
          <a:p>
            <a:r>
              <a:rPr lang="pl-PL" b="1" dirty="0"/>
              <a:t>Komentarze pod postami</a:t>
            </a:r>
            <a:r>
              <a:rPr lang="pl-PL" dirty="0"/>
              <a:t>: Liczba komentarzy zgromadzonych pod dowolnym postem.</a:t>
            </a:r>
          </a:p>
          <a:p>
            <a:r>
              <a:rPr lang="pl-PL" b="1" dirty="0"/>
              <a:t>Zapisane posty</a:t>
            </a:r>
            <a:r>
              <a:rPr lang="pl-PL" dirty="0"/>
              <a:t>: Liczba razy, kiedy Twoje posty zostały zapisane.</a:t>
            </a:r>
          </a:p>
          <a:p>
            <a:r>
              <a:rPr lang="pl-PL" b="1" dirty="0"/>
              <a:t>Obserwujący</a:t>
            </a:r>
            <a:r>
              <a:rPr lang="pl-PL" dirty="0"/>
              <a:t>: Liczba osób, które zaczęły Cię obserwować w określonym czasie.</a:t>
            </a:r>
          </a:p>
        </p:txBody>
      </p:sp>
    </p:spTree>
    <p:extLst>
      <p:ext uri="{BB962C8B-B14F-4D97-AF65-F5344CB8AC3E}">
        <p14:creationId xmlns:p14="http://schemas.microsoft.com/office/powerpoint/2010/main" val="2934895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779E-FA93-5CFC-056F-DA3389D94C61}"/>
              </a:ext>
            </a:extLst>
          </p:cNvPr>
          <p:cNvSpPr>
            <a:spLocks noGrp="1"/>
          </p:cNvSpPr>
          <p:nvPr>
            <p:ph type="title"/>
          </p:nvPr>
        </p:nvSpPr>
        <p:spPr>
          <a:xfrm>
            <a:off x="838200" y="-15722"/>
            <a:ext cx="10515600" cy="696759"/>
          </a:xfrm>
        </p:spPr>
        <p:txBody>
          <a:bodyPr>
            <a:normAutofit fontScale="90000"/>
          </a:bodyPr>
          <a:lstStyle/>
          <a:p>
            <a:pPr algn="ctr"/>
            <a:r>
              <a:rPr lang="pl-PL" dirty="0"/>
              <a:t>Instagram </a:t>
            </a:r>
            <a:r>
              <a:rPr lang="pl-PL" dirty="0" err="1"/>
              <a:t>Insights</a:t>
            </a:r>
            <a:endParaRPr lang="pl-PL" dirty="0"/>
          </a:p>
        </p:txBody>
      </p:sp>
      <p:pic>
        <p:nvPicPr>
          <p:cNvPr id="5" name="Content Placeholder 4" descr="Screens screenshot of a phone&#10;&#10;Description automatically generated">
            <a:extLst>
              <a:ext uri="{FF2B5EF4-FFF2-40B4-BE49-F238E27FC236}">
                <a16:creationId xmlns:a16="http://schemas.microsoft.com/office/drawing/2014/main" id="{BB55C5C2-94CA-B4C0-A895-69B1DAD80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2233" y="958603"/>
            <a:ext cx="5112904" cy="5336347"/>
          </a:xfrm>
        </p:spPr>
      </p:pic>
    </p:spTree>
    <p:extLst>
      <p:ext uri="{BB962C8B-B14F-4D97-AF65-F5344CB8AC3E}">
        <p14:creationId xmlns:p14="http://schemas.microsoft.com/office/powerpoint/2010/main" val="1848999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14F4-3063-AD2A-ED65-69D34D010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4C332-0695-5022-D1DF-2F0181C79135}"/>
              </a:ext>
            </a:extLst>
          </p:cNvPr>
          <p:cNvSpPr>
            <a:spLocks noGrp="1"/>
          </p:cNvSpPr>
          <p:nvPr>
            <p:ph type="title"/>
          </p:nvPr>
        </p:nvSpPr>
        <p:spPr>
          <a:xfrm>
            <a:off x="838200" y="0"/>
            <a:ext cx="10515600" cy="637764"/>
          </a:xfrm>
        </p:spPr>
        <p:txBody>
          <a:bodyPr>
            <a:normAutofit fontScale="90000"/>
          </a:bodyPr>
          <a:lstStyle/>
          <a:p>
            <a:pPr algn="ctr"/>
            <a:r>
              <a:rPr lang="pl-PL" dirty="0"/>
              <a:t>Twitter Analytics</a:t>
            </a:r>
          </a:p>
        </p:txBody>
      </p:sp>
      <p:sp>
        <p:nvSpPr>
          <p:cNvPr id="3" name="Content Placeholder 2">
            <a:extLst>
              <a:ext uri="{FF2B5EF4-FFF2-40B4-BE49-F238E27FC236}">
                <a16:creationId xmlns:a16="http://schemas.microsoft.com/office/drawing/2014/main" id="{6B375DDF-F689-D708-633B-6A505A22A8CD}"/>
              </a:ext>
            </a:extLst>
          </p:cNvPr>
          <p:cNvSpPr>
            <a:spLocks noGrp="1"/>
          </p:cNvSpPr>
          <p:nvPr>
            <p:ph idx="1"/>
          </p:nvPr>
        </p:nvSpPr>
        <p:spPr>
          <a:xfrm>
            <a:off x="285135" y="637764"/>
            <a:ext cx="11297265" cy="5861359"/>
          </a:xfrm>
        </p:spPr>
        <p:txBody>
          <a:bodyPr>
            <a:normAutofit fontScale="92500" lnSpcReduction="10000"/>
          </a:bodyPr>
          <a:lstStyle/>
          <a:p>
            <a:r>
              <a:rPr lang="pl-PL" b="1" dirty="0"/>
              <a:t>Wskaźnik zaangażowania</a:t>
            </a:r>
            <a:r>
              <a:rPr lang="pl-PL" dirty="0"/>
              <a:t>: Zbiór różnych danych, w tym kliknięcia w linki, </a:t>
            </a:r>
            <a:r>
              <a:rPr lang="pl-PL" dirty="0" err="1"/>
              <a:t>retweety</a:t>
            </a:r>
            <a:r>
              <a:rPr lang="pl-PL" dirty="0"/>
              <a:t>, polubienia i odpowiedzi na Twoje </a:t>
            </a:r>
            <a:r>
              <a:rPr lang="pl-PL" dirty="0" err="1"/>
              <a:t>tweety</a:t>
            </a:r>
            <a:r>
              <a:rPr lang="pl-PL" dirty="0"/>
              <a:t>.</a:t>
            </a:r>
          </a:p>
          <a:p>
            <a:r>
              <a:rPr lang="pl-PL" b="1" dirty="0"/>
              <a:t>Obserwujący</a:t>
            </a:r>
            <a:r>
              <a:rPr lang="pl-PL" dirty="0"/>
              <a:t>: Łączna liczba obserwujących na </a:t>
            </a:r>
            <a:r>
              <a:rPr lang="pl-PL" dirty="0" err="1"/>
              <a:t>Twitterze</a:t>
            </a:r>
            <a:r>
              <a:rPr lang="pl-PL" dirty="0"/>
              <a:t>, którą zdobyła Twoja firma, z możliwością porównania zmian w czasie.</a:t>
            </a:r>
          </a:p>
          <a:p>
            <a:r>
              <a:rPr lang="pl-PL" b="1" dirty="0"/>
              <a:t>Kliknięcia w linki</a:t>
            </a:r>
            <a:r>
              <a:rPr lang="pl-PL" dirty="0"/>
              <a:t>: Łączna liczba osób, które kliknęły w adres URL strony internetowej w Twoim profilu.</a:t>
            </a:r>
          </a:p>
          <a:p>
            <a:r>
              <a:rPr lang="pl-PL" b="1" dirty="0"/>
              <a:t>Wzmianki</a:t>
            </a:r>
            <a:r>
              <a:rPr lang="pl-PL" dirty="0"/>
              <a:t>: Liczba przypadków, gdy Twoja nazwa użytkownika została wspomniana przez innych.</a:t>
            </a:r>
          </a:p>
          <a:p>
            <a:r>
              <a:rPr lang="pl-PL" b="1" dirty="0"/>
              <a:t>Odwiedziny profilu</a:t>
            </a:r>
            <a:r>
              <a:rPr lang="pl-PL" dirty="0"/>
              <a:t>: Liczba osób, które odwiedziły Twój profil na </a:t>
            </a:r>
            <a:r>
              <a:rPr lang="pl-PL" dirty="0" err="1"/>
              <a:t>Twitterze</a:t>
            </a:r>
            <a:r>
              <a:rPr lang="pl-PL" dirty="0"/>
              <a:t>.</a:t>
            </a:r>
          </a:p>
          <a:p>
            <a:r>
              <a:rPr lang="pl-PL" b="1" dirty="0"/>
              <a:t>Odpowiedzi</a:t>
            </a:r>
            <a:r>
              <a:rPr lang="pl-PL" dirty="0"/>
              <a:t>: Liczba odpowiedzi, które otrzymały Twoje </a:t>
            </a:r>
            <a:r>
              <a:rPr lang="pl-PL" dirty="0" err="1"/>
              <a:t>tweety</a:t>
            </a:r>
            <a:r>
              <a:rPr lang="pl-PL" dirty="0"/>
              <a:t>.</a:t>
            </a:r>
          </a:p>
          <a:p>
            <a:r>
              <a:rPr lang="pl-PL" b="1" dirty="0" err="1"/>
              <a:t>Retweety</a:t>
            </a:r>
            <a:r>
              <a:rPr lang="pl-PL" dirty="0"/>
              <a:t>: Liczba </a:t>
            </a:r>
            <a:r>
              <a:rPr lang="pl-PL" dirty="0" err="1"/>
              <a:t>retweetów</a:t>
            </a:r>
            <a:r>
              <a:rPr lang="pl-PL" dirty="0"/>
              <a:t> uzyskanych przez Twoje treści z możliwością porównania dat.</a:t>
            </a:r>
          </a:p>
          <a:p>
            <a:r>
              <a:rPr lang="pl-PL" b="1" dirty="0"/>
              <a:t>Wyświetlenia </a:t>
            </a:r>
            <a:r>
              <a:rPr lang="pl-PL" b="1" dirty="0" err="1"/>
              <a:t>tweetów</a:t>
            </a:r>
            <a:r>
              <a:rPr lang="pl-PL" dirty="0"/>
              <a:t>: Liczba wyświetleń Twoich </a:t>
            </a:r>
            <a:r>
              <a:rPr lang="pl-PL" dirty="0" err="1"/>
              <a:t>tweetów</a:t>
            </a:r>
            <a:r>
              <a:rPr lang="pl-PL" dirty="0"/>
              <a:t>, niezależnie od tego, czy były zaangażowania, czy nie.</a:t>
            </a:r>
          </a:p>
        </p:txBody>
      </p:sp>
    </p:spTree>
    <p:extLst>
      <p:ext uri="{BB962C8B-B14F-4D97-AF65-F5344CB8AC3E}">
        <p14:creationId xmlns:p14="http://schemas.microsoft.com/office/powerpoint/2010/main" val="3487518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0F73-B5CB-A112-9FF3-EDFDACADD6DF}"/>
              </a:ext>
            </a:extLst>
          </p:cNvPr>
          <p:cNvSpPr>
            <a:spLocks noGrp="1"/>
          </p:cNvSpPr>
          <p:nvPr>
            <p:ph type="title"/>
          </p:nvPr>
        </p:nvSpPr>
        <p:spPr>
          <a:xfrm>
            <a:off x="838200" y="0"/>
            <a:ext cx="10515600" cy="716423"/>
          </a:xfrm>
        </p:spPr>
        <p:txBody>
          <a:bodyPr/>
          <a:lstStyle/>
          <a:p>
            <a:pPr algn="ctr"/>
            <a:r>
              <a:rPr lang="pl-PL" dirty="0"/>
              <a:t>Twitter Analytics</a:t>
            </a:r>
          </a:p>
        </p:txBody>
      </p:sp>
      <p:pic>
        <p:nvPicPr>
          <p:cNvPr id="5" name="Content Placeholder 4" descr="A screenshot of a graph&#10;&#10;Description automatically generated">
            <a:extLst>
              <a:ext uri="{FF2B5EF4-FFF2-40B4-BE49-F238E27FC236}">
                <a16:creationId xmlns:a16="http://schemas.microsoft.com/office/drawing/2014/main" id="{75CFE2B5-0026-0FF7-577A-A3A4A1FA90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4211" y="973138"/>
            <a:ext cx="8085152" cy="5251450"/>
          </a:xfrm>
        </p:spPr>
      </p:pic>
    </p:spTree>
    <p:extLst>
      <p:ext uri="{BB962C8B-B14F-4D97-AF65-F5344CB8AC3E}">
        <p14:creationId xmlns:p14="http://schemas.microsoft.com/office/powerpoint/2010/main" val="234054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8CFD-B602-D9F7-2358-14791DF57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2C9B6-BC86-19F2-3CD7-04CA591BDF72}"/>
              </a:ext>
            </a:extLst>
          </p:cNvPr>
          <p:cNvSpPr>
            <a:spLocks noGrp="1"/>
          </p:cNvSpPr>
          <p:nvPr>
            <p:ph type="title"/>
          </p:nvPr>
        </p:nvSpPr>
        <p:spPr>
          <a:xfrm>
            <a:off x="838200" y="0"/>
            <a:ext cx="10515600" cy="765585"/>
          </a:xfrm>
        </p:spPr>
        <p:txBody>
          <a:bodyPr/>
          <a:lstStyle/>
          <a:p>
            <a:pPr algn="ctr"/>
            <a:r>
              <a:rPr lang="pl-PL" dirty="0"/>
              <a:t>Twitter Analytics</a:t>
            </a:r>
          </a:p>
        </p:txBody>
      </p:sp>
      <p:pic>
        <p:nvPicPr>
          <p:cNvPr id="5" name="Content Placeholder 4" descr="A graph of blue and green bars&#10;&#10;Description automatically generated">
            <a:extLst>
              <a:ext uri="{FF2B5EF4-FFF2-40B4-BE49-F238E27FC236}">
                <a16:creationId xmlns:a16="http://schemas.microsoft.com/office/drawing/2014/main" id="{0180FDB1-5002-7BD5-2BB4-FBEC0EC9E3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774" y="1825625"/>
            <a:ext cx="9480452" cy="4351338"/>
          </a:xfrm>
        </p:spPr>
      </p:pic>
    </p:spTree>
    <p:extLst>
      <p:ext uri="{BB962C8B-B14F-4D97-AF65-F5344CB8AC3E}">
        <p14:creationId xmlns:p14="http://schemas.microsoft.com/office/powerpoint/2010/main" val="254352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325C-7EB6-2D11-9F0B-971003B25CEA}"/>
              </a:ext>
            </a:extLst>
          </p:cNvPr>
          <p:cNvSpPr>
            <a:spLocks noGrp="1"/>
          </p:cNvSpPr>
          <p:nvPr>
            <p:ph type="title"/>
          </p:nvPr>
        </p:nvSpPr>
        <p:spPr/>
        <p:txBody>
          <a:bodyPr/>
          <a:lstStyle/>
          <a:p>
            <a:pPr algn="ctr"/>
            <a:r>
              <a:rPr lang="pl-PL" dirty="0"/>
              <a:t>Microsoft Ribbon Hero</a:t>
            </a:r>
          </a:p>
        </p:txBody>
      </p:sp>
      <p:sp>
        <p:nvSpPr>
          <p:cNvPr id="3" name="Content Placeholder 2">
            <a:extLst>
              <a:ext uri="{FF2B5EF4-FFF2-40B4-BE49-F238E27FC236}">
                <a16:creationId xmlns:a16="http://schemas.microsoft.com/office/drawing/2014/main" id="{3E5BA86E-5833-4B03-F3AD-95F37A939C77}"/>
              </a:ext>
            </a:extLst>
          </p:cNvPr>
          <p:cNvSpPr>
            <a:spLocks noGrp="1"/>
          </p:cNvSpPr>
          <p:nvPr>
            <p:ph idx="1"/>
          </p:nvPr>
        </p:nvSpPr>
        <p:spPr/>
        <p:txBody>
          <a:bodyPr/>
          <a:lstStyle/>
          <a:p>
            <a:r>
              <a:rPr lang="pl-PL" dirty="0"/>
              <a:t>W 2007 roku Microsoft wprowadził nowy interfejs "Ribbon" w pakiecie Office, który nie został dobrze przyjęty. Aby pomóc użytkownikom w adaptacji, stworzono grę edukacyjną Ribbon Hero. Gra oferowała wyzwania, np. formatowanie tekstu czy używanie funkcji Excela, za które przyznawano punkty i odblokowywano poziomy. Mimo początkowego zainteresowania gra szybko stała się nudna – użytkownicy traktowali Office jako narzędzie pracy, nie rozrywki. Gra była zbyt prosta i uczyła mało przydatnych funkcji. Ostatecznie zastąpiono ją samouczkami wideo i wskazówkami w aplikacji.</a:t>
            </a:r>
          </a:p>
        </p:txBody>
      </p:sp>
    </p:spTree>
    <p:extLst>
      <p:ext uri="{BB962C8B-B14F-4D97-AF65-F5344CB8AC3E}">
        <p14:creationId xmlns:p14="http://schemas.microsoft.com/office/powerpoint/2010/main" val="1973750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01E75-8D33-AF52-B296-0B16E442E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81059-EE69-0E17-ACA5-442B6557D50D}"/>
              </a:ext>
            </a:extLst>
          </p:cNvPr>
          <p:cNvSpPr>
            <a:spLocks noGrp="1"/>
          </p:cNvSpPr>
          <p:nvPr>
            <p:ph type="title"/>
          </p:nvPr>
        </p:nvSpPr>
        <p:spPr>
          <a:xfrm>
            <a:off x="838200" y="0"/>
            <a:ext cx="10515600" cy="696759"/>
          </a:xfrm>
        </p:spPr>
        <p:txBody>
          <a:bodyPr>
            <a:normAutofit fontScale="90000"/>
          </a:bodyPr>
          <a:lstStyle/>
          <a:p>
            <a:pPr algn="ctr"/>
            <a:r>
              <a:rPr lang="pl-PL" dirty="0"/>
              <a:t>LinkedIn Analytics</a:t>
            </a:r>
          </a:p>
        </p:txBody>
      </p:sp>
      <p:sp>
        <p:nvSpPr>
          <p:cNvPr id="3" name="Content Placeholder 2">
            <a:extLst>
              <a:ext uri="{FF2B5EF4-FFF2-40B4-BE49-F238E27FC236}">
                <a16:creationId xmlns:a16="http://schemas.microsoft.com/office/drawing/2014/main" id="{AA311947-E502-524D-18F6-0913B53E9CD3}"/>
              </a:ext>
            </a:extLst>
          </p:cNvPr>
          <p:cNvSpPr>
            <a:spLocks noGrp="1"/>
          </p:cNvSpPr>
          <p:nvPr>
            <p:ph idx="1"/>
          </p:nvPr>
        </p:nvSpPr>
        <p:spPr>
          <a:xfrm>
            <a:off x="501445" y="786581"/>
            <a:ext cx="11061290" cy="5486400"/>
          </a:xfrm>
        </p:spPr>
        <p:txBody>
          <a:bodyPr/>
          <a:lstStyle/>
          <a:p>
            <a:r>
              <a:rPr lang="pl-PL" b="1" dirty="0"/>
              <a:t>Interakcje</a:t>
            </a:r>
            <a:r>
              <a:rPr lang="pl-PL" dirty="0"/>
              <a:t>: Liczba komentarzy, </a:t>
            </a:r>
            <a:r>
              <a:rPr lang="pl-PL" dirty="0" err="1"/>
              <a:t>polubień</a:t>
            </a:r>
            <a:r>
              <a:rPr lang="pl-PL" dirty="0"/>
              <a:t> i udostępnień, które otrzymały Twoje posty oraz ogólny profil firmy w określonym czasie.</a:t>
            </a:r>
          </a:p>
          <a:p>
            <a:r>
              <a:rPr lang="pl-PL" b="1" dirty="0"/>
              <a:t>Kliknięcia</a:t>
            </a:r>
            <a:r>
              <a:rPr lang="pl-PL" dirty="0"/>
              <a:t>: Liczba kliknięć w Twoje posty oraz stronę firmową.</a:t>
            </a:r>
          </a:p>
          <a:p>
            <a:r>
              <a:rPr lang="pl-PL" b="1" dirty="0"/>
              <a:t>Zaangażowanie</a:t>
            </a:r>
            <a:r>
              <a:rPr lang="pl-PL" dirty="0"/>
              <a:t>: Liczba interakcji w stosunku do liczby wyświetleń.</a:t>
            </a:r>
          </a:p>
          <a:p>
            <a:r>
              <a:rPr lang="pl-PL" b="1" dirty="0"/>
              <a:t>Obserwujący</a:t>
            </a:r>
            <a:r>
              <a:rPr lang="pl-PL" dirty="0"/>
              <a:t>: Liczba nowych obserwujących, w tym tych pozyskanych dzięki sponsorowanym postom.</a:t>
            </a:r>
          </a:p>
          <a:p>
            <a:r>
              <a:rPr lang="pl-PL" b="1" dirty="0"/>
              <a:t>Wyświetlenia</a:t>
            </a:r>
            <a:r>
              <a:rPr lang="pl-PL" dirty="0"/>
              <a:t>: Liczba razy, kiedy Twoje posty były widoczne dla innych użytkowników LinkedIn.</a:t>
            </a:r>
          </a:p>
        </p:txBody>
      </p:sp>
    </p:spTree>
    <p:extLst>
      <p:ext uri="{BB962C8B-B14F-4D97-AF65-F5344CB8AC3E}">
        <p14:creationId xmlns:p14="http://schemas.microsoft.com/office/powerpoint/2010/main" val="2622384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31DA-2D00-5269-D75D-5134BAE0E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802AD-A77C-2484-9BC7-3131ED846B84}"/>
              </a:ext>
            </a:extLst>
          </p:cNvPr>
          <p:cNvSpPr>
            <a:spLocks noGrp="1"/>
          </p:cNvSpPr>
          <p:nvPr>
            <p:ph type="title"/>
          </p:nvPr>
        </p:nvSpPr>
        <p:spPr>
          <a:xfrm>
            <a:off x="838200" y="0"/>
            <a:ext cx="10515600" cy="686927"/>
          </a:xfrm>
        </p:spPr>
        <p:txBody>
          <a:bodyPr>
            <a:normAutofit fontScale="90000"/>
          </a:bodyPr>
          <a:lstStyle/>
          <a:p>
            <a:pPr algn="ctr"/>
            <a:r>
              <a:rPr lang="pl-PL" dirty="0"/>
              <a:t>LinkedIn Analytics</a:t>
            </a:r>
          </a:p>
        </p:txBody>
      </p:sp>
      <p:pic>
        <p:nvPicPr>
          <p:cNvPr id="5" name="Content Placeholder 4" descr="A screenshot of a computer&#10;&#10;Description automatically generated">
            <a:extLst>
              <a:ext uri="{FF2B5EF4-FFF2-40B4-BE49-F238E27FC236}">
                <a16:creationId xmlns:a16="http://schemas.microsoft.com/office/drawing/2014/main" id="{43D1F54D-7164-3028-4CE4-CD92058892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690" y="1061008"/>
            <a:ext cx="7075211" cy="5056961"/>
          </a:xfrm>
        </p:spPr>
      </p:pic>
    </p:spTree>
    <p:extLst>
      <p:ext uri="{BB962C8B-B14F-4D97-AF65-F5344CB8AC3E}">
        <p14:creationId xmlns:p14="http://schemas.microsoft.com/office/powerpoint/2010/main" val="1039879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09B52-039D-96A2-A78A-AE1C67576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62463F-04F6-6215-235A-93A5A8422877}"/>
              </a:ext>
            </a:extLst>
          </p:cNvPr>
          <p:cNvSpPr>
            <a:spLocks noGrp="1"/>
          </p:cNvSpPr>
          <p:nvPr>
            <p:ph type="title"/>
          </p:nvPr>
        </p:nvSpPr>
        <p:spPr>
          <a:xfrm>
            <a:off x="0" y="0"/>
            <a:ext cx="12192000" cy="716423"/>
          </a:xfrm>
        </p:spPr>
        <p:txBody>
          <a:bodyPr>
            <a:normAutofit fontScale="90000"/>
          </a:bodyPr>
          <a:lstStyle/>
          <a:p>
            <a:pPr algn="ctr"/>
            <a:r>
              <a:rPr lang="pl-PL" dirty="0"/>
              <a:t>Jak zwiększyć zaangażowanie w kampanię reklamową</a:t>
            </a:r>
          </a:p>
        </p:txBody>
      </p:sp>
      <p:sp>
        <p:nvSpPr>
          <p:cNvPr id="3" name="Content Placeholder 2">
            <a:extLst>
              <a:ext uri="{FF2B5EF4-FFF2-40B4-BE49-F238E27FC236}">
                <a16:creationId xmlns:a16="http://schemas.microsoft.com/office/drawing/2014/main" id="{D6650972-C63E-AE43-E416-789DE5D3D6BF}"/>
              </a:ext>
            </a:extLst>
          </p:cNvPr>
          <p:cNvSpPr>
            <a:spLocks noGrp="1"/>
          </p:cNvSpPr>
          <p:nvPr>
            <p:ph idx="1"/>
          </p:nvPr>
        </p:nvSpPr>
        <p:spPr>
          <a:xfrm>
            <a:off x="403123" y="914400"/>
            <a:ext cx="11326761" cy="5584723"/>
          </a:xfrm>
        </p:spPr>
        <p:txBody>
          <a:bodyPr>
            <a:normAutofit fontScale="92500" lnSpcReduction="20000"/>
          </a:bodyPr>
          <a:lstStyle/>
          <a:p>
            <a:r>
              <a:rPr lang="pl-PL" dirty="0"/>
              <a:t>Ustal nagrody i osiągnięcia aby gracze widzieli natychmiast swoje postępy</a:t>
            </a:r>
          </a:p>
          <a:p>
            <a:r>
              <a:rPr lang="pl-PL" dirty="0"/>
              <a:t>Na przykład, można przyznawać punkty za:</a:t>
            </a:r>
          </a:p>
          <a:p>
            <a:r>
              <a:rPr lang="pl-PL" b="1" dirty="0"/>
              <a:t>Klikanie przycisków wezwania do działania (CTA)</a:t>
            </a:r>
            <a:r>
              <a:rPr lang="pl-PL" dirty="0"/>
              <a:t>: Na przykład pobieranie aplikacji, rejestracja konta lub nawet kliknięcie przycisku Start w Twojej grze mogą być CTA, które przyznają punkty użytkownikowi.</a:t>
            </a:r>
          </a:p>
          <a:p>
            <a:r>
              <a:rPr lang="pl-PL" b="1" dirty="0"/>
              <a:t>Ukończenie poziomu</a:t>
            </a:r>
            <a:r>
              <a:rPr lang="pl-PL" dirty="0"/>
              <a:t>: Możesz także przyznawać punkty za osiągnięcia w określonych obszarach w ramach poziomu.</a:t>
            </a:r>
          </a:p>
          <a:p>
            <a:r>
              <a:rPr lang="pl-PL" b="1" dirty="0"/>
              <a:t>Spędzanie czasu na grze</a:t>
            </a:r>
            <a:r>
              <a:rPr lang="pl-PL" dirty="0"/>
              <a:t>: Jeśli użytkownik spędzi określoną liczbę godzin na graniu, może otrzymać punkty.</a:t>
            </a:r>
          </a:p>
          <a:p>
            <a:r>
              <a:rPr lang="pl-PL" b="1" dirty="0"/>
              <a:t>Udostępnianie gry znajomym</a:t>
            </a:r>
            <a:r>
              <a:rPr lang="pl-PL" dirty="0"/>
              <a:t>: Jeśli użytkownik kliknie specjalnie zaprojektowane przyciski udostępniania, może zdobyć punkty dla siebie i/lub dla osoby, z którą podzielił się kampanią.</a:t>
            </a:r>
          </a:p>
          <a:p>
            <a:r>
              <a:rPr lang="pl-PL" b="1" dirty="0"/>
              <a:t>Udzielanie opinii</a:t>
            </a:r>
            <a:r>
              <a:rPr lang="pl-PL" dirty="0"/>
              <a:t>: Daj odbiorcom powód, by dostarczyli Ci cenne opinie na temat kampanii. Czy coś poszło nie tak pod względem technicznym? Czy gra była zbyt trudna czy zbyt łatwa? Czy chcieliby zobaczyć więcej poziomów?</a:t>
            </a:r>
          </a:p>
          <a:p>
            <a:endParaRPr lang="pl-PL" dirty="0"/>
          </a:p>
        </p:txBody>
      </p:sp>
    </p:spTree>
    <p:extLst>
      <p:ext uri="{BB962C8B-B14F-4D97-AF65-F5344CB8AC3E}">
        <p14:creationId xmlns:p14="http://schemas.microsoft.com/office/powerpoint/2010/main" val="4225063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AA5A3-A432-FB5E-EC38-2C0CEC368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78104-F9D9-4124-AB9C-2A93C8355F21}"/>
              </a:ext>
            </a:extLst>
          </p:cNvPr>
          <p:cNvSpPr>
            <a:spLocks noGrp="1"/>
          </p:cNvSpPr>
          <p:nvPr>
            <p:ph type="title"/>
          </p:nvPr>
        </p:nvSpPr>
        <p:spPr>
          <a:xfrm>
            <a:off x="68826" y="0"/>
            <a:ext cx="12123174" cy="706591"/>
          </a:xfrm>
        </p:spPr>
        <p:txBody>
          <a:bodyPr>
            <a:normAutofit/>
          </a:bodyPr>
          <a:lstStyle/>
          <a:p>
            <a:pPr algn="ctr"/>
            <a:r>
              <a:rPr lang="pl-PL" sz="4000" dirty="0"/>
              <a:t>Jak zwiększyć zaangażowanie w kampanię reklamową 1</a:t>
            </a:r>
          </a:p>
        </p:txBody>
      </p:sp>
      <p:sp>
        <p:nvSpPr>
          <p:cNvPr id="3" name="Content Placeholder 2">
            <a:extLst>
              <a:ext uri="{FF2B5EF4-FFF2-40B4-BE49-F238E27FC236}">
                <a16:creationId xmlns:a16="http://schemas.microsoft.com/office/drawing/2014/main" id="{CE3BF5E4-0403-5232-8D41-DC4E41A964D3}"/>
              </a:ext>
            </a:extLst>
          </p:cNvPr>
          <p:cNvSpPr>
            <a:spLocks noGrp="1"/>
          </p:cNvSpPr>
          <p:nvPr>
            <p:ph idx="1"/>
          </p:nvPr>
        </p:nvSpPr>
        <p:spPr>
          <a:xfrm>
            <a:off x="206477" y="706590"/>
            <a:ext cx="11582400" cy="5684377"/>
          </a:xfrm>
        </p:spPr>
        <p:txBody>
          <a:bodyPr/>
          <a:lstStyle/>
          <a:p>
            <a:r>
              <a:rPr lang="pl-PL" b="1" dirty="0"/>
              <a:t>Poziomy i paski postępu</a:t>
            </a:r>
            <a:r>
              <a:rPr lang="pl-PL" dirty="0"/>
              <a:t> – daje poczucie postępu i poprawy umiejętności</a:t>
            </a:r>
          </a:p>
          <a:p>
            <a:r>
              <a:rPr lang="pl-PL" b="1" dirty="0"/>
              <a:t>Plakietki</a:t>
            </a:r>
            <a:r>
              <a:rPr lang="pl-PL" dirty="0"/>
              <a:t> – zabawne czy ładne dają poczucie zdobycia nowych umiejętności</a:t>
            </a:r>
          </a:p>
          <a:p>
            <a:r>
              <a:rPr lang="pl-PL" b="1" dirty="0"/>
              <a:t>Tabele wyników</a:t>
            </a:r>
            <a:r>
              <a:rPr lang="pl-PL" dirty="0"/>
              <a:t> – pokaż 3 najlepszych graczy, ale daj możliwość sprawdzenia na którym miejscu znajduje się gracz</a:t>
            </a:r>
          </a:p>
          <a:p>
            <a:r>
              <a:rPr lang="pl-PL" b="1" dirty="0"/>
              <a:t>Zaskakująco dobra obsługa klienta</a:t>
            </a:r>
            <a:r>
              <a:rPr lang="pl-PL" dirty="0"/>
              <a:t> – jeżeli chcesz zbudować relację z klientami, to musisz im zapewnić zaskakująco dobrą obsługę klienta – przez emaila, telefon, możliwość kontaktu na Facebooku (raczej dla </a:t>
            </a:r>
            <a:r>
              <a:rPr lang="pl-PL" dirty="0" err="1"/>
              <a:t>silver</a:t>
            </a:r>
            <a:r>
              <a:rPr lang="pl-PL" dirty="0"/>
              <a:t> </a:t>
            </a:r>
            <a:r>
              <a:rPr lang="pl-PL" dirty="0" err="1"/>
              <a:t>surfers</a:t>
            </a:r>
            <a:r>
              <a:rPr lang="pl-PL" dirty="0"/>
              <a:t>), </a:t>
            </a:r>
            <a:r>
              <a:rPr lang="pl-PL" dirty="0" err="1"/>
              <a:t>Twitterze</a:t>
            </a:r>
            <a:r>
              <a:rPr lang="pl-PL" dirty="0"/>
              <a:t>, Instagramie</a:t>
            </a:r>
          </a:p>
          <a:p>
            <a:r>
              <a:rPr lang="pl-PL" b="1" dirty="0"/>
              <a:t>Daj graczom możliwość feedbacku</a:t>
            </a:r>
            <a:r>
              <a:rPr lang="pl-PL" dirty="0"/>
              <a:t> – oferuj ankiety, formularze, ankiety badające zadowolenie, proś o recenzje, ankiety mogą być za pomocą ikonek</a:t>
            </a:r>
          </a:p>
        </p:txBody>
      </p:sp>
    </p:spTree>
    <p:extLst>
      <p:ext uri="{BB962C8B-B14F-4D97-AF65-F5344CB8AC3E}">
        <p14:creationId xmlns:p14="http://schemas.microsoft.com/office/powerpoint/2010/main" val="3606552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58A70-8A1E-862D-D513-7692F9502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9FE2B-1F48-833A-B044-C285F0901DC0}"/>
              </a:ext>
            </a:extLst>
          </p:cNvPr>
          <p:cNvSpPr>
            <a:spLocks noGrp="1"/>
          </p:cNvSpPr>
          <p:nvPr>
            <p:ph type="title"/>
          </p:nvPr>
        </p:nvSpPr>
        <p:spPr>
          <a:xfrm>
            <a:off x="68826" y="0"/>
            <a:ext cx="12123174" cy="706591"/>
          </a:xfrm>
        </p:spPr>
        <p:txBody>
          <a:bodyPr>
            <a:normAutofit/>
          </a:bodyPr>
          <a:lstStyle/>
          <a:p>
            <a:pPr algn="ctr"/>
            <a:r>
              <a:rPr lang="pl-PL" sz="4000" dirty="0"/>
              <a:t>Jak zwiększyć zaangażowanie w kampanię reklamową 2</a:t>
            </a:r>
          </a:p>
        </p:txBody>
      </p:sp>
      <p:sp>
        <p:nvSpPr>
          <p:cNvPr id="3" name="Content Placeholder 2">
            <a:extLst>
              <a:ext uri="{FF2B5EF4-FFF2-40B4-BE49-F238E27FC236}">
                <a16:creationId xmlns:a16="http://schemas.microsoft.com/office/drawing/2014/main" id="{A3DB7022-8C57-CD71-6202-91BA09E1CCC5}"/>
              </a:ext>
            </a:extLst>
          </p:cNvPr>
          <p:cNvSpPr>
            <a:spLocks noGrp="1"/>
          </p:cNvSpPr>
          <p:nvPr>
            <p:ph idx="1"/>
          </p:nvPr>
        </p:nvSpPr>
        <p:spPr>
          <a:xfrm>
            <a:off x="206477" y="706590"/>
            <a:ext cx="11582400" cy="5684377"/>
          </a:xfrm>
        </p:spPr>
        <p:txBody>
          <a:bodyPr/>
          <a:lstStyle/>
          <a:p>
            <a:r>
              <a:rPr lang="pl-PL" b="1" dirty="0"/>
              <a:t>Celebrowanie na mediach społecznościowych – </a:t>
            </a:r>
            <a:r>
              <a:rPr lang="pl-PL" dirty="0"/>
              <a:t>celebruj najbardziej wiernych i aktywnych użytkowników na Twoich mediach społecznościowych, pokazuj publicznie ich pomysły i że ich doceniasz</a:t>
            </a:r>
          </a:p>
          <a:p>
            <a:r>
              <a:rPr lang="pl-PL" b="1" dirty="0"/>
              <a:t>Oferuj programy nagród za polecanie strony czy produktu</a:t>
            </a:r>
            <a:r>
              <a:rPr lang="pl-PL" dirty="0"/>
              <a:t> </a:t>
            </a:r>
          </a:p>
          <a:p>
            <a:r>
              <a:rPr lang="pl-PL" b="1" dirty="0"/>
              <a:t>Używaj unikalnego </a:t>
            </a:r>
            <a:r>
              <a:rPr lang="pl-PL" b="1" dirty="0" err="1"/>
              <a:t>hashtaga</a:t>
            </a:r>
            <a:endParaRPr lang="pl-PL" b="1" dirty="0"/>
          </a:p>
          <a:p>
            <a:r>
              <a:rPr lang="pl-PL" dirty="0"/>
              <a:t>Zachęcaj ludzi odwiedzających Twoją stronę, aby reagowali na ciekawe zdarzenia albo konkursy, </a:t>
            </a:r>
          </a:p>
          <a:p>
            <a:r>
              <a:rPr lang="pl-PL" dirty="0"/>
              <a:t>Spróbuj łączyć się z lokalnymi społecznościami, albo je tworzyć</a:t>
            </a:r>
          </a:p>
          <a:p>
            <a:r>
              <a:rPr lang="pl-PL" dirty="0"/>
              <a:t>Rzucaj wyzwania osobom obserwującym daną stronę</a:t>
            </a:r>
          </a:p>
          <a:p>
            <a:r>
              <a:rPr lang="pl-PL" dirty="0"/>
              <a:t>Skup się na jakości strony, ładnych obrazkach, niezbyt długich tekstach, oferuj infografiki, oferty specjalne i konkursy</a:t>
            </a:r>
          </a:p>
          <a:p>
            <a:r>
              <a:rPr lang="pl-PL" dirty="0"/>
              <a:t>Planuj z wyprzedzeniem kiedy pojawi się dany post	</a:t>
            </a:r>
          </a:p>
        </p:txBody>
      </p:sp>
    </p:spTree>
    <p:extLst>
      <p:ext uri="{BB962C8B-B14F-4D97-AF65-F5344CB8AC3E}">
        <p14:creationId xmlns:p14="http://schemas.microsoft.com/office/powerpoint/2010/main" val="120209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11B63-FFBB-7838-1C0C-B414C7BAB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53D56-90E5-D8EF-5C15-52E3E49D2AAA}"/>
              </a:ext>
            </a:extLst>
          </p:cNvPr>
          <p:cNvSpPr>
            <a:spLocks noGrp="1"/>
          </p:cNvSpPr>
          <p:nvPr>
            <p:ph type="title"/>
          </p:nvPr>
        </p:nvSpPr>
        <p:spPr>
          <a:xfrm>
            <a:off x="838200" y="0"/>
            <a:ext cx="10515600" cy="677094"/>
          </a:xfrm>
        </p:spPr>
        <p:txBody>
          <a:bodyPr>
            <a:normAutofit fontScale="90000"/>
          </a:bodyPr>
          <a:lstStyle/>
          <a:p>
            <a:pPr algn="ctr"/>
            <a:r>
              <a:rPr lang="pl-PL" dirty="0"/>
              <a:t>Najlepszy czas ukazania się </a:t>
            </a:r>
            <a:r>
              <a:rPr lang="pl-PL" dirty="0" err="1"/>
              <a:t>posta</a:t>
            </a:r>
            <a:r>
              <a:rPr lang="pl-PL" dirty="0"/>
              <a:t> w mediach</a:t>
            </a:r>
          </a:p>
        </p:txBody>
      </p:sp>
      <p:graphicFrame>
        <p:nvGraphicFramePr>
          <p:cNvPr id="4" name="Content Placeholder 3">
            <a:extLst>
              <a:ext uri="{FF2B5EF4-FFF2-40B4-BE49-F238E27FC236}">
                <a16:creationId xmlns:a16="http://schemas.microsoft.com/office/drawing/2014/main" id="{0BCF59E8-2AE4-A725-4D23-7F6E01E796B1}"/>
              </a:ext>
            </a:extLst>
          </p:cNvPr>
          <p:cNvGraphicFramePr>
            <a:graphicFrameLocks noGrp="1"/>
          </p:cNvGraphicFramePr>
          <p:nvPr>
            <p:ph idx="1"/>
            <p:extLst>
              <p:ext uri="{D42A27DB-BD31-4B8C-83A1-F6EECF244321}">
                <p14:modId xmlns:p14="http://schemas.microsoft.com/office/powerpoint/2010/main" val="4085759117"/>
              </p:ext>
            </p:extLst>
          </p:nvPr>
        </p:nvGraphicFramePr>
        <p:xfrm>
          <a:off x="766256" y="962755"/>
          <a:ext cx="10587542" cy="4955725"/>
        </p:xfrm>
        <a:graphic>
          <a:graphicData uri="http://schemas.openxmlformats.org/drawingml/2006/table">
            <a:tbl>
              <a:tblPr>
                <a:tableStyleId>{5C22544A-7EE6-4342-B048-85BDC9FD1C3A}</a:tableStyleId>
              </a:tblPr>
              <a:tblGrid>
                <a:gridCol w="1536654">
                  <a:extLst>
                    <a:ext uri="{9D8B030D-6E8A-4147-A177-3AD203B41FA5}">
                      <a16:colId xmlns:a16="http://schemas.microsoft.com/office/drawing/2014/main" val="384211747"/>
                    </a:ext>
                  </a:extLst>
                </a:gridCol>
                <a:gridCol w="2535478">
                  <a:extLst>
                    <a:ext uri="{9D8B030D-6E8A-4147-A177-3AD203B41FA5}">
                      <a16:colId xmlns:a16="http://schemas.microsoft.com/office/drawing/2014/main" val="2969160080"/>
                    </a:ext>
                  </a:extLst>
                </a:gridCol>
                <a:gridCol w="2105215">
                  <a:extLst>
                    <a:ext uri="{9D8B030D-6E8A-4147-A177-3AD203B41FA5}">
                      <a16:colId xmlns:a16="http://schemas.microsoft.com/office/drawing/2014/main" val="3717279923"/>
                    </a:ext>
                  </a:extLst>
                </a:gridCol>
                <a:gridCol w="2074482">
                  <a:extLst>
                    <a:ext uri="{9D8B030D-6E8A-4147-A177-3AD203B41FA5}">
                      <a16:colId xmlns:a16="http://schemas.microsoft.com/office/drawing/2014/main" val="321397566"/>
                    </a:ext>
                  </a:extLst>
                </a:gridCol>
                <a:gridCol w="2335713">
                  <a:extLst>
                    <a:ext uri="{9D8B030D-6E8A-4147-A177-3AD203B41FA5}">
                      <a16:colId xmlns:a16="http://schemas.microsoft.com/office/drawing/2014/main" val="3174334086"/>
                    </a:ext>
                  </a:extLst>
                </a:gridCol>
              </a:tblGrid>
              <a:tr h="1140005">
                <a:tc>
                  <a:txBody>
                    <a:bodyPr/>
                    <a:lstStyle/>
                    <a:p>
                      <a:pPr algn="ctr" fontAlgn="ctr"/>
                      <a:r>
                        <a:rPr lang="pl-PL" sz="2000" u="none" strike="noStrike">
                          <a:effectLst/>
                        </a:rPr>
                        <a:t>Media społecznościowe</a:t>
                      </a:r>
                      <a:endParaRPr lang="pl-PL" sz="2000" b="1" i="0" u="none" strike="noStrike">
                        <a:effectLst/>
                        <a:latin typeface="Arial" panose="020B0604020202020204" pitchFamily="34" charset="0"/>
                      </a:endParaRPr>
                    </a:p>
                  </a:txBody>
                  <a:tcPr marL="7620" marR="7620" marT="7620" marB="0" anchor="ctr"/>
                </a:tc>
                <a:tc>
                  <a:txBody>
                    <a:bodyPr/>
                    <a:lstStyle/>
                    <a:p>
                      <a:pPr algn="ctr" fontAlgn="ctr"/>
                      <a:r>
                        <a:rPr lang="pl-PL" sz="2000" u="none" strike="noStrike">
                          <a:effectLst/>
                        </a:rPr>
                        <a:t>Kampanie B2C (biznes-konsument)</a:t>
                      </a:r>
                      <a:endParaRPr lang="pl-PL" sz="2000" b="1" i="0" u="none" strike="noStrike">
                        <a:effectLst/>
                        <a:latin typeface="Arial" panose="020B0604020202020204" pitchFamily="34" charset="0"/>
                      </a:endParaRPr>
                    </a:p>
                  </a:txBody>
                  <a:tcPr marL="7620" marR="7620" marT="7620" marB="0" anchor="ctr"/>
                </a:tc>
                <a:tc>
                  <a:txBody>
                    <a:bodyPr/>
                    <a:lstStyle/>
                    <a:p>
                      <a:pPr algn="ctr" fontAlgn="ctr"/>
                      <a:r>
                        <a:rPr lang="pl-PL" sz="2000" u="none" strike="noStrike">
                          <a:effectLst/>
                        </a:rPr>
                        <a:t> </a:t>
                      </a:r>
                      <a:endParaRPr lang="pl-PL" sz="2000" b="1" i="0" u="none" strike="noStrike">
                        <a:effectLst/>
                        <a:latin typeface="Arial" panose="020B0604020202020204" pitchFamily="34" charset="0"/>
                      </a:endParaRPr>
                    </a:p>
                  </a:txBody>
                  <a:tcPr marL="7620" marR="7620" marT="7620" marB="0" anchor="ctr"/>
                </a:tc>
                <a:tc>
                  <a:txBody>
                    <a:bodyPr/>
                    <a:lstStyle/>
                    <a:p>
                      <a:pPr algn="ctr" fontAlgn="ctr"/>
                      <a:r>
                        <a:rPr lang="pl-PL" sz="2000" u="none" strike="noStrike">
                          <a:effectLst/>
                        </a:rPr>
                        <a:t>Kampanie B2B (biznes-biznes)</a:t>
                      </a:r>
                      <a:endParaRPr lang="pl-PL" sz="2000" b="1" i="0" u="none" strike="noStrike">
                        <a:effectLst/>
                        <a:latin typeface="Arial" panose="020B0604020202020204" pitchFamily="34" charset="0"/>
                      </a:endParaRPr>
                    </a:p>
                  </a:txBody>
                  <a:tcPr marL="7620" marR="7620" marT="7620" marB="0" anchor="ctr"/>
                </a:tc>
                <a:tc>
                  <a:txBody>
                    <a:bodyPr/>
                    <a:lstStyle/>
                    <a:p>
                      <a:pPr algn="ctr" fontAlgn="ctr"/>
                      <a:r>
                        <a:rPr lang="pl-PL" sz="2000" u="none" strike="noStrike">
                          <a:effectLst/>
                        </a:rPr>
                        <a:t> </a:t>
                      </a:r>
                      <a:endParaRPr lang="pl-PL" sz="2000" b="1" i="0" u="none" strike="noStrike">
                        <a:effectLst/>
                        <a:latin typeface="Arial" panose="020B0604020202020204" pitchFamily="34" charset="0"/>
                      </a:endParaRPr>
                    </a:p>
                  </a:txBody>
                  <a:tcPr marL="7620" marR="7620" marT="7620" marB="0" anchor="ctr"/>
                </a:tc>
                <a:extLst>
                  <a:ext uri="{0D108BD9-81ED-4DB2-BD59-A6C34878D82A}">
                    <a16:rowId xmlns:a16="http://schemas.microsoft.com/office/drawing/2014/main" val="3133329597"/>
                  </a:ext>
                </a:extLst>
              </a:tr>
              <a:tr h="763144">
                <a:tc>
                  <a:txBody>
                    <a:bodyPr/>
                    <a:lstStyle/>
                    <a:p>
                      <a:pPr algn="l" fontAlgn="ctr"/>
                      <a:r>
                        <a:rPr lang="pl-PL" sz="2000" u="none" strike="noStrike">
                          <a:effectLst/>
                        </a:rPr>
                        <a:t> </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Dni</a:t>
                      </a:r>
                      <a:endParaRPr lang="pl-PL" sz="2000" b="1"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Godziny lokalne</a:t>
                      </a:r>
                      <a:endParaRPr lang="pl-PL" sz="2000" b="1"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Dni</a:t>
                      </a:r>
                      <a:endParaRPr lang="pl-PL" sz="2000" b="1"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Godziny lokalne</a:t>
                      </a:r>
                      <a:endParaRPr lang="pl-PL" sz="2000" b="1" i="0" u="none" strike="noStrike">
                        <a:effectLst/>
                        <a:latin typeface="Arial" panose="020B0604020202020204" pitchFamily="34" charset="0"/>
                      </a:endParaRPr>
                    </a:p>
                  </a:txBody>
                  <a:tcPr marL="7620" marR="7620" marT="7620" marB="0" anchor="ctr"/>
                </a:tc>
                <a:extLst>
                  <a:ext uri="{0D108BD9-81ED-4DB2-BD59-A6C34878D82A}">
                    <a16:rowId xmlns:a16="http://schemas.microsoft.com/office/drawing/2014/main" val="3296092961"/>
                  </a:ext>
                </a:extLst>
              </a:tr>
              <a:tr h="763144">
                <a:tc>
                  <a:txBody>
                    <a:bodyPr/>
                    <a:lstStyle/>
                    <a:p>
                      <a:pPr algn="l" fontAlgn="ctr"/>
                      <a:r>
                        <a:rPr lang="pl-PL" sz="2000" u="none" strike="noStrike">
                          <a:effectLst/>
                        </a:rPr>
                        <a:t>Facebook</a:t>
                      </a:r>
                      <a:endParaRPr lang="pl-PL" sz="2000" b="1"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Poniedziałek, wtorek i środa</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11:30–12:30</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Poniedziałek i czwartek</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9:00–14:00</a:t>
                      </a:r>
                      <a:endParaRPr lang="pl-PL" sz="2000" b="0" i="0" u="none" strike="noStrike">
                        <a:effectLst/>
                        <a:latin typeface="Arial" panose="020B0604020202020204" pitchFamily="34" charset="0"/>
                      </a:endParaRPr>
                    </a:p>
                  </a:txBody>
                  <a:tcPr marL="7620" marR="7620" marT="7620" marB="0" anchor="ctr"/>
                </a:tc>
                <a:extLst>
                  <a:ext uri="{0D108BD9-81ED-4DB2-BD59-A6C34878D82A}">
                    <a16:rowId xmlns:a16="http://schemas.microsoft.com/office/drawing/2014/main" val="2749962456"/>
                  </a:ext>
                </a:extLst>
              </a:tr>
              <a:tr h="763144">
                <a:tc>
                  <a:txBody>
                    <a:bodyPr/>
                    <a:lstStyle/>
                    <a:p>
                      <a:pPr algn="l" fontAlgn="ctr"/>
                      <a:r>
                        <a:rPr lang="pl-PL" sz="2000" u="none" strike="noStrike">
                          <a:effectLst/>
                        </a:rPr>
                        <a:t>Twitter</a:t>
                      </a:r>
                      <a:endParaRPr lang="pl-PL" sz="2000" b="1"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Poniedziałek, wtorek i środa</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Północ–13:00</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Wtorek, środa i czwartek</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9:00–16:00</a:t>
                      </a:r>
                      <a:endParaRPr lang="pl-PL" sz="2000" b="0" i="0" u="none" strike="noStrike">
                        <a:effectLst/>
                        <a:latin typeface="Arial" panose="020B0604020202020204" pitchFamily="34" charset="0"/>
                      </a:endParaRPr>
                    </a:p>
                  </a:txBody>
                  <a:tcPr marL="7620" marR="7620" marT="7620" marB="0" anchor="ctr"/>
                </a:tc>
                <a:extLst>
                  <a:ext uri="{0D108BD9-81ED-4DB2-BD59-A6C34878D82A}">
                    <a16:rowId xmlns:a16="http://schemas.microsoft.com/office/drawing/2014/main" val="3275241748"/>
                  </a:ext>
                </a:extLst>
              </a:tr>
              <a:tr h="763144">
                <a:tc>
                  <a:txBody>
                    <a:bodyPr/>
                    <a:lstStyle/>
                    <a:p>
                      <a:pPr algn="l" fontAlgn="ctr"/>
                      <a:r>
                        <a:rPr lang="pl-PL" sz="2000" u="none" strike="noStrike">
                          <a:effectLst/>
                        </a:rPr>
                        <a:t>Instagram</a:t>
                      </a:r>
                      <a:endParaRPr lang="pl-PL" sz="2000" b="1"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Poniedziałek, wtorek</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9:00–13:00</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Poniedziałek i piątek</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12:00–15:00</a:t>
                      </a:r>
                      <a:endParaRPr lang="pl-PL" sz="2000" b="0" i="0" u="none" strike="noStrike">
                        <a:effectLst/>
                        <a:latin typeface="Arial" panose="020B0604020202020204" pitchFamily="34" charset="0"/>
                      </a:endParaRPr>
                    </a:p>
                  </a:txBody>
                  <a:tcPr marL="7620" marR="7620" marT="7620" marB="0" anchor="ctr"/>
                </a:tc>
                <a:extLst>
                  <a:ext uri="{0D108BD9-81ED-4DB2-BD59-A6C34878D82A}">
                    <a16:rowId xmlns:a16="http://schemas.microsoft.com/office/drawing/2014/main" val="2469595413"/>
                  </a:ext>
                </a:extLst>
              </a:tr>
              <a:tr h="763144">
                <a:tc>
                  <a:txBody>
                    <a:bodyPr/>
                    <a:lstStyle/>
                    <a:p>
                      <a:pPr algn="l" fontAlgn="ctr"/>
                      <a:r>
                        <a:rPr lang="pl-PL" sz="2000" u="none" strike="noStrike">
                          <a:effectLst/>
                        </a:rPr>
                        <a:t>LinkedIn</a:t>
                      </a:r>
                      <a:endParaRPr lang="pl-PL" sz="2000" b="1"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Poniedziałek i środa</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11:00–13:00</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a:effectLst/>
                        </a:rPr>
                        <a:t>Wtorek i środa</a:t>
                      </a:r>
                      <a:endParaRPr lang="pl-PL" sz="2000" b="0" i="0" u="none" strike="noStrike">
                        <a:effectLst/>
                        <a:latin typeface="Arial" panose="020B0604020202020204" pitchFamily="34" charset="0"/>
                      </a:endParaRPr>
                    </a:p>
                  </a:txBody>
                  <a:tcPr marL="7620" marR="7620" marT="7620" marB="0" anchor="ctr"/>
                </a:tc>
                <a:tc>
                  <a:txBody>
                    <a:bodyPr/>
                    <a:lstStyle/>
                    <a:p>
                      <a:pPr algn="l" fontAlgn="ctr"/>
                      <a:r>
                        <a:rPr lang="pl-PL" sz="2000" u="none" strike="noStrike" dirty="0">
                          <a:effectLst/>
                        </a:rPr>
                        <a:t>7:00–9:00 oraz 12:00–17:00</a:t>
                      </a:r>
                      <a:endParaRPr lang="pl-PL" sz="2000" b="0" i="0" u="none" strike="noStrike" dirty="0">
                        <a:effectLst/>
                        <a:latin typeface="Arial" panose="020B0604020202020204" pitchFamily="34" charset="0"/>
                      </a:endParaRPr>
                    </a:p>
                  </a:txBody>
                  <a:tcPr marL="7620" marR="7620" marT="7620" marB="0" anchor="ctr"/>
                </a:tc>
                <a:extLst>
                  <a:ext uri="{0D108BD9-81ED-4DB2-BD59-A6C34878D82A}">
                    <a16:rowId xmlns:a16="http://schemas.microsoft.com/office/drawing/2014/main" val="4291619187"/>
                  </a:ext>
                </a:extLst>
              </a:tr>
            </a:tbl>
          </a:graphicData>
        </a:graphic>
      </p:graphicFrame>
    </p:spTree>
    <p:extLst>
      <p:ext uri="{BB962C8B-B14F-4D97-AF65-F5344CB8AC3E}">
        <p14:creationId xmlns:p14="http://schemas.microsoft.com/office/powerpoint/2010/main" val="3036728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AEC88-CDC9-FE78-2425-0CC458C97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AF2C9-90AA-56B8-B198-E00F0FF0A406}"/>
              </a:ext>
            </a:extLst>
          </p:cNvPr>
          <p:cNvSpPr>
            <a:spLocks noGrp="1"/>
          </p:cNvSpPr>
          <p:nvPr>
            <p:ph type="title"/>
          </p:nvPr>
        </p:nvSpPr>
        <p:spPr>
          <a:xfrm>
            <a:off x="838200" y="365126"/>
            <a:ext cx="10515600" cy="755752"/>
          </a:xfrm>
        </p:spPr>
        <p:txBody>
          <a:bodyPr>
            <a:normAutofit/>
          </a:bodyPr>
          <a:lstStyle/>
          <a:p>
            <a:r>
              <a:rPr lang="pl-PL" sz="3600" b="1" dirty="0"/>
              <a:t>Jak często powinieneś umieszczać wpisy w mediach</a:t>
            </a:r>
          </a:p>
        </p:txBody>
      </p:sp>
      <p:sp>
        <p:nvSpPr>
          <p:cNvPr id="3" name="Content Placeholder 2">
            <a:extLst>
              <a:ext uri="{FF2B5EF4-FFF2-40B4-BE49-F238E27FC236}">
                <a16:creationId xmlns:a16="http://schemas.microsoft.com/office/drawing/2014/main" id="{CD53F688-5D87-E7B4-98B1-84168E236830}"/>
              </a:ext>
            </a:extLst>
          </p:cNvPr>
          <p:cNvSpPr>
            <a:spLocks noGrp="1"/>
          </p:cNvSpPr>
          <p:nvPr>
            <p:ph idx="1"/>
          </p:nvPr>
        </p:nvSpPr>
        <p:spPr>
          <a:xfrm>
            <a:off x="838200" y="1553497"/>
            <a:ext cx="10515600" cy="4623466"/>
          </a:xfrm>
        </p:spPr>
        <p:txBody>
          <a:bodyPr/>
          <a:lstStyle/>
          <a:p>
            <a:r>
              <a:rPr lang="pl-PL" b="1" dirty="0"/>
              <a:t>Facebook</a:t>
            </a:r>
            <a:r>
              <a:rPr lang="pl-PL" dirty="0"/>
              <a:t>: Raz lub dwa razy dziennie</a:t>
            </a:r>
          </a:p>
          <a:p>
            <a:r>
              <a:rPr lang="pl-PL" b="1" dirty="0"/>
              <a:t>Instagram</a:t>
            </a:r>
            <a:r>
              <a:rPr lang="pl-PL" dirty="0"/>
              <a:t>: Raz lub dwa razy dziennie</a:t>
            </a:r>
          </a:p>
          <a:p>
            <a:r>
              <a:rPr lang="pl-PL" b="1" dirty="0"/>
              <a:t>LinkedIn</a:t>
            </a:r>
            <a:r>
              <a:rPr lang="pl-PL" dirty="0"/>
              <a:t>: Raz na dzień roboczy</a:t>
            </a:r>
          </a:p>
          <a:p>
            <a:r>
              <a:rPr lang="pl-PL" b="1" dirty="0"/>
              <a:t>Pinterest</a:t>
            </a:r>
            <a:r>
              <a:rPr lang="pl-PL" dirty="0"/>
              <a:t>: Pięć do trzydziestu razy dziennie (Ta liczba jest wyższa niż na innych platformach, ponieważ na Pintereście przypinasz oryginalne treści graficzne, które inni użytkownicy mogą przypiąć, zamiast ściany tekstu czy oryginalnych dowcipnych </a:t>
            </a:r>
            <a:r>
              <a:rPr lang="pl-PL" dirty="0" err="1"/>
              <a:t>tweetów</a:t>
            </a:r>
            <a:r>
              <a:rPr lang="pl-PL" dirty="0"/>
              <a:t>.)</a:t>
            </a:r>
          </a:p>
          <a:p>
            <a:r>
              <a:rPr lang="pl-PL" b="1" dirty="0"/>
              <a:t>Twitter</a:t>
            </a:r>
            <a:r>
              <a:rPr lang="pl-PL" dirty="0"/>
              <a:t>: Pięć do dziesięciu razy dziennie</a:t>
            </a:r>
          </a:p>
        </p:txBody>
      </p:sp>
    </p:spTree>
    <p:extLst>
      <p:ext uri="{BB962C8B-B14F-4D97-AF65-F5344CB8AC3E}">
        <p14:creationId xmlns:p14="http://schemas.microsoft.com/office/powerpoint/2010/main" val="270908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EE2BE-E8A5-FE30-E102-A4D27C44F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F60FD-263D-FEF3-8380-DE65B3BA6AF6}"/>
              </a:ext>
            </a:extLst>
          </p:cNvPr>
          <p:cNvSpPr>
            <a:spLocks noGrp="1"/>
          </p:cNvSpPr>
          <p:nvPr>
            <p:ph type="title"/>
          </p:nvPr>
        </p:nvSpPr>
        <p:spPr>
          <a:xfrm>
            <a:off x="0" y="1"/>
            <a:ext cx="12192000" cy="816076"/>
          </a:xfrm>
        </p:spPr>
        <p:txBody>
          <a:bodyPr>
            <a:normAutofit/>
          </a:bodyPr>
          <a:lstStyle/>
          <a:p>
            <a:pPr algn="ctr"/>
            <a:r>
              <a:rPr lang="pl-PL" sz="4000" dirty="0" err="1"/>
              <a:t>Repostowanie</a:t>
            </a:r>
            <a:r>
              <a:rPr lang="pl-PL" sz="4000" dirty="0"/>
              <a:t> – ponowne umieszczanie swoich postów</a:t>
            </a:r>
          </a:p>
        </p:txBody>
      </p:sp>
      <p:sp>
        <p:nvSpPr>
          <p:cNvPr id="3" name="Content Placeholder 2">
            <a:extLst>
              <a:ext uri="{FF2B5EF4-FFF2-40B4-BE49-F238E27FC236}">
                <a16:creationId xmlns:a16="http://schemas.microsoft.com/office/drawing/2014/main" id="{9C96E59C-BBBB-9A40-5E51-FF48F2A33B81}"/>
              </a:ext>
            </a:extLst>
          </p:cNvPr>
          <p:cNvSpPr>
            <a:spLocks noGrp="1"/>
          </p:cNvSpPr>
          <p:nvPr>
            <p:ph idx="1"/>
          </p:nvPr>
        </p:nvSpPr>
        <p:spPr>
          <a:xfrm>
            <a:off x="373626" y="934064"/>
            <a:ext cx="11316929" cy="5574891"/>
          </a:xfrm>
        </p:spPr>
        <p:txBody>
          <a:bodyPr>
            <a:normAutofit fontScale="77500" lnSpcReduction="20000"/>
          </a:bodyPr>
          <a:lstStyle/>
          <a:p>
            <a:r>
              <a:rPr lang="pl-PL" dirty="0"/>
              <a:t>Średnio możesz uzyskać 30 razy więcej kliknięć, jeśli udostępnisz swoje treści w mediach społecznościowych więcej niż raz. Z tego powodu warto zaplanować ponowne publikacje treści w kanałach mediów społecznościowych kilkukrotnie w trakcie kampanii.</a:t>
            </a:r>
          </a:p>
          <a:p>
            <a:r>
              <a:rPr lang="pl-PL" dirty="0"/>
              <a:t>Jeśli obawiasz się, że odbiorcy znudzą się, widząc te same treści więcej niż raz, pamiętaj, że tylko niewielka część Twoich odbiorców zobaczy Twoje posty. Większość prawdopodobnie nigdy nie natknęła się na nie za pierwszym razem.</a:t>
            </a:r>
          </a:p>
          <a:p>
            <a:r>
              <a:rPr lang="pl-PL" dirty="0"/>
              <a:t>Warto </a:t>
            </a:r>
            <a:r>
              <a:rPr lang="pl-PL" dirty="0" err="1"/>
              <a:t>ponownień</a:t>
            </a:r>
            <a:r>
              <a:rPr lang="pl-PL" dirty="0"/>
              <a:t> opublikować </a:t>
            </a:r>
            <a:r>
              <a:rPr lang="pl-PL" b="1" dirty="0"/>
              <a:t>treści w mediach społecznościowych co najmniej raz na dwa tygodnie po pierwszej publikacji</a:t>
            </a:r>
            <a:r>
              <a:rPr lang="pl-PL" dirty="0"/>
              <a:t>, przez cały czas trwania kampanii. Dobrym sposobem na to jest zróżnicowanie wyglądu treści:</a:t>
            </a:r>
          </a:p>
          <a:p>
            <a:r>
              <a:rPr lang="pl-PL" dirty="0"/>
              <a:t>    Możesz zmienić obrazek powiązany z tekstem.</a:t>
            </a:r>
          </a:p>
          <a:p>
            <a:r>
              <a:rPr lang="pl-PL" dirty="0"/>
              <a:t>    Możesz zmienić nagłówek.</a:t>
            </a:r>
          </a:p>
          <a:p>
            <a:r>
              <a:rPr lang="pl-PL" dirty="0"/>
              <a:t>    Możesz dostosować treść do konkretnej platformy. Niektóre platformy umożliwiają dodanie CTA (wezwania do działania). Na przykład na </a:t>
            </a:r>
            <a:r>
              <a:rPr lang="pl-PL" dirty="0" err="1"/>
              <a:t>Twitterze</a:t>
            </a:r>
            <a:r>
              <a:rPr lang="pl-PL" dirty="0"/>
              <a:t> możesz dodać ankietę w treści </a:t>
            </a:r>
            <a:r>
              <a:rPr lang="pl-PL" dirty="0" err="1"/>
              <a:t>posta</a:t>
            </a:r>
            <a:r>
              <a:rPr lang="pl-PL" dirty="0"/>
              <a:t>.</a:t>
            </a:r>
          </a:p>
          <a:p>
            <a:r>
              <a:rPr lang="pl-PL" dirty="0"/>
              <a:t>Staraj się identyfikować posty, które Twoi odbiorcy najbardziej lubią — to właśnie one regularnie zbierają polubienia i komentarze. Odbiorcy są bardziej skłonni do udostępniania takich treści, dlatego podczas ponownej publikacji angażuj się i zachęcaj ich do podzielenia się postem ze znajomymi.</a:t>
            </a:r>
          </a:p>
          <a:p>
            <a:endParaRPr lang="pl-PL" dirty="0"/>
          </a:p>
          <a:p>
            <a:endParaRPr lang="pl-PL" dirty="0"/>
          </a:p>
        </p:txBody>
      </p:sp>
    </p:spTree>
    <p:extLst>
      <p:ext uri="{BB962C8B-B14F-4D97-AF65-F5344CB8AC3E}">
        <p14:creationId xmlns:p14="http://schemas.microsoft.com/office/powerpoint/2010/main" val="490005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7CC6-3853-3911-5C6A-CF6AB6229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1992EE-BE99-9996-E5E6-4FEA8814D71B}"/>
              </a:ext>
            </a:extLst>
          </p:cNvPr>
          <p:cNvSpPr>
            <a:spLocks noGrp="1"/>
          </p:cNvSpPr>
          <p:nvPr>
            <p:ph type="title"/>
          </p:nvPr>
        </p:nvSpPr>
        <p:spPr>
          <a:xfrm>
            <a:off x="838200" y="365125"/>
            <a:ext cx="10515600" cy="608269"/>
          </a:xfrm>
        </p:spPr>
        <p:txBody>
          <a:bodyPr>
            <a:normAutofit fontScale="90000"/>
          </a:bodyPr>
          <a:lstStyle/>
          <a:p>
            <a:pPr algn="ctr"/>
            <a:r>
              <a:rPr lang="pl-PL" dirty="0"/>
              <a:t>Rysunki i grafiki</a:t>
            </a:r>
          </a:p>
        </p:txBody>
      </p:sp>
      <p:sp>
        <p:nvSpPr>
          <p:cNvPr id="3" name="Content Placeholder 2">
            <a:extLst>
              <a:ext uri="{FF2B5EF4-FFF2-40B4-BE49-F238E27FC236}">
                <a16:creationId xmlns:a16="http://schemas.microsoft.com/office/drawing/2014/main" id="{71BBE092-5840-3CFC-C47B-77C5B3207B68}"/>
              </a:ext>
            </a:extLst>
          </p:cNvPr>
          <p:cNvSpPr>
            <a:spLocks noGrp="1"/>
          </p:cNvSpPr>
          <p:nvPr>
            <p:ph idx="1"/>
          </p:nvPr>
        </p:nvSpPr>
        <p:spPr>
          <a:xfrm>
            <a:off x="838200" y="1219200"/>
            <a:ext cx="10515600" cy="4957763"/>
          </a:xfrm>
        </p:spPr>
        <p:txBody>
          <a:bodyPr/>
          <a:lstStyle/>
          <a:p>
            <a:r>
              <a:rPr lang="pl-PL" dirty="0"/>
              <a:t>Współcześni ludzie lubią rysunki i grafiki, posty z </a:t>
            </a:r>
            <a:r>
              <a:rPr lang="pl-PL" dirty="0" err="1"/>
              <a:t>GIFami</a:t>
            </a:r>
            <a:r>
              <a:rPr lang="pl-PL" dirty="0"/>
              <a:t> dają 150 procent więcej kliknięć niż posty bez obrazków</a:t>
            </a:r>
          </a:p>
          <a:p>
            <a:r>
              <a:rPr lang="pl-PL" dirty="0" err="1"/>
              <a:t>Memy</a:t>
            </a:r>
            <a:r>
              <a:rPr lang="pl-PL" dirty="0"/>
              <a:t> dodają humoru dodają wartości do newsów i zwiększają ich zasięg</a:t>
            </a:r>
          </a:p>
          <a:p>
            <a:r>
              <a:rPr lang="pl-PL" dirty="0"/>
              <a:t>Możesz nagrywać filmiki które będą informowały o Twojej kampanii reklamowej  - zabawne i chętnie przekazywane dalej, możesz pokazywać filmy jak wygląda praca Twojej firmy, jak tworzona jest kampania reklamowa, możesz pokazywać wywiady z klientami zadowolonymi z uczestniczenia w kampanii reklamowej</a:t>
            </a:r>
          </a:p>
          <a:p>
            <a:endParaRPr lang="pl-PL" dirty="0"/>
          </a:p>
        </p:txBody>
      </p:sp>
    </p:spTree>
    <p:extLst>
      <p:ext uri="{BB962C8B-B14F-4D97-AF65-F5344CB8AC3E}">
        <p14:creationId xmlns:p14="http://schemas.microsoft.com/office/powerpoint/2010/main" val="3418751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1EBBF-F0CA-6283-C6A1-114CF336B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39BF2-0076-0A87-DC53-5066416B9F6A}"/>
              </a:ext>
            </a:extLst>
          </p:cNvPr>
          <p:cNvSpPr>
            <a:spLocks noGrp="1"/>
          </p:cNvSpPr>
          <p:nvPr>
            <p:ph type="title"/>
          </p:nvPr>
        </p:nvSpPr>
        <p:spPr>
          <a:xfrm>
            <a:off x="0" y="1"/>
            <a:ext cx="12192000" cy="816076"/>
          </a:xfrm>
        </p:spPr>
        <p:txBody>
          <a:bodyPr/>
          <a:lstStyle/>
          <a:p>
            <a:r>
              <a:rPr lang="pl-PL" dirty="0"/>
              <a:t>Budowa społeczności przez grupę na Facebooku</a:t>
            </a:r>
          </a:p>
        </p:txBody>
      </p:sp>
      <p:sp>
        <p:nvSpPr>
          <p:cNvPr id="3" name="Content Placeholder 2">
            <a:extLst>
              <a:ext uri="{FF2B5EF4-FFF2-40B4-BE49-F238E27FC236}">
                <a16:creationId xmlns:a16="http://schemas.microsoft.com/office/drawing/2014/main" id="{CEC7018F-5476-F859-F4DF-775B792769D5}"/>
              </a:ext>
            </a:extLst>
          </p:cNvPr>
          <p:cNvSpPr>
            <a:spLocks noGrp="1"/>
          </p:cNvSpPr>
          <p:nvPr>
            <p:ph idx="1"/>
          </p:nvPr>
        </p:nvSpPr>
        <p:spPr>
          <a:xfrm>
            <a:off x="462116" y="904568"/>
            <a:ext cx="11031794" cy="5388077"/>
          </a:xfrm>
        </p:spPr>
        <p:txBody>
          <a:bodyPr>
            <a:normAutofit/>
          </a:bodyPr>
          <a:lstStyle/>
          <a:p>
            <a:r>
              <a:rPr lang="pl-PL" dirty="0"/>
              <a:t>Grupa na Facebooku to idealny sposób na zbudowanie społeczności online.</a:t>
            </a:r>
          </a:p>
          <a:p>
            <a:r>
              <a:rPr lang="pl-PL" dirty="0"/>
              <a:t>Możesz angażować swoją społeczność poprzez zadawanie pytań, uzyskiwanie cennych opinii oraz zachęcanie jej do udostępniania treści związanych z Twoją kampanią.</a:t>
            </a:r>
          </a:p>
          <a:p>
            <a:r>
              <a:rPr lang="pl-PL" dirty="0"/>
              <a:t>Po stworzeniu dużej społeczności możesz zdecydować, czy grupa będzie publiczna, zamknięta, czy tajna, w zależności od rodzaju zaangażowania, które chcesz osiągnąć.</a:t>
            </a:r>
          </a:p>
          <a:p>
            <a:r>
              <a:rPr lang="pl-PL" dirty="0"/>
              <a:t>Napisz wprowadzenie do kampanii, aby pomóc odbiorcom zrozumieć cel grupy. Możesz również wybrać dodatkowych administratorów, którzy pomogą Ci zarządzać grupą.</a:t>
            </a:r>
          </a:p>
        </p:txBody>
      </p:sp>
    </p:spTree>
    <p:extLst>
      <p:ext uri="{BB962C8B-B14F-4D97-AF65-F5344CB8AC3E}">
        <p14:creationId xmlns:p14="http://schemas.microsoft.com/office/powerpoint/2010/main" val="4740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FB30-8101-69A3-8875-2730984AC525}"/>
              </a:ext>
            </a:extLst>
          </p:cNvPr>
          <p:cNvSpPr>
            <a:spLocks noGrp="1"/>
          </p:cNvSpPr>
          <p:nvPr>
            <p:ph type="title"/>
          </p:nvPr>
        </p:nvSpPr>
        <p:spPr/>
        <p:txBody>
          <a:bodyPr/>
          <a:lstStyle/>
          <a:p>
            <a:r>
              <a:rPr lang="pl-PL" dirty="0"/>
              <a:t>Volkswagen Fun </a:t>
            </a:r>
            <a:r>
              <a:rPr lang="pl-PL" dirty="0" err="1"/>
              <a:t>Initiative</a:t>
            </a:r>
            <a:endParaRPr lang="pl-PL" dirty="0"/>
          </a:p>
        </p:txBody>
      </p:sp>
      <p:sp>
        <p:nvSpPr>
          <p:cNvPr id="3" name="Content Placeholder 2">
            <a:extLst>
              <a:ext uri="{FF2B5EF4-FFF2-40B4-BE49-F238E27FC236}">
                <a16:creationId xmlns:a16="http://schemas.microsoft.com/office/drawing/2014/main" id="{672569FC-1F87-90DC-8017-4AE71C5FC203}"/>
              </a:ext>
            </a:extLst>
          </p:cNvPr>
          <p:cNvSpPr>
            <a:spLocks noGrp="1"/>
          </p:cNvSpPr>
          <p:nvPr>
            <p:ph idx="1"/>
          </p:nvPr>
        </p:nvSpPr>
        <p:spPr/>
        <p:txBody>
          <a:bodyPr/>
          <a:lstStyle/>
          <a:p>
            <a:r>
              <a:rPr lang="pl-PL" dirty="0"/>
              <a:t>Volkswagen zainicjował projekt "The Fun </a:t>
            </a:r>
            <a:r>
              <a:rPr lang="pl-PL" dirty="0" err="1"/>
              <a:t>Theory</a:t>
            </a:r>
            <a:r>
              <a:rPr lang="pl-PL" dirty="0"/>
              <a:t>", by zachęcić ludzi do zmiany nawyków poprzez zabawę. Wprowadzono pomysły takie jak schody zmienione w klawisze pianina czy kosze na śmieci wydające dźwięki. Projekt początkowo odniósł sukces (66% ludzi wybierało schody zamiast ruchomych), ale jego efekty były krótkotrwałe. Brak nowości i wysokie koszty utrzymania sprawiły, że ludzie wrócili do starych nawyków.</a:t>
            </a:r>
          </a:p>
        </p:txBody>
      </p:sp>
    </p:spTree>
    <p:extLst>
      <p:ext uri="{BB962C8B-B14F-4D97-AF65-F5344CB8AC3E}">
        <p14:creationId xmlns:p14="http://schemas.microsoft.com/office/powerpoint/2010/main" val="36669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350E-C2A7-BD79-8CDA-E933A66D2BD0}"/>
              </a:ext>
            </a:extLst>
          </p:cNvPr>
          <p:cNvSpPr>
            <a:spLocks noGrp="1"/>
          </p:cNvSpPr>
          <p:nvPr>
            <p:ph type="title"/>
          </p:nvPr>
        </p:nvSpPr>
        <p:spPr/>
        <p:txBody>
          <a:bodyPr/>
          <a:lstStyle/>
          <a:p>
            <a:r>
              <a:rPr lang="pl-PL" dirty="0"/>
              <a:t>Google News</a:t>
            </a:r>
          </a:p>
        </p:txBody>
      </p:sp>
      <p:sp>
        <p:nvSpPr>
          <p:cNvPr id="3" name="Content Placeholder 2">
            <a:extLst>
              <a:ext uri="{FF2B5EF4-FFF2-40B4-BE49-F238E27FC236}">
                <a16:creationId xmlns:a16="http://schemas.microsoft.com/office/drawing/2014/main" id="{096EBE7E-86D2-573E-7FAA-7ED9F15197F0}"/>
              </a:ext>
            </a:extLst>
          </p:cNvPr>
          <p:cNvSpPr>
            <a:spLocks noGrp="1"/>
          </p:cNvSpPr>
          <p:nvPr>
            <p:ph idx="1"/>
          </p:nvPr>
        </p:nvSpPr>
        <p:spPr/>
        <p:txBody>
          <a:bodyPr/>
          <a:lstStyle/>
          <a:p>
            <a:r>
              <a:rPr lang="pl-PL" dirty="0"/>
              <a:t>Google News wprowadziło system odznak za czytanie artykułów. Początkowo przyciągnął uwagę, ale brak wartościowych nagród i personalizacji szybko zniechęcił użytkowników. Odznaki nie miały praktycznego znaczenia, a system nie odpowiadał preferencjom użytkowników, przez co stał się monotonny.</a:t>
            </a:r>
          </a:p>
        </p:txBody>
      </p:sp>
    </p:spTree>
    <p:extLst>
      <p:ext uri="{BB962C8B-B14F-4D97-AF65-F5344CB8AC3E}">
        <p14:creationId xmlns:p14="http://schemas.microsoft.com/office/powerpoint/2010/main" val="348598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6146E-85D8-CB97-CDC3-BB8714CBD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DE3F5-97D4-2099-A22E-C045E98DB25E}"/>
              </a:ext>
            </a:extLst>
          </p:cNvPr>
          <p:cNvSpPr>
            <a:spLocks noGrp="1"/>
          </p:cNvSpPr>
          <p:nvPr>
            <p:ph type="title"/>
          </p:nvPr>
        </p:nvSpPr>
        <p:spPr/>
        <p:txBody>
          <a:bodyPr/>
          <a:lstStyle/>
          <a:p>
            <a:r>
              <a:rPr lang="pl-PL" dirty="0"/>
              <a:t>Nike+</a:t>
            </a:r>
          </a:p>
        </p:txBody>
      </p:sp>
      <p:sp>
        <p:nvSpPr>
          <p:cNvPr id="3" name="Content Placeholder 2">
            <a:extLst>
              <a:ext uri="{FF2B5EF4-FFF2-40B4-BE49-F238E27FC236}">
                <a16:creationId xmlns:a16="http://schemas.microsoft.com/office/drawing/2014/main" id="{B7A5570C-55A7-E642-CF48-D949B9C07F63}"/>
              </a:ext>
            </a:extLst>
          </p:cNvPr>
          <p:cNvSpPr>
            <a:spLocks noGrp="1"/>
          </p:cNvSpPr>
          <p:nvPr>
            <p:ph idx="1"/>
          </p:nvPr>
        </p:nvSpPr>
        <p:spPr/>
        <p:txBody>
          <a:bodyPr/>
          <a:lstStyle/>
          <a:p>
            <a:r>
              <a:rPr lang="pl-PL" dirty="0"/>
              <a:t>Nike+ </a:t>
            </a:r>
            <a:r>
              <a:rPr lang="pl-PL" dirty="0" err="1"/>
              <a:t>Challenges</a:t>
            </a:r>
            <a:r>
              <a:rPr lang="pl-PL" dirty="0"/>
              <a:t> motywowało do biegania przez rywalizację i wyzwania, np. najwięcej przebiegniętych kilometrów. Zaawansowani biegacze dominowali, zniechęcając początkujących. Aplikacja nie oferowała spersonalizowanych planów ani różnorodnych celów, co prowadziło do utraty zainteresowania. System promował ilość, a nie jakość biegania, przez co wielu użytkowników rezygnowało.</a:t>
            </a:r>
          </a:p>
        </p:txBody>
      </p:sp>
    </p:spTree>
    <p:extLst>
      <p:ext uri="{BB962C8B-B14F-4D97-AF65-F5344CB8AC3E}">
        <p14:creationId xmlns:p14="http://schemas.microsoft.com/office/powerpoint/2010/main" val="353331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9CAB5-57B5-3D37-4A76-0BF164EF8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F5E78-9096-7FE7-B789-F60C3D2C46FD}"/>
              </a:ext>
            </a:extLst>
          </p:cNvPr>
          <p:cNvSpPr>
            <a:spLocks noGrp="1"/>
          </p:cNvSpPr>
          <p:nvPr>
            <p:ph type="title"/>
          </p:nvPr>
        </p:nvSpPr>
        <p:spPr/>
        <p:txBody>
          <a:bodyPr/>
          <a:lstStyle/>
          <a:p>
            <a:r>
              <a:rPr lang="pl-PL" dirty="0" err="1"/>
              <a:t>Foursquare</a:t>
            </a:r>
            <a:endParaRPr lang="pl-PL" dirty="0"/>
          </a:p>
        </p:txBody>
      </p:sp>
      <p:sp>
        <p:nvSpPr>
          <p:cNvPr id="3" name="Content Placeholder 2">
            <a:extLst>
              <a:ext uri="{FF2B5EF4-FFF2-40B4-BE49-F238E27FC236}">
                <a16:creationId xmlns:a16="http://schemas.microsoft.com/office/drawing/2014/main" id="{7D98ECDD-5820-0B9B-17D2-C973A86F8E9F}"/>
              </a:ext>
            </a:extLst>
          </p:cNvPr>
          <p:cNvSpPr>
            <a:spLocks noGrp="1"/>
          </p:cNvSpPr>
          <p:nvPr>
            <p:ph idx="1"/>
          </p:nvPr>
        </p:nvSpPr>
        <p:spPr/>
        <p:txBody>
          <a:bodyPr/>
          <a:lstStyle/>
          <a:p>
            <a:r>
              <a:rPr lang="pl-PL" dirty="0" err="1"/>
              <a:t>Foursquare</a:t>
            </a:r>
            <a:r>
              <a:rPr lang="pl-PL" dirty="0"/>
              <a:t> oferowało odznaki i tytuły, np. "Burmistrza", za meldowanie się w lokalizacjach. Początkowo aplikacja była popularna, ale brak nowych funkcji i nagród sprawił, że użytkownicy stracili zainteresowanie. W małych miastach brakowało rywalizacji, a w dużych pojawiały się oskarżenia o oszukiwanie. Instagram i Facebook przejęły popularność, oferując więcej możliwości.</a:t>
            </a:r>
          </a:p>
        </p:txBody>
      </p:sp>
    </p:spTree>
    <p:extLst>
      <p:ext uri="{BB962C8B-B14F-4D97-AF65-F5344CB8AC3E}">
        <p14:creationId xmlns:p14="http://schemas.microsoft.com/office/powerpoint/2010/main" val="2083506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570</TotalTime>
  <Words>4800</Words>
  <Application>Microsoft Office PowerPoint</Application>
  <PresentationFormat>Widescreen</PresentationFormat>
  <Paragraphs>381</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Aptos</vt:lpstr>
      <vt:lpstr>Aptos Display</vt:lpstr>
      <vt:lpstr>Arial</vt:lpstr>
      <vt:lpstr>Calibri</vt:lpstr>
      <vt:lpstr>Office Theme</vt:lpstr>
      <vt:lpstr>Gamifikacja w marketingu</vt:lpstr>
      <vt:lpstr>Zalety gamifikacji w marketingu</vt:lpstr>
      <vt:lpstr>Podnoszenie „customer experience” do nowego poziomu</vt:lpstr>
      <vt:lpstr>Lekcje z nieudanych gamifikacji</vt:lpstr>
      <vt:lpstr>Microsoft Ribbon Hero</vt:lpstr>
      <vt:lpstr>Volkswagen Fun Initiative</vt:lpstr>
      <vt:lpstr>Google News</vt:lpstr>
      <vt:lpstr>Nike+</vt:lpstr>
      <vt:lpstr>Foursquare</vt:lpstr>
      <vt:lpstr>Yahoo Answers</vt:lpstr>
      <vt:lpstr>DevHub Nauka Kodowania</vt:lpstr>
      <vt:lpstr>Starbucks Rewards</vt:lpstr>
      <vt:lpstr>LinkedIn Endorsements</vt:lpstr>
      <vt:lpstr>FitBit LeaderBoards</vt:lpstr>
      <vt:lpstr>Reddit Karma System</vt:lpstr>
      <vt:lpstr>Duolingo's Streak System</vt:lpstr>
      <vt:lpstr>Disney’s Playmation</vt:lpstr>
      <vt:lpstr>McDonald’s Monopoly</vt:lpstr>
      <vt:lpstr>Coca Cola Shake It!</vt:lpstr>
      <vt:lpstr>Wartościowe blogi gamifikacyjne</vt:lpstr>
      <vt:lpstr>Modele gamifikacji</vt:lpstr>
      <vt:lpstr>Klasyczny model gry</vt:lpstr>
      <vt:lpstr>Przedsiębiorczy model gry</vt:lpstr>
      <vt:lpstr>Dysruptywny model gry</vt:lpstr>
      <vt:lpstr>„User experience”</vt:lpstr>
      <vt:lpstr>Kontrybucyjny model gry</vt:lpstr>
      <vt:lpstr>Społecznościowy model gry</vt:lpstr>
      <vt:lpstr>PowerPoint Presentation</vt:lpstr>
      <vt:lpstr>Częstotliwość gry marketingowej</vt:lpstr>
      <vt:lpstr>Kwestie techniczne</vt:lpstr>
      <vt:lpstr>Badanie kto jest naszym klientem</vt:lpstr>
      <vt:lpstr>Badanie kto jest naszym klientem</vt:lpstr>
      <vt:lpstr>Badanie kto jest naszym klientem</vt:lpstr>
      <vt:lpstr>Bliższe spojrzenie na bazę konsumencką</vt:lpstr>
      <vt:lpstr>Bliższe spojrzenie na bazę konsumencką</vt:lpstr>
      <vt:lpstr>Bliższe spojrzenie na bazę konsumencką</vt:lpstr>
      <vt:lpstr>Bliższe spojrzenie na bazę konsumencką</vt:lpstr>
      <vt:lpstr>Zbieranie danych z kont na mediach społecznościowych</vt:lpstr>
      <vt:lpstr>Facebook Business Page</vt:lpstr>
      <vt:lpstr>Facebook Business Page</vt:lpstr>
      <vt:lpstr>Facebook Business Page</vt:lpstr>
      <vt:lpstr>Facebook Business Page</vt:lpstr>
      <vt:lpstr>Facebook Business Page</vt:lpstr>
      <vt:lpstr>Facebook Business Page</vt:lpstr>
      <vt:lpstr>Instagram Insights</vt:lpstr>
      <vt:lpstr>Instagram Insights</vt:lpstr>
      <vt:lpstr>Twitter Analytics</vt:lpstr>
      <vt:lpstr>Twitter Analytics</vt:lpstr>
      <vt:lpstr>Twitter Analytics</vt:lpstr>
      <vt:lpstr>LinkedIn Analytics</vt:lpstr>
      <vt:lpstr>LinkedIn Analytics</vt:lpstr>
      <vt:lpstr>Jak zwiększyć zaangażowanie w kampanię reklamową</vt:lpstr>
      <vt:lpstr>Jak zwiększyć zaangażowanie w kampanię reklamową 1</vt:lpstr>
      <vt:lpstr>Jak zwiększyć zaangażowanie w kampanię reklamową 2</vt:lpstr>
      <vt:lpstr>Najlepszy czas ukazania się posta w mediach</vt:lpstr>
      <vt:lpstr>Jak często powinieneś umieszczać wpisy w mediach</vt:lpstr>
      <vt:lpstr>Repostowanie – ponowne umieszczanie swoich postów</vt:lpstr>
      <vt:lpstr>Rysunki i grafiki</vt:lpstr>
      <vt:lpstr>Budowa społeczności przez grupę na Facebooku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Joanna Wyrobek</dc:creator>
  <cp:lastModifiedBy>Joanna Wyrobek</cp:lastModifiedBy>
  <cp:revision>110</cp:revision>
  <dcterms:created xsi:type="dcterms:W3CDTF">2024-12-16T22:29:42Z</dcterms:created>
  <dcterms:modified xsi:type="dcterms:W3CDTF">2024-12-17T11:29:14Z</dcterms:modified>
</cp:coreProperties>
</file>