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8" r:id="rId3"/>
    <p:sldId id="318" r:id="rId4"/>
    <p:sldId id="319" r:id="rId5"/>
    <p:sldId id="320" r:id="rId6"/>
    <p:sldId id="321" r:id="rId7"/>
    <p:sldId id="322" r:id="rId8"/>
    <p:sldId id="334" r:id="rId9"/>
    <p:sldId id="263" r:id="rId10"/>
    <p:sldId id="370" r:id="rId11"/>
    <p:sldId id="265" r:id="rId12"/>
    <p:sldId id="267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24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279" r:id="rId30"/>
    <p:sldId id="280" r:id="rId31"/>
    <p:sldId id="281" r:id="rId32"/>
    <p:sldId id="282" r:id="rId33"/>
    <p:sldId id="284" r:id="rId34"/>
    <p:sldId id="285" r:id="rId35"/>
    <p:sldId id="286" r:id="rId36"/>
    <p:sldId id="335" r:id="rId37"/>
    <p:sldId id="288" r:id="rId38"/>
    <p:sldId id="290" r:id="rId39"/>
    <p:sldId id="363" r:id="rId40"/>
    <p:sldId id="362" r:id="rId41"/>
    <p:sldId id="364" r:id="rId42"/>
    <p:sldId id="365" r:id="rId43"/>
  </p:sldIdLst>
  <p:sldSz cx="9144000" cy="6858000" type="screen4x3"/>
  <p:notesSz cx="6870700" cy="97742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255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2550" y="928370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2D48ABC-BF26-4C6B-81F3-69A98E1874DF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2331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pl-PL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2550" y="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endParaRPr lang="pl-PL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3425"/>
            <a:ext cx="4889500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endParaRPr lang="pl-PL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2550" y="9283700"/>
            <a:ext cx="29765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7" tIns="47553" rIns="95107" bIns="47553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fld id="{B6BCF77F-6CB4-455F-8FE7-514CF6E8CF63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58909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CCBC0-CA1E-4BD9-A534-6CFC060FC36C}" type="slidenum">
              <a:rPr lang="pl-PL"/>
              <a:pPr/>
              <a:t>3</a:t>
            </a:fld>
            <a:endParaRPr lang="pl-PL" dirty="0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 dirty="0"/>
          </a:p>
        </p:txBody>
      </p:sp>
      <p:sp>
        <p:nvSpPr>
          <p:cNvPr id="921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DB18F-69D8-4965-A9D9-B6D2752B4711}" type="slidenum">
              <a:rPr lang="pl-PL"/>
              <a:pPr/>
              <a:t>17</a:t>
            </a:fld>
            <a:endParaRPr lang="pl-PL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146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E3373-5B9E-4626-BCE5-65FDB8AF9314}" type="slidenum">
              <a:rPr lang="pl-PL"/>
              <a:pPr/>
              <a:t>18</a:t>
            </a:fld>
            <a:endParaRPr lang="pl-PL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167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10C0F3-8942-4E8D-8FC0-ADDE8FE13235}" type="slidenum">
              <a:rPr lang="pl-PL"/>
              <a:pPr/>
              <a:t>19</a:t>
            </a:fld>
            <a:endParaRPr lang="pl-PL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187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FFE2E-310E-443D-9183-3D14E1989D65}" type="slidenum">
              <a:rPr lang="pl-PL"/>
              <a:pPr/>
              <a:t>21</a:t>
            </a:fld>
            <a:endParaRPr lang="pl-PL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737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84F9D-E5F0-48DF-9A1F-EFD427C705F0}" type="slidenum">
              <a:rPr lang="pl-PL"/>
              <a:pPr/>
              <a:t>22</a:t>
            </a:fld>
            <a:endParaRPr lang="pl-PL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757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926E8C-4EBC-446B-A5E0-59472F5DC348}" type="slidenum">
              <a:rPr lang="pl-PL"/>
              <a:pPr/>
              <a:t>23</a:t>
            </a:fld>
            <a:endParaRPr lang="pl-PL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778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82A17-6AF8-4C2C-A294-DCEBCC48E8F3}" type="slidenum">
              <a:rPr lang="pl-PL"/>
              <a:pPr/>
              <a:t>24</a:t>
            </a:fld>
            <a:endParaRPr lang="pl-PL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B072A-06D4-421F-82D4-B0A824AE6D38}" type="slidenum">
              <a:rPr lang="pl-PL"/>
              <a:pPr/>
              <a:t>25</a:t>
            </a:fld>
            <a:endParaRPr lang="pl-PL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819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33798-518F-4D15-8E87-7A3260927725}" type="slidenum">
              <a:rPr lang="pl-PL"/>
              <a:pPr/>
              <a:t>26</a:t>
            </a:fld>
            <a:endParaRPr lang="pl-PL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9BE5A-E655-4CA5-BB56-C58A8534C612}" type="slidenum">
              <a:rPr lang="pl-PL"/>
              <a:pPr/>
              <a:t>27</a:t>
            </a:fld>
            <a:endParaRPr lang="pl-PL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58151-FF86-454A-B6E5-04E46E14D581}" type="slidenum">
              <a:rPr lang="pl-PL"/>
              <a:pPr/>
              <a:t>4</a:t>
            </a:fld>
            <a:endParaRPr lang="pl-PL" dirty="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 dirty="0"/>
          </a:p>
        </p:txBody>
      </p:sp>
      <p:sp>
        <p:nvSpPr>
          <p:cNvPr id="94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51EED-9890-458A-9B4F-B31ABC61206B}" type="slidenum">
              <a:rPr lang="pl-PL"/>
              <a:pPr/>
              <a:t>28</a:t>
            </a:fld>
            <a:endParaRPr lang="pl-PL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880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E0666-1CEF-4AE0-86D8-66EDB8B5133D}" type="slidenum">
              <a:rPr lang="pl-PL"/>
              <a:pPr/>
              <a:t>39</a:t>
            </a:fld>
            <a:endParaRPr lang="pl-PL" dirty="0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</p:spPr>
        <p:txBody>
          <a:bodyPr/>
          <a:lstStyle/>
          <a:p>
            <a:endParaRPr lang="pl-PL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1FC1AC-55CB-4D6F-A0B7-DFE8F6A77EA4}" type="slidenum">
              <a:rPr lang="pl-PL"/>
              <a:pPr/>
              <a:t>42</a:t>
            </a:fld>
            <a:endParaRPr lang="pl-PL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33425"/>
            <a:ext cx="4886325" cy="3665538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</p:spPr>
        <p:txBody>
          <a:bodyPr/>
          <a:lstStyle/>
          <a:p>
            <a:r>
              <a:rPr lang="pl-PL"/>
              <a:t>Nie ma sposobu poprawienia sytuacji kogokolwiek bez pogorszenia sytuacji kogoś innego.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30E08E-EE05-4403-8CE7-842FF757EB95}" type="slidenum">
              <a:rPr lang="pl-PL"/>
              <a:pPr/>
              <a:t>5</a:t>
            </a:fld>
            <a:endParaRPr lang="pl-PL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 dirty="0"/>
          </a:p>
        </p:txBody>
      </p:sp>
      <p:sp>
        <p:nvSpPr>
          <p:cNvPr id="962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3D65F-EB38-4E22-ACDB-47ED1A6490ED}" type="slidenum">
              <a:rPr lang="pl-PL"/>
              <a:pPr/>
              <a:t>6</a:t>
            </a:fld>
            <a:endParaRPr lang="pl-PL" dirty="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 dirty="0"/>
          </a:p>
        </p:txBody>
      </p:sp>
      <p:sp>
        <p:nvSpPr>
          <p:cNvPr id="983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40C4CF-A642-4147-A543-7B0F8970EBDE}" type="slidenum">
              <a:rPr lang="pl-PL"/>
              <a:pPr/>
              <a:t>7</a:t>
            </a:fld>
            <a:endParaRPr lang="pl-PL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00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18244-DCE1-4F4D-9D88-8D419CE26BE9}" type="slidenum">
              <a:rPr lang="pl-PL"/>
              <a:pPr/>
              <a:t>13</a:t>
            </a:fld>
            <a:endParaRPr lang="pl-PL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064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116FE-5057-42C4-B994-B284839E8FA4}" type="slidenum">
              <a:rPr lang="pl-PL"/>
              <a:pPr/>
              <a:t>14</a:t>
            </a:fld>
            <a:endParaRPr lang="pl-PL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085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62212A-8854-4C45-AC9A-5E1874BB8D2B}" type="slidenum">
              <a:rPr lang="pl-PL"/>
              <a:pPr/>
              <a:t>15</a:t>
            </a:fld>
            <a:endParaRPr lang="pl-PL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105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87083-A07C-4046-B521-3396BD833DD1}" type="slidenum">
              <a:rPr lang="pl-PL"/>
              <a:pPr/>
              <a:t>16</a:t>
            </a:fld>
            <a:endParaRPr lang="pl-PL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643438"/>
            <a:ext cx="5038725" cy="4397375"/>
          </a:xfrm>
          <a:ln/>
        </p:spPr>
        <p:txBody>
          <a:bodyPr lIns="95767" tIns="47884" rIns="95767" bIns="47884"/>
          <a:lstStyle/>
          <a:p>
            <a:endParaRPr lang="pl-PL"/>
          </a:p>
        </p:txBody>
      </p:sp>
      <p:sp>
        <p:nvSpPr>
          <p:cNvPr id="1126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1713" y="739775"/>
            <a:ext cx="4867275" cy="36512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2900A-8ED2-4A75-8C8F-08969D28A65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240F4-13A2-4185-A003-74616517ADD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60206-1471-49E7-90A7-5B3DEE827E8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7922BD-3AF3-45EB-A2CC-91048380EDE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F77F2-4A87-4C94-9F41-6537B3329EF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E4EDC-A353-476A-8EF9-330215262D0F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D2BFC4-A7CF-45AE-A008-59516FD7BA2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93D9-C6F9-4F75-8D92-4464A7F2B64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77329-2427-4BCD-8C9B-0D4678B747D3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298F5-98C5-48B2-9B84-AC6E8760CCC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7B621-7911-465B-A24A-D1B1D03FE412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CCE39-759E-4F9F-9733-FD367EE3C187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0AA125-06F1-4558-A561-F9DEBE88F2F1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okument_programu_Microsoft_Office_Word_97_20031.doc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Równowaga rynkowa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2900A-8ED2-4A75-8C8F-08969D28A657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Gdy cena jest wyższa niż cena równowagi, występuje nadwyżka rynkowa, czyli wielkość podaży jest większa niż wielkość popytu. Cena jest korzystna dla producentów i chcą sprzedać jak najwięcej produktów, natomiast dla konsumentów cena jest zbyt wysoka i ograniczają swój popyt.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7328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435975" cy="5649913"/>
          </a:xfrm>
        </p:spPr>
        <p:txBody>
          <a:bodyPr/>
          <a:lstStyle/>
          <a:p>
            <a:pPr>
              <a:buFontTx/>
              <a:buNone/>
            </a:pPr>
            <a:r>
              <a:rPr lang="pl-PL" dirty="0"/>
              <a:t>	</a:t>
            </a:r>
            <a:r>
              <a:rPr lang="pl-PL" sz="2800" b="1" dirty="0">
                <a:solidFill>
                  <a:schemeClr val="accent2"/>
                </a:solidFill>
              </a:rPr>
              <a:t>W rzeczywistości gospodarczej rzadko dochodzi do ustabilizowania się równowagi rynkowej na określonym poziomie ceny i ilości.</a:t>
            </a:r>
            <a:r>
              <a:rPr lang="pl-PL" sz="2800" dirty="0"/>
              <a:t> Głównym tego powodem są ciągłe zmiany w zakresie wielu czynników determinujących popyt i podaż. W praktyce występują również rynki, które charakteryzują się ciągłymi stanami nierównowagi np. rynek płodów rolnych.  Na rynku tym decyzje produkcyjne dotyczące struktury upraw są często podejmowane w oparciu o ceny poprzedniego okresu.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1800225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b="1"/>
              <a:t>Zmiany równowagi rynkowej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2" name="Line 10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4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5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6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5487" name="Oval 15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5488" name="Rectangle 16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5489" name="Rectangle 17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5491" name="Rectangle 19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07528" name="Line 8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29" name="Line 9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2971800" y="990600"/>
            <a:ext cx="4114800" cy="3886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1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2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3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4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35" name="Oval 15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7536" name="Rectangle 16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7537" name="Rectangle 17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7538" name="Rectangle 18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7539" name="Rectangle 19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7540" name="Rectangle 20"/>
          <p:cNvSpPr>
            <a:spLocks noChangeArrowheads="1"/>
          </p:cNvSpPr>
          <p:nvPr/>
        </p:nvSpPr>
        <p:spPr bwMode="auto">
          <a:xfrm>
            <a:off x="7126288" y="48307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folHlink"/>
                </a:solidFill>
              </a:rPr>
              <a:t>D</a:t>
            </a:r>
            <a:r>
              <a:rPr lang="pl-PL" sz="2000" baseline="-25000">
                <a:solidFill>
                  <a:schemeClr val="folHlink"/>
                </a:solidFill>
              </a:rPr>
              <a:t>2</a:t>
            </a:r>
            <a:endParaRPr lang="pl-PL" sz="2000" baseline="-25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107541" name="Rectangle 21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7542" name="Line 22"/>
          <p:cNvSpPr>
            <a:spLocks noChangeShapeType="1"/>
          </p:cNvSpPr>
          <p:nvPr/>
        </p:nvSpPr>
        <p:spPr bwMode="auto">
          <a:xfrm>
            <a:off x="2514600" y="21336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43" name="Line 23"/>
          <p:cNvSpPr>
            <a:spLocks noChangeShapeType="1"/>
          </p:cNvSpPr>
          <p:nvPr/>
        </p:nvSpPr>
        <p:spPr bwMode="auto">
          <a:xfrm>
            <a:off x="5181600" y="4724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7544" name="AutoShape 24"/>
          <p:cNvSpPr>
            <a:spLocks noChangeArrowheads="1"/>
          </p:cNvSpPr>
          <p:nvPr/>
        </p:nvSpPr>
        <p:spPr bwMode="auto">
          <a:xfrm>
            <a:off x="5822950" y="2171700"/>
            <a:ext cx="2166938" cy="1141413"/>
          </a:xfrm>
          <a:prstGeom prst="roundRect">
            <a:avLst>
              <a:gd name="adj" fmla="val 12486"/>
            </a:avLst>
          </a:prstGeom>
          <a:solidFill>
            <a:srgbClr val="FFFFFF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7545" name="Rectangle 25"/>
          <p:cNvSpPr>
            <a:spLocks noChangeArrowheads="1"/>
          </p:cNvSpPr>
          <p:nvPr/>
        </p:nvSpPr>
        <p:spPr bwMode="auto">
          <a:xfrm>
            <a:off x="6219825" y="2292350"/>
            <a:ext cx="13890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800">
                <a:solidFill>
                  <a:schemeClr val="folHlink"/>
                </a:solidFill>
              </a:rPr>
              <a:t>Wzrost </a:t>
            </a:r>
            <a:br>
              <a:rPr lang="pl-PL" sz="2800">
                <a:solidFill>
                  <a:schemeClr val="folHlink"/>
                </a:solidFill>
              </a:rPr>
            </a:br>
            <a:r>
              <a:rPr lang="pl-PL" sz="2800">
                <a:solidFill>
                  <a:schemeClr val="folHlink"/>
                </a:solidFill>
              </a:rPr>
              <a:t>popytu</a:t>
            </a:r>
            <a:endParaRPr lang="pl-PL" sz="28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107546" name="Rectangle 26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9571" name="Rectangle 3"/>
          <p:cNvSpPr>
            <a:spLocks noChangeArrowheads="1"/>
          </p:cNvSpPr>
          <p:nvPr/>
        </p:nvSpPr>
        <p:spPr bwMode="auto">
          <a:xfrm>
            <a:off x="3125788" y="6248400"/>
            <a:ext cx="291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>
            <a:off x="2973388" y="990600"/>
            <a:ext cx="4138612" cy="3886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0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>
            <a:off x="4114800" y="3733800"/>
            <a:ext cx="17526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2" name="Line 14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3" name="Line 15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4" name="Oval 16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9585" name="Oval 17"/>
          <p:cNvSpPr>
            <a:spLocks noChangeArrowheads="1"/>
          </p:cNvSpPr>
          <p:nvPr/>
        </p:nvSpPr>
        <p:spPr bwMode="auto">
          <a:xfrm>
            <a:off x="58166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87" name="Rectangle 19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88" name="Line 20"/>
          <p:cNvSpPr>
            <a:spLocks noChangeShapeType="1"/>
          </p:cNvSpPr>
          <p:nvPr/>
        </p:nvSpPr>
        <p:spPr bwMode="auto">
          <a:xfrm flipV="1">
            <a:off x="228600" y="2895600"/>
            <a:ext cx="0" cy="838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89" name="Line 21"/>
          <p:cNvSpPr>
            <a:spLocks noChangeShapeType="1"/>
          </p:cNvSpPr>
          <p:nvPr/>
        </p:nvSpPr>
        <p:spPr bwMode="auto">
          <a:xfrm>
            <a:off x="4114800" y="6629400"/>
            <a:ext cx="842963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90" name="Line 22"/>
          <p:cNvSpPr>
            <a:spLocks noChangeShapeType="1"/>
          </p:cNvSpPr>
          <p:nvPr/>
        </p:nvSpPr>
        <p:spPr bwMode="auto">
          <a:xfrm flipV="1">
            <a:off x="4419600" y="3124200"/>
            <a:ext cx="460375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 flipH="1" flipV="1">
            <a:off x="5029200" y="3124200"/>
            <a:ext cx="536575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09592" name="Rectangle 24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93" name="Rectangle 25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94" name="Rectangle 26"/>
          <p:cNvSpPr>
            <a:spLocks noChangeArrowheads="1"/>
          </p:cNvSpPr>
          <p:nvPr/>
        </p:nvSpPr>
        <p:spPr bwMode="auto">
          <a:xfrm>
            <a:off x="5699125" y="32607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h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95" name="Rectangle 27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09596" name="Rectangle 28"/>
          <p:cNvSpPr>
            <a:spLocks noChangeArrowheads="1"/>
          </p:cNvSpPr>
          <p:nvPr/>
        </p:nvSpPr>
        <p:spPr bwMode="auto">
          <a:xfrm>
            <a:off x="7126288" y="48307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folHlink"/>
                </a:solidFill>
              </a:rPr>
              <a:t>D</a:t>
            </a:r>
            <a:r>
              <a:rPr lang="pl-PL" sz="2000" baseline="-25000">
                <a:solidFill>
                  <a:schemeClr val="folHlink"/>
                </a:solidFill>
              </a:rPr>
              <a:t>2</a:t>
            </a:r>
            <a:endParaRPr lang="pl-PL" sz="2000" baseline="-25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109597" name="Rectangle 29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32" name="Symbol zastępczy numeru slajdu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11624" name="Line 8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25" name="Line 9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>
            <a:off x="2971800" y="990600"/>
            <a:ext cx="4114800" cy="3886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4114800" y="3733800"/>
            <a:ext cx="17526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 flipH="1">
            <a:off x="1066800" y="2819400"/>
            <a:ext cx="3886200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4953000" y="2819400"/>
            <a:ext cx="0" cy="312420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34" name="Oval 18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35" name="Oval 19"/>
          <p:cNvSpPr>
            <a:spLocks noChangeArrowheads="1"/>
          </p:cNvSpPr>
          <p:nvPr/>
        </p:nvSpPr>
        <p:spPr bwMode="auto">
          <a:xfrm>
            <a:off x="4902200" y="2768600"/>
            <a:ext cx="101600" cy="101600"/>
          </a:xfrm>
          <a:prstGeom prst="ellipse">
            <a:avLst/>
          </a:prstGeom>
          <a:solidFill>
            <a:schemeClr val="folHlink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36" name="Oval 20"/>
          <p:cNvSpPr>
            <a:spLocks noChangeArrowheads="1"/>
          </p:cNvSpPr>
          <p:nvPr/>
        </p:nvSpPr>
        <p:spPr bwMode="auto">
          <a:xfrm>
            <a:off x="58166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457200" y="2574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rgbClr val="00FF00"/>
                </a:solidFill>
              </a:rPr>
              <a:t>P</a:t>
            </a:r>
            <a:r>
              <a:rPr lang="pl-PL" sz="2400" baseline="-25000">
                <a:solidFill>
                  <a:srgbClr val="00FF00"/>
                </a:solidFill>
              </a:rPr>
              <a:t>e</a:t>
            </a:r>
            <a:r>
              <a:rPr lang="pl-PL" sz="2000" baseline="-50000">
                <a:solidFill>
                  <a:srgbClr val="00FF00"/>
                </a:solidFill>
              </a:rPr>
              <a:t>2</a:t>
            </a:r>
            <a:endParaRPr lang="pl-PL" sz="2000" baseline="-50000">
              <a:solidFill>
                <a:srgbClr val="00FF00"/>
              </a:solidFill>
              <a:latin typeface="Arial CE" charset="-18"/>
            </a:endParaRP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40" name="Rectangle 24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rgbClr val="00FF00"/>
                </a:solidFill>
              </a:rPr>
              <a:t>Q</a:t>
            </a:r>
            <a:r>
              <a:rPr lang="pl-PL" sz="2400" baseline="-25000">
                <a:solidFill>
                  <a:srgbClr val="00FF00"/>
                </a:solidFill>
              </a:rPr>
              <a:t>e</a:t>
            </a:r>
            <a:r>
              <a:rPr lang="pl-PL" sz="2000" baseline="-50000">
                <a:solidFill>
                  <a:srgbClr val="00FF00"/>
                </a:solidFill>
              </a:rPr>
              <a:t>2</a:t>
            </a:r>
            <a:endParaRPr lang="pl-PL" sz="2000" baseline="-50000">
              <a:solidFill>
                <a:srgbClr val="00FF00"/>
              </a:solidFill>
              <a:latin typeface="Arial CE" charset="-18"/>
            </a:endParaRPr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V="1">
            <a:off x="228600" y="2895600"/>
            <a:ext cx="0" cy="8382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4114800" y="6629400"/>
            <a:ext cx="83820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 flipV="1">
            <a:off x="4419600" y="3124200"/>
            <a:ext cx="4572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 flipH="1" flipV="1">
            <a:off x="5029200" y="3124200"/>
            <a:ext cx="533400" cy="5334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5699125" y="32607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h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4784725" y="2270125"/>
            <a:ext cx="25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rgbClr val="00FF00"/>
                </a:solidFill>
              </a:rPr>
              <a:t>i</a:t>
            </a:r>
            <a:endParaRPr lang="pl-PL" sz="2400">
              <a:solidFill>
                <a:srgbClr val="00FF00"/>
              </a:solidFill>
              <a:latin typeface="Arial CE" charset="-18"/>
            </a:endParaRPr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1650" name="Rectangle 34"/>
          <p:cNvSpPr>
            <a:spLocks noChangeArrowheads="1"/>
          </p:cNvSpPr>
          <p:nvPr/>
        </p:nvSpPr>
        <p:spPr bwMode="auto">
          <a:xfrm>
            <a:off x="7126288" y="48307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rgbClr val="00FF00"/>
                </a:solidFill>
              </a:rPr>
              <a:t>D</a:t>
            </a:r>
            <a:r>
              <a:rPr lang="pl-PL" sz="2000" baseline="-25000">
                <a:solidFill>
                  <a:srgbClr val="00FF00"/>
                </a:solidFill>
              </a:rPr>
              <a:t>2</a:t>
            </a:r>
            <a:endParaRPr lang="pl-PL" sz="2000" baseline="-25000">
              <a:solidFill>
                <a:srgbClr val="00FF00"/>
              </a:solidFill>
              <a:latin typeface="Arial CE" charset="-18"/>
            </a:endParaRPr>
          </a:p>
        </p:txBody>
      </p:sp>
      <p:sp>
        <p:nvSpPr>
          <p:cNvPr id="111651" name="Rectangle 35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38" name="Symbol zastępczy numeru slajdu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13671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13672" name="Line 8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3" name="Line 9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4" name="Line 10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5" name="Line 11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6" name="Line 12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7" name="Line 13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3678" name="Oval 14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3679" name="Rectangle 15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3680" name="Rectangle 16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3682" name="Rectangle 18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3683" name="Rectangle 19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368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17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1" name="Line 9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1184275" y="2452688"/>
            <a:ext cx="3419475" cy="32289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6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27" name="Oval 15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5729" name="Rectangle 17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5730" name="Rectangle 18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5731" name="Rectangle 19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5732" name="Rectangle 20"/>
          <p:cNvSpPr>
            <a:spLocks noChangeArrowheads="1"/>
          </p:cNvSpPr>
          <p:nvPr/>
        </p:nvSpPr>
        <p:spPr bwMode="auto">
          <a:xfrm>
            <a:off x="4654550" y="543401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accent2"/>
                </a:solidFill>
              </a:rPr>
              <a:t>D</a:t>
            </a:r>
            <a:r>
              <a:rPr lang="pl-PL" sz="2000" baseline="-25000">
                <a:solidFill>
                  <a:schemeClr val="accent2"/>
                </a:solidFill>
              </a:rPr>
              <a:t>2</a:t>
            </a:r>
            <a:endParaRPr lang="pl-PL" sz="2000" baseline="-25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5733" name="Rectangle 21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1690688" y="2847975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3789363" y="4852988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5736" name="AutoShape 24"/>
          <p:cNvSpPr>
            <a:spLocks noChangeArrowheads="1"/>
          </p:cNvSpPr>
          <p:nvPr/>
        </p:nvSpPr>
        <p:spPr bwMode="auto">
          <a:xfrm>
            <a:off x="5822950" y="2171700"/>
            <a:ext cx="2166938" cy="1141413"/>
          </a:xfrm>
          <a:prstGeom prst="roundRect">
            <a:avLst>
              <a:gd name="adj" fmla="val 12486"/>
            </a:avLst>
          </a:prstGeom>
          <a:solidFill>
            <a:srgbClr val="FFFFFF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5737" name="Rectangle 25"/>
          <p:cNvSpPr>
            <a:spLocks noChangeArrowheads="1"/>
          </p:cNvSpPr>
          <p:nvPr/>
        </p:nvSpPr>
        <p:spPr bwMode="auto">
          <a:xfrm>
            <a:off x="6216650" y="2292350"/>
            <a:ext cx="1392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800">
                <a:solidFill>
                  <a:schemeClr val="accent2"/>
                </a:solidFill>
              </a:rPr>
              <a:t>Spadek</a:t>
            </a:r>
            <a:br>
              <a:rPr lang="pl-PL" sz="2800">
                <a:solidFill>
                  <a:schemeClr val="accent2"/>
                </a:solidFill>
              </a:rPr>
            </a:br>
            <a:r>
              <a:rPr lang="pl-PL" sz="2800">
                <a:solidFill>
                  <a:schemeClr val="accent2"/>
                </a:solidFill>
              </a:rPr>
              <a:t>popytu</a:t>
            </a:r>
            <a:endParaRPr lang="pl-PL" sz="28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5738" name="Rectangle 26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18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 flipH="1">
            <a:off x="1074738" y="4565650"/>
            <a:ext cx="2306637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64" name="Line 4"/>
          <p:cNvSpPr>
            <a:spLocks noChangeShapeType="1"/>
          </p:cNvSpPr>
          <p:nvPr/>
        </p:nvSpPr>
        <p:spPr bwMode="auto">
          <a:xfrm>
            <a:off x="3417888" y="4583113"/>
            <a:ext cx="0" cy="13192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 flipV="1">
            <a:off x="2590800" y="12192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1828800" y="16002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>
            <a:off x="1184275" y="2452688"/>
            <a:ext cx="3419475" cy="32289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flipH="1">
            <a:off x="1066800" y="3733800"/>
            <a:ext cx="30480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>
            <a:off x="41148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77" name="Oval 17"/>
          <p:cNvSpPr>
            <a:spLocks noChangeArrowheads="1"/>
          </p:cNvSpPr>
          <p:nvPr/>
        </p:nvSpPr>
        <p:spPr bwMode="auto">
          <a:xfrm>
            <a:off x="40640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4572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7780" name="Rectangle 20"/>
          <p:cNvSpPr>
            <a:spLocks noChangeArrowheads="1"/>
          </p:cNvSpPr>
          <p:nvPr/>
        </p:nvSpPr>
        <p:spPr bwMode="auto">
          <a:xfrm>
            <a:off x="6416675" y="868363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7781" name="Rectangle 21"/>
          <p:cNvSpPr>
            <a:spLocks noChangeArrowheads="1"/>
          </p:cNvSpPr>
          <p:nvPr/>
        </p:nvSpPr>
        <p:spPr bwMode="auto">
          <a:xfrm>
            <a:off x="5983288" y="544036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7782" name="Rectangle 22"/>
          <p:cNvSpPr>
            <a:spLocks noChangeArrowheads="1"/>
          </p:cNvSpPr>
          <p:nvPr/>
        </p:nvSpPr>
        <p:spPr bwMode="auto">
          <a:xfrm>
            <a:off x="4654550" y="5434013"/>
            <a:ext cx="46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accent2"/>
                </a:solidFill>
              </a:rPr>
              <a:t>D</a:t>
            </a:r>
            <a:r>
              <a:rPr lang="pl-PL" sz="2000" baseline="-25000">
                <a:solidFill>
                  <a:schemeClr val="accent2"/>
                </a:solidFill>
              </a:rPr>
              <a:t>2</a:t>
            </a:r>
            <a:endParaRPr lang="pl-PL" sz="2000" baseline="-25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7783" name="Rectangle 23"/>
          <p:cNvSpPr>
            <a:spLocks noChangeArrowheads="1"/>
          </p:cNvSpPr>
          <p:nvPr/>
        </p:nvSpPr>
        <p:spPr bwMode="auto">
          <a:xfrm>
            <a:off x="39465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117784" name="Oval 24"/>
          <p:cNvSpPr>
            <a:spLocks noChangeArrowheads="1"/>
          </p:cNvSpPr>
          <p:nvPr/>
        </p:nvSpPr>
        <p:spPr bwMode="auto">
          <a:xfrm>
            <a:off x="3355975" y="4513263"/>
            <a:ext cx="101600" cy="101600"/>
          </a:xfrm>
          <a:prstGeom prst="ellipse">
            <a:avLst/>
          </a:prstGeom>
          <a:solidFill>
            <a:schemeClr val="accent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85" name="Rectangle 25"/>
          <p:cNvSpPr>
            <a:spLocks noChangeArrowheads="1"/>
          </p:cNvSpPr>
          <p:nvPr/>
        </p:nvSpPr>
        <p:spPr bwMode="auto">
          <a:xfrm>
            <a:off x="442913" y="4265613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accent2"/>
                </a:solidFill>
              </a:rPr>
              <a:t>P</a:t>
            </a:r>
            <a:r>
              <a:rPr lang="pl-PL" sz="2400" baseline="-25000">
                <a:solidFill>
                  <a:schemeClr val="accent2"/>
                </a:solidFill>
              </a:rPr>
              <a:t>e</a:t>
            </a:r>
            <a:r>
              <a:rPr lang="pl-PL" sz="2000" baseline="-50000">
                <a:solidFill>
                  <a:schemeClr val="accent2"/>
                </a:solidFill>
              </a:rPr>
              <a:t>2</a:t>
            </a:r>
            <a:endParaRPr lang="pl-PL" sz="2000" baseline="-50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>
            <a:off x="3101975" y="601027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accent2"/>
                </a:solidFill>
              </a:rPr>
              <a:t>Q</a:t>
            </a:r>
            <a:r>
              <a:rPr lang="pl-PL" sz="2400" baseline="-25000">
                <a:solidFill>
                  <a:schemeClr val="accent2"/>
                </a:solidFill>
              </a:rPr>
              <a:t>e</a:t>
            </a:r>
            <a:r>
              <a:rPr lang="pl-PL" sz="2000" baseline="-50000">
                <a:solidFill>
                  <a:schemeClr val="accent2"/>
                </a:solidFill>
              </a:rPr>
              <a:t>2</a:t>
            </a:r>
            <a:endParaRPr lang="pl-PL" sz="2000" baseline="-50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7787" name="Rectangle 27"/>
          <p:cNvSpPr>
            <a:spLocks noChangeArrowheads="1"/>
          </p:cNvSpPr>
          <p:nvPr/>
        </p:nvSpPr>
        <p:spPr bwMode="auto">
          <a:xfrm>
            <a:off x="3238500" y="40703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accent2"/>
                </a:solidFill>
              </a:rPr>
              <a:t>n</a:t>
            </a:r>
            <a:endParaRPr lang="pl-PL" sz="24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117788" name="Line 28"/>
          <p:cNvSpPr>
            <a:spLocks noChangeShapeType="1"/>
          </p:cNvSpPr>
          <p:nvPr/>
        </p:nvSpPr>
        <p:spPr bwMode="auto">
          <a:xfrm>
            <a:off x="360363" y="3776663"/>
            <a:ext cx="0" cy="76993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89" name="Line 29"/>
          <p:cNvSpPr>
            <a:spLocks noChangeShapeType="1"/>
          </p:cNvSpPr>
          <p:nvPr/>
        </p:nvSpPr>
        <p:spPr bwMode="auto">
          <a:xfrm flipH="1">
            <a:off x="3436938" y="6561138"/>
            <a:ext cx="641350" cy="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90" name="Oval 30"/>
          <p:cNvSpPr>
            <a:spLocks noChangeArrowheads="1"/>
          </p:cNvSpPr>
          <p:nvPr/>
        </p:nvSpPr>
        <p:spPr bwMode="auto">
          <a:xfrm>
            <a:off x="2476500" y="36703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17791" name="Rectangle 31"/>
          <p:cNvSpPr>
            <a:spLocks noChangeArrowheads="1"/>
          </p:cNvSpPr>
          <p:nvPr/>
        </p:nvSpPr>
        <p:spPr bwMode="auto">
          <a:xfrm>
            <a:off x="2322513" y="32369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400">
                <a:solidFill>
                  <a:srgbClr val="00FFFF"/>
                </a:solidFill>
              </a:rPr>
              <a:t>m</a:t>
            </a:r>
            <a:endParaRPr lang="pl-PL" sz="2400">
              <a:solidFill>
                <a:srgbClr val="00FFFF"/>
              </a:solidFill>
              <a:latin typeface="Arial CE" charset="-18"/>
            </a:endParaRPr>
          </a:p>
        </p:txBody>
      </p:sp>
      <p:sp>
        <p:nvSpPr>
          <p:cNvPr id="117792" name="Line 32"/>
          <p:cNvSpPr>
            <a:spLocks noChangeShapeType="1"/>
          </p:cNvSpPr>
          <p:nvPr/>
        </p:nvSpPr>
        <p:spPr bwMode="auto">
          <a:xfrm>
            <a:off x="2540000" y="3832225"/>
            <a:ext cx="676275" cy="65722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 flipH="1">
            <a:off x="3602038" y="3924300"/>
            <a:ext cx="566737" cy="566738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117794" name="Rectangle 34"/>
          <p:cNvSpPr>
            <a:spLocks noGrp="1" noChangeArrowheads="1"/>
          </p:cNvSpPr>
          <p:nvPr>
            <p:ph type="title"/>
          </p:nvPr>
        </p:nvSpPr>
        <p:spPr>
          <a:xfrm>
            <a:off x="685800" y="47625"/>
            <a:ext cx="7772400" cy="714375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popytu D</a:t>
            </a:r>
          </a:p>
        </p:txBody>
      </p:sp>
      <p:sp>
        <p:nvSpPr>
          <p:cNvPr id="37" name="Symbol zastępczy numeru slajd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908050"/>
            <a:ext cx="7272808" cy="2952750"/>
          </a:xfrm>
        </p:spPr>
        <p:txBody>
          <a:bodyPr/>
          <a:lstStyle/>
          <a:p>
            <a:pPr algn="l"/>
            <a:r>
              <a:rPr lang="pl-PL" sz="3200" dirty="0" smtClean="0"/>
              <a:t>P</a:t>
            </a:r>
            <a:r>
              <a:rPr lang="pl-PL" sz="3200" dirty="0" smtClean="0"/>
              <a:t>oziom </a:t>
            </a:r>
            <a:r>
              <a:rPr lang="pl-PL" sz="3200" dirty="0"/>
              <a:t>ceny wyznaczany przez przecięcie się </a:t>
            </a:r>
            <a:r>
              <a:rPr lang="pl-PL" sz="3200" dirty="0" smtClean="0"/>
              <a:t>krzywych popytu </a:t>
            </a:r>
            <a:r>
              <a:rPr lang="pl-PL" sz="3200" dirty="0"/>
              <a:t>i podaży określa się mianem </a:t>
            </a:r>
            <a:r>
              <a:rPr lang="pl-PL" sz="3200" b="1" dirty="0">
                <a:solidFill>
                  <a:schemeClr val="accent2"/>
                </a:solidFill>
              </a:rPr>
              <a:t>ceny równowagi </a:t>
            </a:r>
            <a:r>
              <a:rPr lang="pl-PL" sz="3200" b="1" dirty="0" smtClean="0">
                <a:solidFill>
                  <a:schemeClr val="accent2"/>
                </a:solidFill>
              </a:rPr>
              <a:t> rynkowej </a:t>
            </a:r>
            <a:r>
              <a:rPr lang="pl-PL" sz="3200" b="1" dirty="0">
                <a:solidFill>
                  <a:schemeClr val="accent2"/>
                </a:solidFill>
              </a:rPr>
              <a:t>lub ceny równoważącej rynek.</a:t>
            </a:r>
            <a:r>
              <a:rPr lang="pl-PL" sz="3200" dirty="0"/>
              <a:t>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Sam </a:t>
            </a:r>
            <a:r>
              <a:rPr lang="pl-PL" sz="3200" dirty="0"/>
              <a:t>punkt </a:t>
            </a:r>
            <a:r>
              <a:rPr lang="pl-PL" sz="3200" dirty="0" smtClean="0"/>
              <a:t>przecięcia </a:t>
            </a:r>
            <a:r>
              <a:rPr lang="pl-PL" sz="3200" dirty="0"/>
              <a:t>się krzywych popytu i podaży określa się jako </a:t>
            </a:r>
            <a:r>
              <a:rPr lang="pl-PL" sz="3200" b="1" dirty="0">
                <a:solidFill>
                  <a:schemeClr val="accent2"/>
                </a:solidFill>
              </a:rPr>
              <a:t>równowagę </a:t>
            </a:r>
            <a:r>
              <a:rPr lang="pl-PL" sz="3200" b="1" dirty="0" smtClean="0">
                <a:solidFill>
                  <a:schemeClr val="accent2"/>
                </a:solidFill>
              </a:rPr>
              <a:t>rynkową (punkt </a:t>
            </a:r>
            <a:r>
              <a:rPr lang="pl-PL" sz="3200" b="1" dirty="0">
                <a:solidFill>
                  <a:schemeClr val="accent2"/>
                </a:solidFill>
              </a:rPr>
              <a:t>równowagi rynkowej).</a:t>
            </a:r>
            <a:r>
              <a:rPr lang="pl-PL" sz="3200" dirty="0"/>
              <a:t>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92375"/>
            <a:ext cx="8229600" cy="1296988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/>
              <a:t>Skutki przesunięcia krzywej podaży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20</a:t>
            </a:fld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116013" y="1052513"/>
            <a:ext cx="6961187" cy="48910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2719" name="Oval 15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2720" name="Rectangle 16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2721" name="Rectangle 17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21</a:t>
            </a:fld>
            <a:endParaRPr lang="pl-PL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74760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65" name="Oval 13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4766" name="Rectangle 14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4767" name="Rectangle 15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4768" name="Rectangle 16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4769" name="Rectangle 17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4770" name="Rectangle 18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4771" name="AutoShape 19"/>
          <p:cNvSpPr>
            <a:spLocks noChangeArrowheads="1"/>
          </p:cNvSpPr>
          <p:nvPr/>
        </p:nvSpPr>
        <p:spPr bwMode="auto">
          <a:xfrm>
            <a:off x="1284288" y="2373313"/>
            <a:ext cx="2166937" cy="1141412"/>
          </a:xfrm>
          <a:prstGeom prst="roundRect">
            <a:avLst>
              <a:gd name="adj" fmla="val 12486"/>
            </a:avLst>
          </a:prstGeom>
          <a:solidFill>
            <a:srgbClr val="FFFFFF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4772" name="Rectangle 20"/>
          <p:cNvSpPr>
            <a:spLocks noChangeArrowheads="1"/>
          </p:cNvSpPr>
          <p:nvPr/>
        </p:nvSpPr>
        <p:spPr bwMode="auto">
          <a:xfrm>
            <a:off x="1706563" y="2476500"/>
            <a:ext cx="1333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800">
                <a:solidFill>
                  <a:schemeClr val="folHlink"/>
                </a:solidFill>
              </a:rPr>
              <a:t>Wzrost</a:t>
            </a:r>
          </a:p>
          <a:p>
            <a:pPr algn="ctr" defTabSz="762000" eaLnBrk="0" hangingPunct="0"/>
            <a:r>
              <a:rPr lang="pl-PL" sz="2800">
                <a:solidFill>
                  <a:schemeClr val="folHlink"/>
                </a:solidFill>
              </a:rPr>
              <a:t>podaży</a:t>
            </a:r>
            <a:endParaRPr lang="pl-PL" sz="28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4773" name="Line 21"/>
          <p:cNvSpPr>
            <a:spLocks noChangeShapeType="1"/>
          </p:cNvSpPr>
          <p:nvPr/>
        </p:nvSpPr>
        <p:spPr bwMode="auto">
          <a:xfrm flipV="1">
            <a:off x="3986213" y="2144713"/>
            <a:ext cx="3698875" cy="35163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74" name="Rectangle 22"/>
          <p:cNvSpPr>
            <a:spLocks noChangeArrowheads="1"/>
          </p:cNvSpPr>
          <p:nvPr/>
        </p:nvSpPr>
        <p:spPr bwMode="auto">
          <a:xfrm>
            <a:off x="7613650" y="1774825"/>
            <a:ext cx="446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folHlink"/>
                </a:solidFill>
              </a:rPr>
              <a:t>S</a:t>
            </a:r>
            <a:r>
              <a:rPr lang="pl-PL" sz="2000" baseline="-25000">
                <a:solidFill>
                  <a:schemeClr val="folHlink"/>
                </a:solidFill>
              </a:rPr>
              <a:t>2</a:t>
            </a:r>
            <a:endParaRPr lang="pl-PL" sz="2000" baseline="-25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5707063" y="3135313"/>
            <a:ext cx="8969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76" name="Line 24"/>
          <p:cNvSpPr>
            <a:spLocks noChangeShapeType="1"/>
          </p:cNvSpPr>
          <p:nvPr/>
        </p:nvSpPr>
        <p:spPr bwMode="auto">
          <a:xfrm>
            <a:off x="3417888" y="5243513"/>
            <a:ext cx="952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4777" name="Rectangle 2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28" name="Symbol zastępczy numeru slajdu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22</a:t>
            </a:fld>
            <a:endParaRPr lang="pl-PL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76808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 flipH="1">
            <a:off x="1066800" y="3733800"/>
            <a:ext cx="493395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14" name="Oval 14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17" name="Rectangle 17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18" name="Rectangle 18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19" name="Rectangle 19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20" name="Line 20"/>
          <p:cNvSpPr>
            <a:spLocks noChangeShapeType="1"/>
          </p:cNvSpPr>
          <p:nvPr/>
        </p:nvSpPr>
        <p:spPr bwMode="auto">
          <a:xfrm flipV="1">
            <a:off x="3986213" y="2144713"/>
            <a:ext cx="3698875" cy="35163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21" name="Rectangle 21"/>
          <p:cNvSpPr>
            <a:spLocks noChangeArrowheads="1"/>
          </p:cNvSpPr>
          <p:nvPr/>
        </p:nvSpPr>
        <p:spPr bwMode="auto">
          <a:xfrm>
            <a:off x="7613650" y="1774825"/>
            <a:ext cx="446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folHlink"/>
                </a:solidFill>
              </a:rPr>
              <a:t>S</a:t>
            </a:r>
            <a:r>
              <a:rPr lang="pl-PL" sz="2000" baseline="-25000">
                <a:solidFill>
                  <a:schemeClr val="folHlink"/>
                </a:solidFill>
              </a:rPr>
              <a:t>2</a:t>
            </a:r>
            <a:endParaRPr lang="pl-PL" sz="2000" baseline="-25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6822" name="Oval 22"/>
          <p:cNvSpPr>
            <a:spLocks noChangeArrowheads="1"/>
          </p:cNvSpPr>
          <p:nvPr/>
        </p:nvSpPr>
        <p:spPr bwMode="auto">
          <a:xfrm>
            <a:off x="5988050" y="368935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6823" name="Rectangle 23"/>
          <p:cNvSpPr>
            <a:spLocks noChangeArrowheads="1"/>
          </p:cNvSpPr>
          <p:nvPr/>
        </p:nvSpPr>
        <p:spPr bwMode="auto">
          <a:xfrm>
            <a:off x="5815013" y="32099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p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6824" name="Line 24"/>
          <p:cNvSpPr>
            <a:spLocks noChangeShapeType="1"/>
          </p:cNvSpPr>
          <p:nvPr/>
        </p:nvSpPr>
        <p:spPr bwMode="auto">
          <a:xfrm flipH="1">
            <a:off x="5597525" y="3849688"/>
            <a:ext cx="457200" cy="42227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4919663" y="3832225"/>
            <a:ext cx="45720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26" name="Line 26"/>
          <p:cNvSpPr>
            <a:spLocks noChangeShapeType="1"/>
          </p:cNvSpPr>
          <p:nvPr/>
        </p:nvSpPr>
        <p:spPr bwMode="auto">
          <a:xfrm>
            <a:off x="214313" y="3740150"/>
            <a:ext cx="0" cy="49530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27" name="Line 27"/>
          <p:cNvSpPr>
            <a:spLocks noChangeShapeType="1"/>
          </p:cNvSpPr>
          <p:nvPr/>
        </p:nvSpPr>
        <p:spPr bwMode="auto">
          <a:xfrm>
            <a:off x="5103813" y="6196013"/>
            <a:ext cx="401637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6828" name="Rectangle 2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23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1066800" y="3733800"/>
            <a:ext cx="493395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62" name="Oval 14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65" name="Rectangle 17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67" name="Rectangle 19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 flipV="1">
            <a:off x="3986213" y="2144713"/>
            <a:ext cx="3698875" cy="35163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69" name="Rectangle 21"/>
          <p:cNvSpPr>
            <a:spLocks noChangeArrowheads="1"/>
          </p:cNvSpPr>
          <p:nvPr/>
        </p:nvSpPr>
        <p:spPr bwMode="auto">
          <a:xfrm>
            <a:off x="7613650" y="1774825"/>
            <a:ext cx="446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folHlink"/>
                </a:solidFill>
              </a:rPr>
              <a:t>S</a:t>
            </a:r>
            <a:r>
              <a:rPr lang="pl-PL" sz="2000" baseline="-25000">
                <a:solidFill>
                  <a:schemeClr val="folHlink"/>
                </a:solidFill>
              </a:rPr>
              <a:t>2</a:t>
            </a:r>
            <a:endParaRPr lang="pl-PL" sz="2000" baseline="-25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8870" name="Oval 22"/>
          <p:cNvSpPr>
            <a:spLocks noChangeArrowheads="1"/>
          </p:cNvSpPr>
          <p:nvPr/>
        </p:nvSpPr>
        <p:spPr bwMode="auto">
          <a:xfrm>
            <a:off x="5988050" y="368935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71" name="Rectangle 23"/>
          <p:cNvSpPr>
            <a:spLocks noChangeArrowheads="1"/>
          </p:cNvSpPr>
          <p:nvPr/>
        </p:nvSpPr>
        <p:spPr bwMode="auto">
          <a:xfrm>
            <a:off x="5815013" y="320992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p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78872" name="Line 24"/>
          <p:cNvSpPr>
            <a:spLocks noChangeShapeType="1"/>
          </p:cNvSpPr>
          <p:nvPr/>
        </p:nvSpPr>
        <p:spPr bwMode="auto">
          <a:xfrm flipH="1">
            <a:off x="5597525" y="3849688"/>
            <a:ext cx="457200" cy="422275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73" name="Line 25"/>
          <p:cNvSpPr>
            <a:spLocks noChangeShapeType="1"/>
          </p:cNvSpPr>
          <p:nvPr/>
        </p:nvSpPr>
        <p:spPr bwMode="auto">
          <a:xfrm>
            <a:off x="4919663" y="3832225"/>
            <a:ext cx="45720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74" name="Oval 26"/>
          <p:cNvSpPr>
            <a:spLocks noChangeArrowheads="1"/>
          </p:cNvSpPr>
          <p:nvPr/>
        </p:nvSpPr>
        <p:spPr bwMode="auto">
          <a:xfrm>
            <a:off x="5419725" y="4202113"/>
            <a:ext cx="101600" cy="101600"/>
          </a:xfrm>
          <a:prstGeom prst="ellipse">
            <a:avLst/>
          </a:prstGeom>
          <a:solidFill>
            <a:schemeClr val="hlink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78875" name="Line 27"/>
          <p:cNvSpPr>
            <a:spLocks noChangeShapeType="1"/>
          </p:cNvSpPr>
          <p:nvPr/>
        </p:nvSpPr>
        <p:spPr bwMode="auto">
          <a:xfrm flipH="1">
            <a:off x="1092200" y="4252913"/>
            <a:ext cx="4322763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76" name="Line 28"/>
          <p:cNvSpPr>
            <a:spLocks noChangeShapeType="1"/>
          </p:cNvSpPr>
          <p:nvPr/>
        </p:nvSpPr>
        <p:spPr bwMode="auto">
          <a:xfrm>
            <a:off x="5468938" y="4271963"/>
            <a:ext cx="0" cy="1666875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78877" name="Rectangle 29"/>
          <p:cNvSpPr>
            <a:spLocks noChangeArrowheads="1"/>
          </p:cNvSpPr>
          <p:nvPr/>
        </p:nvSpPr>
        <p:spPr bwMode="auto">
          <a:xfrm>
            <a:off x="328613" y="4008438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folHlink"/>
                </a:solidFill>
              </a:rPr>
              <a:t>P</a:t>
            </a:r>
            <a:r>
              <a:rPr lang="pl-PL" sz="2400" baseline="-25000">
                <a:solidFill>
                  <a:schemeClr val="folHlink"/>
                </a:solidFill>
              </a:rPr>
              <a:t>e</a:t>
            </a:r>
            <a:r>
              <a:rPr lang="pl-PL" sz="2000" baseline="-50000">
                <a:solidFill>
                  <a:schemeClr val="folHlink"/>
                </a:solidFill>
              </a:rPr>
              <a:t>2</a:t>
            </a:r>
            <a:endParaRPr lang="pl-PL" sz="2000" baseline="-50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8878" name="Rectangle 30"/>
          <p:cNvSpPr>
            <a:spLocks noChangeArrowheads="1"/>
          </p:cNvSpPr>
          <p:nvPr/>
        </p:nvSpPr>
        <p:spPr bwMode="auto">
          <a:xfrm>
            <a:off x="5186363" y="5992813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folHlink"/>
                </a:solidFill>
              </a:rPr>
              <a:t>Q</a:t>
            </a:r>
            <a:r>
              <a:rPr lang="pl-PL" sz="2400" baseline="-25000">
                <a:solidFill>
                  <a:schemeClr val="folHlink"/>
                </a:solidFill>
              </a:rPr>
              <a:t>e</a:t>
            </a:r>
            <a:r>
              <a:rPr lang="pl-PL" sz="2000" baseline="-50000">
                <a:solidFill>
                  <a:schemeClr val="folHlink"/>
                </a:solidFill>
              </a:rPr>
              <a:t>2</a:t>
            </a:r>
            <a:endParaRPr lang="pl-PL" sz="2000" baseline="-500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8879" name="Rectangle 31"/>
          <p:cNvSpPr>
            <a:spLocks noChangeArrowheads="1"/>
          </p:cNvSpPr>
          <p:nvPr/>
        </p:nvSpPr>
        <p:spPr bwMode="auto">
          <a:xfrm>
            <a:off x="5256213" y="37496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400">
                <a:solidFill>
                  <a:schemeClr val="folHlink"/>
                </a:solidFill>
              </a:rPr>
              <a:t>q</a:t>
            </a:r>
            <a:endParaRPr lang="pl-PL" sz="240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78880" name="Rectangle 3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35" name="Symbol zastępczy numeru slajd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24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80904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09" name="Line 13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0910" name="Oval 14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0912" name="Rectangle 16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0913" name="Rectangle 17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0916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25</a:t>
            </a:fld>
            <a:endParaRPr lang="pl-PL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3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 flipH="1">
            <a:off x="1905000" y="1066800"/>
            <a:ext cx="4114800" cy="388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59" name="Oval 15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>
            <a:off x="5410200" y="19812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63" name="Line 19"/>
          <p:cNvSpPr>
            <a:spLocks noChangeShapeType="1"/>
          </p:cNvSpPr>
          <p:nvPr/>
        </p:nvSpPr>
        <p:spPr bwMode="auto">
          <a:xfrm>
            <a:off x="2514600" y="4724400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2964" name="Rectangle 20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2966" name="Rectangle 22"/>
          <p:cNvSpPr>
            <a:spLocks noChangeArrowheads="1"/>
          </p:cNvSpPr>
          <p:nvPr/>
        </p:nvSpPr>
        <p:spPr bwMode="auto">
          <a:xfrm>
            <a:off x="5989638" y="7159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accent2"/>
                </a:solidFill>
              </a:rPr>
              <a:t>S</a:t>
            </a:r>
            <a:r>
              <a:rPr lang="pl-PL" sz="2000" baseline="-25000">
                <a:solidFill>
                  <a:schemeClr val="accent2"/>
                </a:solidFill>
              </a:rPr>
              <a:t>2</a:t>
            </a:r>
            <a:endParaRPr lang="pl-PL" sz="2000" baseline="-25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2967" name="Rectangle 23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2968" name="AutoShape 24"/>
          <p:cNvSpPr>
            <a:spLocks noChangeArrowheads="1"/>
          </p:cNvSpPr>
          <p:nvPr/>
        </p:nvSpPr>
        <p:spPr bwMode="auto">
          <a:xfrm>
            <a:off x="5807075" y="3235325"/>
            <a:ext cx="2166938" cy="1141413"/>
          </a:xfrm>
          <a:prstGeom prst="roundRect">
            <a:avLst>
              <a:gd name="adj" fmla="val 12486"/>
            </a:avLst>
          </a:prstGeom>
          <a:solidFill>
            <a:srgbClr val="FFFFFF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2969" name="Rectangle 25"/>
          <p:cNvSpPr>
            <a:spLocks noChangeArrowheads="1"/>
          </p:cNvSpPr>
          <p:nvPr/>
        </p:nvSpPr>
        <p:spPr bwMode="auto">
          <a:xfrm>
            <a:off x="6200775" y="3355975"/>
            <a:ext cx="1392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800">
                <a:solidFill>
                  <a:schemeClr val="accent2"/>
                </a:solidFill>
              </a:rPr>
              <a:t>Spadek</a:t>
            </a:r>
            <a:br>
              <a:rPr lang="pl-PL" sz="2800">
                <a:solidFill>
                  <a:schemeClr val="accent2"/>
                </a:solidFill>
              </a:rPr>
            </a:br>
            <a:r>
              <a:rPr lang="pl-PL" sz="2800">
                <a:solidFill>
                  <a:schemeClr val="accent2"/>
                </a:solidFill>
              </a:rPr>
              <a:t>podaży</a:t>
            </a:r>
            <a:endParaRPr lang="pl-PL" sz="28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2970" name="Rectangle 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26</a:t>
            </a:fld>
            <a:endParaRPr lang="pl-PL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85000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 flipH="1">
            <a:off x="1905000" y="1066800"/>
            <a:ext cx="4114800" cy="388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07" name="Oval 15"/>
          <p:cNvSpPr>
            <a:spLocks noChangeArrowheads="1"/>
          </p:cNvSpPr>
          <p:nvPr/>
        </p:nvSpPr>
        <p:spPr bwMode="auto">
          <a:xfrm>
            <a:off x="31496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114800" y="6629400"/>
            <a:ext cx="838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13" name="Line 21"/>
          <p:cNvSpPr>
            <a:spLocks noChangeShapeType="1"/>
          </p:cNvSpPr>
          <p:nvPr/>
        </p:nvSpPr>
        <p:spPr bwMode="auto">
          <a:xfrm flipV="1">
            <a:off x="3429000" y="3124200"/>
            <a:ext cx="609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 flipH="1" flipV="1">
            <a:off x="4267200" y="3124200"/>
            <a:ext cx="533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5989638" y="7159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accent2"/>
                </a:solidFill>
              </a:rPr>
              <a:t>S</a:t>
            </a:r>
            <a:r>
              <a:rPr lang="pl-PL" sz="2000" baseline="-25000">
                <a:solidFill>
                  <a:schemeClr val="accent2"/>
                </a:solidFill>
              </a:rPr>
              <a:t>2</a:t>
            </a:r>
            <a:endParaRPr lang="pl-PL" sz="2000" baseline="-25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3032125" y="3184525"/>
            <a:ext cx="25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j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85021" name="Line 29"/>
          <p:cNvSpPr>
            <a:spLocks noChangeShapeType="1"/>
          </p:cNvSpPr>
          <p:nvPr/>
        </p:nvSpPr>
        <p:spPr bwMode="auto">
          <a:xfrm flipH="1">
            <a:off x="323850" y="2708275"/>
            <a:ext cx="0" cy="10080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27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685800" y="487363"/>
            <a:ext cx="338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P</a:t>
            </a:r>
            <a:endParaRPr lang="pl-PL" sz="2000" i="1">
              <a:latin typeface="Arial CE" charset="-18"/>
            </a:endParaRP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7985125" y="60499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 i="1"/>
              <a:t>Q</a:t>
            </a:r>
            <a:endParaRPr lang="pl-PL" sz="2000" i="1">
              <a:latin typeface="Arial CE" charset="-18"/>
            </a:endParaRP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746125" y="5973763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000"/>
              <a:t>O</a:t>
            </a:r>
            <a:endParaRPr lang="pl-PL" sz="2000">
              <a:latin typeface="Arial CE" charset="-18"/>
            </a:endParaRP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 flipH="1" flipV="1">
            <a:off x="2667000" y="1143000"/>
            <a:ext cx="3810000" cy="426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2971800" y="1752600"/>
            <a:ext cx="4114800" cy="3886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 flipH="1">
            <a:off x="1905000" y="1066800"/>
            <a:ext cx="4114800" cy="3886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 flipH="1">
            <a:off x="1066800" y="3733800"/>
            <a:ext cx="38862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>
            <a:off x="4953000" y="3733800"/>
            <a:ext cx="0" cy="220980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H="1">
            <a:off x="1066800" y="2819400"/>
            <a:ext cx="3124200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>
            <a:off x="4191000" y="2819400"/>
            <a:ext cx="0" cy="312420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>
            <a:off x="1066800" y="5943600"/>
            <a:ext cx="7010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1066800" y="609600"/>
            <a:ext cx="0" cy="533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57" name="Oval 17"/>
          <p:cNvSpPr>
            <a:spLocks noChangeArrowheads="1"/>
          </p:cNvSpPr>
          <p:nvPr/>
        </p:nvSpPr>
        <p:spPr bwMode="auto">
          <a:xfrm>
            <a:off x="31496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58" name="Oval 18"/>
          <p:cNvSpPr>
            <a:spLocks noChangeArrowheads="1"/>
          </p:cNvSpPr>
          <p:nvPr/>
        </p:nvSpPr>
        <p:spPr bwMode="auto">
          <a:xfrm>
            <a:off x="4140200" y="2768600"/>
            <a:ext cx="101600" cy="1016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59" name="Oval 19"/>
          <p:cNvSpPr>
            <a:spLocks noChangeArrowheads="1"/>
          </p:cNvSpPr>
          <p:nvPr/>
        </p:nvSpPr>
        <p:spPr bwMode="auto">
          <a:xfrm>
            <a:off x="4902200" y="3683000"/>
            <a:ext cx="101600" cy="101600"/>
          </a:xfrm>
          <a:prstGeom prst="ellipse">
            <a:avLst/>
          </a:prstGeom>
          <a:solidFill>
            <a:schemeClr val="tx2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304800" y="34893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P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304800" y="2574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accent2"/>
                </a:solidFill>
              </a:rPr>
              <a:t>P</a:t>
            </a:r>
            <a:r>
              <a:rPr lang="pl-PL" sz="2400" baseline="-25000">
                <a:solidFill>
                  <a:schemeClr val="accent2"/>
                </a:solidFill>
              </a:rPr>
              <a:t>e</a:t>
            </a:r>
            <a:r>
              <a:rPr lang="pl-PL" sz="2000" baseline="-50000">
                <a:solidFill>
                  <a:schemeClr val="accent2"/>
                </a:solidFill>
              </a:rPr>
              <a:t>3</a:t>
            </a:r>
            <a:endParaRPr lang="pl-PL" sz="2000" baseline="-50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38100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accent2"/>
                </a:solidFill>
              </a:rPr>
              <a:t>Q</a:t>
            </a:r>
            <a:r>
              <a:rPr lang="pl-PL" sz="2400" baseline="-25000">
                <a:solidFill>
                  <a:schemeClr val="accent2"/>
                </a:solidFill>
              </a:rPr>
              <a:t>e</a:t>
            </a:r>
            <a:r>
              <a:rPr lang="pl-PL" sz="2000" baseline="-50000">
                <a:solidFill>
                  <a:schemeClr val="accent2"/>
                </a:solidFill>
              </a:rPr>
              <a:t>3</a:t>
            </a:r>
            <a:endParaRPr lang="pl-PL" sz="2000" baseline="-50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7063" name="Rectangle 23"/>
          <p:cNvSpPr>
            <a:spLocks noChangeArrowheads="1"/>
          </p:cNvSpPr>
          <p:nvPr/>
        </p:nvSpPr>
        <p:spPr bwMode="auto">
          <a:xfrm>
            <a:off x="4648200" y="6003925"/>
            <a:ext cx="68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defTabSz="762000" eaLnBrk="0" hangingPunct="0"/>
            <a:r>
              <a:rPr lang="pl-PL" sz="2000" i="1">
                <a:solidFill>
                  <a:schemeClr val="tx2"/>
                </a:solidFill>
              </a:rPr>
              <a:t>Q</a:t>
            </a:r>
            <a:r>
              <a:rPr lang="pl-PL" sz="2400" baseline="-25000">
                <a:solidFill>
                  <a:schemeClr val="tx2"/>
                </a:solidFill>
              </a:rPr>
              <a:t>e</a:t>
            </a:r>
            <a:r>
              <a:rPr lang="pl-PL" sz="2000" baseline="-50000">
                <a:solidFill>
                  <a:schemeClr val="tx2"/>
                </a:solidFill>
              </a:rPr>
              <a:t>1</a:t>
            </a:r>
            <a:endParaRPr lang="pl-PL" sz="2000" baseline="-50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 flipV="1">
            <a:off x="228600" y="2895600"/>
            <a:ext cx="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>
            <a:off x="4114800" y="6629400"/>
            <a:ext cx="8382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 flipV="1">
            <a:off x="3429000" y="3124200"/>
            <a:ext cx="6096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 flipH="1" flipV="1">
            <a:off x="4267200" y="3124200"/>
            <a:ext cx="5334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87068" name="Rectangle 28"/>
          <p:cNvSpPr>
            <a:spLocks noChangeArrowheads="1"/>
          </p:cNvSpPr>
          <p:nvPr/>
        </p:nvSpPr>
        <p:spPr bwMode="auto">
          <a:xfrm>
            <a:off x="6486525" y="53641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D</a:t>
            </a:r>
            <a:endParaRPr lang="pl-PL" sz="2000" i="1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7056438" y="14017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tx2"/>
                </a:solidFill>
              </a:rPr>
              <a:t>S</a:t>
            </a:r>
            <a:r>
              <a:rPr lang="pl-PL" sz="2000" baseline="-25000">
                <a:solidFill>
                  <a:schemeClr val="tx2"/>
                </a:solidFill>
              </a:rPr>
              <a:t>1</a:t>
            </a:r>
            <a:endParaRPr lang="pl-PL" sz="2000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70" name="Rectangle 30"/>
          <p:cNvSpPr>
            <a:spLocks noChangeArrowheads="1"/>
          </p:cNvSpPr>
          <p:nvPr/>
        </p:nvSpPr>
        <p:spPr bwMode="auto">
          <a:xfrm>
            <a:off x="5989638" y="715963"/>
            <a:ext cx="44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>
                <a:solidFill>
                  <a:schemeClr val="accent2"/>
                </a:solidFill>
              </a:rPr>
              <a:t>S</a:t>
            </a:r>
            <a:r>
              <a:rPr lang="pl-PL" sz="2000" baseline="-25000">
                <a:solidFill>
                  <a:schemeClr val="accent2"/>
                </a:solidFill>
              </a:rPr>
              <a:t>2</a:t>
            </a:r>
            <a:endParaRPr lang="pl-PL" sz="2000" baseline="-250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7071" name="Rectangle 31"/>
          <p:cNvSpPr>
            <a:spLocks noChangeArrowheads="1"/>
          </p:cNvSpPr>
          <p:nvPr/>
        </p:nvSpPr>
        <p:spPr bwMode="auto">
          <a:xfrm>
            <a:off x="3032125" y="3184525"/>
            <a:ext cx="25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j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72" name="Rectangle 32"/>
          <p:cNvSpPr>
            <a:spLocks noChangeArrowheads="1"/>
          </p:cNvSpPr>
          <p:nvPr/>
        </p:nvSpPr>
        <p:spPr bwMode="auto">
          <a:xfrm>
            <a:off x="4784725" y="3184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tx2"/>
                </a:solidFill>
              </a:rPr>
              <a:t>g</a:t>
            </a:r>
            <a:endParaRPr lang="pl-PL" sz="24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87073" name="Rectangle 33"/>
          <p:cNvSpPr>
            <a:spLocks noChangeArrowheads="1"/>
          </p:cNvSpPr>
          <p:nvPr/>
        </p:nvSpPr>
        <p:spPr bwMode="auto">
          <a:xfrm>
            <a:off x="4067175" y="22050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pl-PL" sz="2400">
                <a:solidFill>
                  <a:schemeClr val="accent2"/>
                </a:solidFill>
              </a:rPr>
              <a:t>k</a:t>
            </a:r>
            <a:endParaRPr lang="pl-PL" sz="240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87074" name="Rectangle 3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36600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Skutki przesunięcia krzywej podaży S</a:t>
            </a:r>
          </a:p>
        </p:txBody>
      </p:sp>
      <p:sp>
        <p:nvSpPr>
          <p:cNvPr id="37" name="Symbol zastępczy numeru slajd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28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275"/>
            <a:ext cx="8229600" cy="1512888"/>
          </a:xfrm>
        </p:spPr>
        <p:txBody>
          <a:bodyPr/>
          <a:lstStyle/>
          <a:p>
            <a:pPr algn="ctr">
              <a:buFontTx/>
              <a:buNone/>
            </a:pPr>
            <a:r>
              <a:rPr lang="pl-PL" b="1"/>
              <a:t>Ingerencja państwa w </a:t>
            </a:r>
            <a:r>
              <a:rPr lang="pl-PL" b="1" smtClean="0"/>
              <a:t>rynek</a:t>
            </a:r>
            <a:endParaRPr lang="pl-PL" b="1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29</a:t>
            </a:fld>
            <a:endParaRPr 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0888" y="152400"/>
            <a:ext cx="7707312" cy="1143000"/>
          </a:xfrm>
          <a:noFill/>
          <a:ln/>
        </p:spPr>
        <p:txBody>
          <a:bodyPr lIns="92075" tIns="46038" rIns="92075" bIns="46038"/>
          <a:lstStyle/>
          <a:p>
            <a:r>
              <a:rPr lang="pl-PL" sz="4000" dirty="0">
                <a:solidFill>
                  <a:schemeClr val="tx1"/>
                </a:solidFill>
              </a:rPr>
              <a:t>Cena i ilość w stanie równowagi</a:t>
            </a:r>
            <a:endParaRPr lang="pl-PL" sz="2800" dirty="0">
              <a:solidFill>
                <a:schemeClr val="tx1"/>
              </a:solidFill>
              <a:latin typeface="Arial CE" charset="-18"/>
            </a:endParaRPr>
          </a:p>
        </p:txBody>
      </p:sp>
      <p:graphicFrame>
        <p:nvGraphicFramePr>
          <p:cNvPr id="91139" name="Object 3"/>
          <p:cNvGraphicFramePr>
            <a:graphicFrameLocks/>
          </p:cNvGraphicFramePr>
          <p:nvPr/>
        </p:nvGraphicFramePr>
        <p:xfrm>
          <a:off x="93663" y="1252538"/>
          <a:ext cx="8926512" cy="5132387"/>
        </p:xfrm>
        <a:graphic>
          <a:graphicData uri="http://schemas.openxmlformats.org/presentationml/2006/ole">
            <p:oleObj spid="_x0000_s91148" name="Dokument" r:id="rId4" imgW="8942832" imgH="4000500" progId="Word.Document.8">
              <p:embed/>
            </p:oleObj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922BD-3AF3-45EB-A2CC-91048380EDE4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  <p:transition spd="slow">
    <p:pull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>
              <a:buFontTx/>
              <a:buNone/>
            </a:pPr>
            <a:r>
              <a:rPr lang="pl-PL" sz="2800"/>
              <a:t>	</a:t>
            </a:r>
            <a:r>
              <a:rPr lang="pl-PL" sz="2400"/>
              <a:t>W praktyce często mechanizm rynkowy jest korygowany przez państwo, które może wpływać na niego poprzez:</a:t>
            </a:r>
          </a:p>
          <a:p>
            <a:pPr>
              <a:buFontTx/>
              <a:buNone/>
            </a:pPr>
            <a:endParaRPr lang="pl-PL" sz="2400"/>
          </a:p>
          <a:p>
            <a:r>
              <a:rPr lang="pl-PL" sz="2400"/>
              <a:t>Ustanawianie prawa gwarantującego przestrzeganie przez podmioty gospodarcze reguł gry rynkowej</a:t>
            </a:r>
          </a:p>
          <a:p>
            <a:r>
              <a:rPr lang="pl-PL" sz="2400"/>
              <a:t>Dokonywanie przez system podatkowy redystrybucji dochodów na rzecz osób i grup, które nie są w stanie sprostać regułom rynku</a:t>
            </a:r>
          </a:p>
          <a:p>
            <a:r>
              <a:rPr lang="pl-PL" sz="2400"/>
              <a:t>Działania na rzecz stabilizacji gospodarczej w celu poprawienia koniunktury, przeciwdziałania inflacji</a:t>
            </a:r>
          </a:p>
          <a:p>
            <a:r>
              <a:rPr lang="pl-PL" sz="2400"/>
              <a:t>Regulowanie pewnych dziedzin gospodarki zamiast mechanizmu rynkowego (subwencje, dotacje).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30</a:t>
            </a:fld>
            <a:endParaRPr lang="pl-P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buFontTx/>
              <a:buNone/>
            </a:pPr>
            <a:r>
              <a:rPr lang="pl-PL" sz="2800" dirty="0"/>
              <a:t>Z tych form wpływu na gospodarkę i rynek szczególne znaczenie dla </a:t>
            </a:r>
          </a:p>
          <a:p>
            <a:pPr>
              <a:buFontTx/>
              <a:buNone/>
            </a:pPr>
            <a:r>
              <a:rPr lang="pl-PL" sz="2800" dirty="0"/>
              <a:t>poszczególnych rynków mają dwie:</a:t>
            </a:r>
          </a:p>
          <a:p>
            <a:pPr>
              <a:buFontTx/>
              <a:buNone/>
            </a:pPr>
            <a:endParaRPr lang="pl-PL" sz="2800" dirty="0"/>
          </a:p>
          <a:p>
            <a:pPr lvl="1"/>
            <a:r>
              <a:rPr lang="pl-PL" dirty="0">
                <a:solidFill>
                  <a:schemeClr val="accent2"/>
                </a:solidFill>
              </a:rPr>
              <a:t>bezpośrednie ustalanie cen przez państwo</a:t>
            </a:r>
            <a:r>
              <a:rPr lang="pl-PL" dirty="0"/>
              <a:t>, sprowadzające się do wyznaczania cen </a:t>
            </a:r>
            <a:r>
              <a:rPr lang="pl-PL" dirty="0">
                <a:solidFill>
                  <a:schemeClr val="accent2"/>
                </a:solidFill>
              </a:rPr>
              <a:t>minimalnych i maksymalnych</a:t>
            </a:r>
            <a:r>
              <a:rPr lang="pl-PL" dirty="0"/>
              <a:t>,</a:t>
            </a:r>
          </a:p>
          <a:p>
            <a:pPr lvl="1"/>
            <a:r>
              <a:rPr lang="pl-PL" dirty="0"/>
              <a:t>pośredni wpływ na poszczególne rynki poprzez wprowadzanie, znoszenie lub zmianę poziomu ceł, dopłat i podatków (VAT, akcyza).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31</a:t>
            </a:fld>
            <a:endParaRPr lang="pl-PL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>
                <a:solidFill>
                  <a:schemeClr val="accent2"/>
                </a:solidFill>
              </a:rPr>
              <a:t>Cenę maksymalną</a:t>
            </a:r>
            <a:r>
              <a:rPr lang="pl-PL" sz="2400"/>
              <a:t> wprowadza państwo w celu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zapewnienia lub ułatwienia społeczeństwu, zwłaszcza zaś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mniej zamożnej jego części dostępu do niektórych dóbr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podstawowych. Współcześnie, w państwach o rozwiniętej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gospodarce rynkowej dotyczy to na ogół bardzo wąskiej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grupy dóbr przykładem mogą tu być ceny maksymalne na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wodę, ciepło, czynsze mieszkaniowe, gaz, czy niektóre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inne produkty lub usługi. Regulacja ta polega na ustaleniu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pewnego poziomu ceny niższego od ceny równowagi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rynkowej, powyżej której dane dobro nie może być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sprzedawane na rynku.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>
                <a:solidFill>
                  <a:schemeClr val="accent2"/>
                </a:solidFill>
              </a:rPr>
              <a:t>Ustalenie cen na poziomie niższym</a:t>
            </a:r>
            <a:r>
              <a:rPr lang="pl-PL" sz="2400"/>
              <a:t> niż cena równowagi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rynkowej prowadzi do sytuacji niedoboru na rynku, gdyż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pociąga to za sobą zarówno wzrost popytu jak 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zmniejszenie się podaży.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32</a:t>
            </a:fld>
            <a:endParaRPr lang="pl-PL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0" y="32131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 Po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0" y="3789363"/>
            <a:ext cx="684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1400">
                <a:solidFill>
                  <a:schemeClr val="accent2"/>
                </a:solidFill>
              </a:rPr>
              <a:t>Pmax</a:t>
            </a:r>
          </a:p>
        </p:txBody>
      </p:sp>
      <p:grpSp>
        <p:nvGrpSpPr>
          <p:cNvPr id="30745" name="Group 25"/>
          <p:cNvGrpSpPr>
            <a:grpSpLocks/>
          </p:cNvGrpSpPr>
          <p:nvPr/>
        </p:nvGrpSpPr>
        <p:grpSpPr bwMode="auto">
          <a:xfrm>
            <a:off x="250825" y="981075"/>
            <a:ext cx="6697663" cy="5119688"/>
            <a:chOff x="158" y="618"/>
            <a:chExt cx="4219" cy="3225"/>
          </a:xfrm>
        </p:grpSpPr>
        <p:sp>
          <p:nvSpPr>
            <p:cNvPr id="30724" name="Line 4"/>
            <p:cNvSpPr>
              <a:spLocks noChangeShapeType="1"/>
            </p:cNvSpPr>
            <p:nvPr/>
          </p:nvSpPr>
          <p:spPr bwMode="auto">
            <a:xfrm flipH="1" flipV="1">
              <a:off x="431" y="618"/>
              <a:ext cx="0" cy="28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25" name="Line 5"/>
            <p:cNvSpPr>
              <a:spLocks noChangeShapeType="1"/>
            </p:cNvSpPr>
            <p:nvPr/>
          </p:nvSpPr>
          <p:spPr bwMode="auto">
            <a:xfrm flipV="1">
              <a:off x="431" y="3475"/>
              <a:ext cx="2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26" name="Text Box 6"/>
            <p:cNvSpPr txBox="1">
              <a:spLocks noChangeArrowheads="1"/>
            </p:cNvSpPr>
            <p:nvPr/>
          </p:nvSpPr>
          <p:spPr bwMode="auto">
            <a:xfrm>
              <a:off x="158" y="618"/>
              <a:ext cx="182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Cena</a:t>
              </a:r>
            </a:p>
          </p:txBody>
        </p:sp>
        <p:sp>
          <p:nvSpPr>
            <p:cNvPr id="30727" name="Text Box 7"/>
            <p:cNvSpPr txBox="1">
              <a:spLocks noChangeArrowheads="1"/>
            </p:cNvSpPr>
            <p:nvPr/>
          </p:nvSpPr>
          <p:spPr bwMode="auto">
            <a:xfrm>
              <a:off x="3152" y="3612"/>
              <a:ext cx="122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Popyt, podaż</a:t>
              </a:r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 flipV="1">
              <a:off x="839" y="1253"/>
              <a:ext cx="2086" cy="18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>
              <a:off x="839" y="1389"/>
              <a:ext cx="2268" cy="14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30" name="Text Box 10"/>
            <p:cNvSpPr txBox="1">
              <a:spLocks noChangeArrowheads="1"/>
            </p:cNvSpPr>
            <p:nvPr/>
          </p:nvSpPr>
          <p:spPr bwMode="auto">
            <a:xfrm>
              <a:off x="3016" y="1162"/>
              <a:ext cx="2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S</a:t>
              </a:r>
            </a:p>
          </p:txBody>
        </p:sp>
        <p:sp>
          <p:nvSpPr>
            <p:cNvPr id="30731" name="Text Box 11"/>
            <p:cNvSpPr txBox="1">
              <a:spLocks noChangeArrowheads="1"/>
            </p:cNvSpPr>
            <p:nvPr/>
          </p:nvSpPr>
          <p:spPr bwMode="auto">
            <a:xfrm>
              <a:off x="3198" y="2840"/>
              <a:ext cx="31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D</a:t>
              </a:r>
            </a:p>
          </p:txBody>
        </p:sp>
        <p:sp>
          <p:nvSpPr>
            <p:cNvPr id="30732" name="Line 12"/>
            <p:cNvSpPr>
              <a:spLocks noChangeShapeType="1"/>
            </p:cNvSpPr>
            <p:nvPr/>
          </p:nvSpPr>
          <p:spPr bwMode="auto">
            <a:xfrm flipV="1">
              <a:off x="431" y="2115"/>
              <a:ext cx="1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34" name="Line 14"/>
            <p:cNvSpPr>
              <a:spLocks noChangeShapeType="1"/>
            </p:cNvSpPr>
            <p:nvPr/>
          </p:nvSpPr>
          <p:spPr bwMode="auto">
            <a:xfrm flipV="1">
              <a:off x="1927" y="2115"/>
              <a:ext cx="0" cy="1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1837" y="1661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R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1746" y="3566"/>
              <a:ext cx="5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So Do</a:t>
              </a:r>
            </a:p>
          </p:txBody>
        </p:sp>
        <p:sp>
          <p:nvSpPr>
            <p:cNvPr id="30737" name="Line 17"/>
            <p:cNvSpPr>
              <a:spLocks noChangeShapeType="1"/>
            </p:cNvSpPr>
            <p:nvPr/>
          </p:nvSpPr>
          <p:spPr bwMode="auto">
            <a:xfrm flipV="1">
              <a:off x="431" y="2523"/>
              <a:ext cx="213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38" name="Line 18"/>
            <p:cNvSpPr>
              <a:spLocks noChangeShapeType="1"/>
            </p:cNvSpPr>
            <p:nvPr/>
          </p:nvSpPr>
          <p:spPr bwMode="auto">
            <a:xfrm flipH="1" flipV="1">
              <a:off x="1474" y="2523"/>
              <a:ext cx="0" cy="9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1156" y="3566"/>
              <a:ext cx="49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>
                  <a:solidFill>
                    <a:schemeClr val="accent2"/>
                  </a:solidFill>
                </a:rPr>
                <a:t>Smax</a:t>
              </a:r>
            </a:p>
          </p:txBody>
        </p:sp>
        <p:sp>
          <p:nvSpPr>
            <p:cNvPr id="30741" name="Line 21"/>
            <p:cNvSpPr>
              <a:spLocks noChangeShapeType="1"/>
            </p:cNvSpPr>
            <p:nvPr/>
          </p:nvSpPr>
          <p:spPr bwMode="auto">
            <a:xfrm flipH="1" flipV="1">
              <a:off x="2562" y="2523"/>
              <a:ext cx="0" cy="95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30742" name="Text Box 22"/>
            <p:cNvSpPr txBox="1">
              <a:spLocks noChangeArrowheads="1"/>
            </p:cNvSpPr>
            <p:nvPr/>
          </p:nvSpPr>
          <p:spPr bwMode="auto">
            <a:xfrm>
              <a:off x="2336" y="3566"/>
              <a:ext cx="6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>
                  <a:solidFill>
                    <a:schemeClr val="accent2"/>
                  </a:solidFill>
                </a:rPr>
                <a:t>Dmax</a:t>
              </a:r>
            </a:p>
          </p:txBody>
        </p:sp>
      </p:grp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2555875" y="260350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/>
              <a:t>Cena maksymalna i niedobór</a:t>
            </a:r>
            <a:r>
              <a:rPr lang="pl-PL"/>
              <a:t> 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33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642350" cy="56499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Wynikałoby z tego że ceny maksymalne powodują konsekwencje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negatywne, a jednak się je stosuje.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b="1" dirty="0"/>
              <a:t>Dlaczego?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Analizując dobra dla których </a:t>
            </a:r>
            <a:r>
              <a:rPr lang="pl-PL" sz="2200" dirty="0">
                <a:solidFill>
                  <a:schemeClr val="accent2"/>
                </a:solidFill>
              </a:rPr>
              <a:t>w gospodarce rynkowej stosowane są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>
                <a:solidFill>
                  <a:schemeClr val="accent2"/>
                </a:solidFill>
              </a:rPr>
              <a:t>ceny maksymalne</a:t>
            </a:r>
            <a:r>
              <a:rPr lang="pl-PL" sz="2200" dirty="0"/>
              <a:t> zauważamy, że </a:t>
            </a:r>
            <a:r>
              <a:rPr lang="pl-PL" sz="2200" dirty="0">
                <a:solidFill>
                  <a:schemeClr val="accent2"/>
                </a:solidFill>
              </a:rPr>
              <a:t>są to nie tylko dobra, które są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>
                <a:solidFill>
                  <a:schemeClr val="accent2"/>
                </a:solidFill>
              </a:rPr>
              <a:t>nam </a:t>
            </a:r>
            <a:r>
              <a:rPr lang="pl-PL" sz="2200" dirty="0" smtClean="0">
                <a:solidFill>
                  <a:schemeClr val="accent2"/>
                </a:solidFill>
              </a:rPr>
              <a:t>niezbędne, </a:t>
            </a:r>
            <a:r>
              <a:rPr lang="pl-PL" sz="2200" dirty="0">
                <a:solidFill>
                  <a:schemeClr val="accent2"/>
                </a:solidFill>
              </a:rPr>
              <a:t>ale również nie mające na ogół bliskich substytutów</a:t>
            </a:r>
            <a:r>
              <a:rPr lang="pl-PL" sz="22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200" dirty="0"/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W dodatku są to dobra, które zazwyczaj na danym rynku są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oferowane przez pojedyncze podmioty (zakład energetyczny,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wodociągi, gazownia). Pozwolenie na swobodne kształtowanie się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cen mogłoby sprawić, że ceny ustalone przez producentów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mających w tych warunkach uprzywilejowaną pozycję byłyby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relatywnie wysokie.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Dlatego też zapobiega się temu ustalając poziom cen, których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podmioty te nie mogą przekroczyć. Jednocześnie jednak ten poziom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200" dirty="0"/>
              <a:t>cen wystarcza na ogół aby zapewnić przedsiębiorcom rentowność.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34</a:t>
            </a:fld>
            <a:endParaRPr lang="pl-PL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Innym bezpośredni sposobem ustalania cen przez państwo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jest wprowadzanie cen minimalnych. </a:t>
            </a:r>
            <a:r>
              <a:rPr lang="pl-PL" sz="2400">
                <a:solidFill>
                  <a:schemeClr val="accent2"/>
                </a:solidFill>
              </a:rPr>
              <a:t>Ceny minimalne</a:t>
            </a:r>
            <a:r>
              <a:rPr lang="pl-PL" sz="2400"/>
              <a:t> w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odróżnieniu od maksymalnych mają na celu poprawę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sytuacji producentów, najczęściej określonej ich grupy.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Państwo w trosce o rentowność w danej branży ustala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administracyjnie poziom cen wyższy od ceny równowagi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rynkowej poniżej którego dane dobro nie może być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przedmiotem wymiany na danym rynku.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Ustalenie cen minimalnych prowadzi do nadwyżek,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ponieważ wzrost cen sprawi, że producenci zaczną danego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dobra produkować więcej, a nabywcy będą skłonni kupić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mniej. W jakich sytuacjach stosuje się zatem ceny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minimalne i jak rozwiązywany jest problem nadwyżki?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35</a:t>
            </a:fld>
            <a:endParaRPr lang="pl-PL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79" name="Group 23"/>
          <p:cNvGrpSpPr>
            <a:grpSpLocks/>
          </p:cNvGrpSpPr>
          <p:nvPr/>
        </p:nvGrpSpPr>
        <p:grpSpPr bwMode="auto">
          <a:xfrm>
            <a:off x="0" y="981075"/>
            <a:ext cx="6948488" cy="5119688"/>
            <a:chOff x="0" y="618"/>
            <a:chExt cx="4377" cy="3225"/>
          </a:xfrm>
        </p:grpSpPr>
        <p:sp>
          <p:nvSpPr>
            <p:cNvPr id="121867" name="Text Box 11"/>
            <p:cNvSpPr txBox="1">
              <a:spLocks noChangeArrowheads="1"/>
            </p:cNvSpPr>
            <p:nvPr/>
          </p:nvSpPr>
          <p:spPr bwMode="auto">
            <a:xfrm>
              <a:off x="0" y="2024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/>
                <a:t> Po</a:t>
              </a: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0" y="1434"/>
              <a:ext cx="43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l-PL" sz="1400">
                  <a:solidFill>
                    <a:schemeClr val="accent2"/>
                  </a:solidFill>
                </a:rPr>
                <a:t>Pmin</a:t>
              </a:r>
            </a:p>
          </p:txBody>
        </p:sp>
        <p:grpSp>
          <p:nvGrpSpPr>
            <p:cNvPr id="121878" name="Group 22"/>
            <p:cNvGrpSpPr>
              <a:grpSpLocks/>
            </p:cNvGrpSpPr>
            <p:nvPr/>
          </p:nvGrpSpPr>
          <p:grpSpPr bwMode="auto">
            <a:xfrm>
              <a:off x="158" y="618"/>
              <a:ext cx="4219" cy="3225"/>
              <a:chOff x="158" y="618"/>
              <a:chExt cx="4219" cy="3225"/>
            </a:xfrm>
          </p:grpSpPr>
          <p:sp>
            <p:nvSpPr>
              <p:cNvPr id="121858" name="Line 2"/>
              <p:cNvSpPr>
                <a:spLocks noChangeShapeType="1"/>
              </p:cNvSpPr>
              <p:nvPr/>
            </p:nvSpPr>
            <p:spPr bwMode="auto">
              <a:xfrm flipH="1" flipV="1">
                <a:off x="431" y="618"/>
                <a:ext cx="0" cy="28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59" name="Line 3"/>
              <p:cNvSpPr>
                <a:spLocks noChangeShapeType="1"/>
              </p:cNvSpPr>
              <p:nvPr/>
            </p:nvSpPr>
            <p:spPr bwMode="auto">
              <a:xfrm flipV="1">
                <a:off x="431" y="3475"/>
                <a:ext cx="285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60" name="Text Box 4"/>
              <p:cNvSpPr txBox="1">
                <a:spLocks noChangeArrowheads="1"/>
              </p:cNvSpPr>
              <p:nvPr/>
            </p:nvSpPr>
            <p:spPr bwMode="auto">
              <a:xfrm>
                <a:off x="158" y="618"/>
                <a:ext cx="182" cy="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Cena</a:t>
                </a:r>
              </a:p>
            </p:txBody>
          </p:sp>
          <p:sp>
            <p:nvSpPr>
              <p:cNvPr id="121861" name="Text Box 5"/>
              <p:cNvSpPr txBox="1">
                <a:spLocks noChangeArrowheads="1"/>
              </p:cNvSpPr>
              <p:nvPr/>
            </p:nvSpPr>
            <p:spPr bwMode="auto">
              <a:xfrm>
                <a:off x="3152" y="3612"/>
                <a:ext cx="122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Popyt, podaż</a:t>
                </a:r>
              </a:p>
            </p:txBody>
          </p:sp>
          <p:sp>
            <p:nvSpPr>
              <p:cNvPr id="121862" name="Line 6"/>
              <p:cNvSpPr>
                <a:spLocks noChangeShapeType="1"/>
              </p:cNvSpPr>
              <p:nvPr/>
            </p:nvSpPr>
            <p:spPr bwMode="auto">
              <a:xfrm flipV="1">
                <a:off x="839" y="1253"/>
                <a:ext cx="2086" cy="181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63" name="Line 7"/>
              <p:cNvSpPr>
                <a:spLocks noChangeShapeType="1"/>
              </p:cNvSpPr>
              <p:nvPr/>
            </p:nvSpPr>
            <p:spPr bwMode="auto">
              <a:xfrm>
                <a:off x="839" y="1389"/>
                <a:ext cx="2268" cy="14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64" name="Text Box 8"/>
              <p:cNvSpPr txBox="1">
                <a:spLocks noChangeArrowheads="1"/>
              </p:cNvSpPr>
              <p:nvPr/>
            </p:nvSpPr>
            <p:spPr bwMode="auto">
              <a:xfrm>
                <a:off x="3016" y="1162"/>
                <a:ext cx="2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S</a:t>
                </a:r>
              </a:p>
            </p:txBody>
          </p:sp>
          <p:sp>
            <p:nvSpPr>
              <p:cNvPr id="121865" name="Text Box 9"/>
              <p:cNvSpPr txBox="1">
                <a:spLocks noChangeArrowheads="1"/>
              </p:cNvSpPr>
              <p:nvPr/>
            </p:nvSpPr>
            <p:spPr bwMode="auto">
              <a:xfrm>
                <a:off x="3198" y="2840"/>
                <a:ext cx="31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D</a:t>
                </a:r>
              </a:p>
            </p:txBody>
          </p:sp>
          <p:sp>
            <p:nvSpPr>
              <p:cNvPr id="121866" name="Line 10"/>
              <p:cNvSpPr>
                <a:spLocks noChangeShapeType="1"/>
              </p:cNvSpPr>
              <p:nvPr/>
            </p:nvSpPr>
            <p:spPr bwMode="auto">
              <a:xfrm flipV="1">
                <a:off x="431" y="2115"/>
                <a:ext cx="14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68" name="Line 12"/>
              <p:cNvSpPr>
                <a:spLocks noChangeShapeType="1"/>
              </p:cNvSpPr>
              <p:nvPr/>
            </p:nvSpPr>
            <p:spPr bwMode="auto">
              <a:xfrm flipV="1">
                <a:off x="1927" y="2115"/>
                <a:ext cx="0" cy="13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69" name="Text Box 13"/>
              <p:cNvSpPr txBox="1">
                <a:spLocks noChangeArrowheads="1"/>
              </p:cNvSpPr>
              <p:nvPr/>
            </p:nvSpPr>
            <p:spPr bwMode="auto">
              <a:xfrm>
                <a:off x="1837" y="1661"/>
                <a:ext cx="22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R</a:t>
                </a:r>
              </a:p>
            </p:txBody>
          </p:sp>
          <p:sp>
            <p:nvSpPr>
              <p:cNvPr id="121870" name="Text Box 14"/>
              <p:cNvSpPr txBox="1">
                <a:spLocks noChangeArrowheads="1"/>
              </p:cNvSpPr>
              <p:nvPr/>
            </p:nvSpPr>
            <p:spPr bwMode="auto">
              <a:xfrm>
                <a:off x="1746" y="3566"/>
                <a:ext cx="54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/>
                  <a:t>So Do</a:t>
                </a:r>
              </a:p>
            </p:txBody>
          </p:sp>
          <p:sp>
            <p:nvSpPr>
              <p:cNvPr id="121871" name="Line 15"/>
              <p:cNvSpPr>
                <a:spLocks noChangeShapeType="1"/>
              </p:cNvSpPr>
              <p:nvPr/>
            </p:nvSpPr>
            <p:spPr bwMode="auto">
              <a:xfrm flipV="1">
                <a:off x="431" y="1570"/>
                <a:ext cx="2131" cy="0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72" name="Line 16"/>
              <p:cNvSpPr>
                <a:spLocks noChangeShapeType="1"/>
              </p:cNvSpPr>
              <p:nvPr/>
            </p:nvSpPr>
            <p:spPr bwMode="auto">
              <a:xfrm flipH="1" flipV="1">
                <a:off x="1111" y="1616"/>
                <a:ext cx="0" cy="1859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74" name="Text Box 18"/>
              <p:cNvSpPr txBox="1">
                <a:spLocks noChangeArrowheads="1"/>
              </p:cNvSpPr>
              <p:nvPr/>
            </p:nvSpPr>
            <p:spPr bwMode="auto">
              <a:xfrm>
                <a:off x="1156" y="3566"/>
                <a:ext cx="49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>
                    <a:solidFill>
                      <a:schemeClr val="accent2"/>
                    </a:solidFill>
                  </a:rPr>
                  <a:t>Smin</a:t>
                </a:r>
              </a:p>
            </p:txBody>
          </p:sp>
          <p:sp>
            <p:nvSpPr>
              <p:cNvPr id="121875" name="Line 19"/>
              <p:cNvSpPr>
                <a:spLocks noChangeShapeType="1"/>
              </p:cNvSpPr>
              <p:nvPr/>
            </p:nvSpPr>
            <p:spPr bwMode="auto">
              <a:xfrm flipH="1" flipV="1">
                <a:off x="2562" y="1570"/>
                <a:ext cx="0" cy="1905"/>
              </a:xfrm>
              <a:prstGeom prst="line">
                <a:avLst/>
              </a:prstGeom>
              <a:noFill/>
              <a:ln w="9525">
                <a:solidFill>
                  <a:schemeClr val="accent2"/>
                </a:solidFill>
                <a:prstDash val="lg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pl-PL"/>
              </a:p>
            </p:txBody>
          </p:sp>
          <p:sp>
            <p:nvSpPr>
              <p:cNvPr id="121876" name="Text Box 20"/>
              <p:cNvSpPr txBox="1">
                <a:spLocks noChangeArrowheads="1"/>
              </p:cNvSpPr>
              <p:nvPr/>
            </p:nvSpPr>
            <p:spPr bwMode="auto">
              <a:xfrm>
                <a:off x="2381" y="3566"/>
                <a:ext cx="68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pl-PL">
                    <a:solidFill>
                      <a:schemeClr val="accent2"/>
                    </a:solidFill>
                  </a:rPr>
                  <a:t>Dmin</a:t>
                </a:r>
              </a:p>
            </p:txBody>
          </p:sp>
        </p:grpSp>
      </p:grpSp>
      <p:sp>
        <p:nvSpPr>
          <p:cNvPr id="121877" name="Text Box 21"/>
          <p:cNvSpPr txBox="1">
            <a:spLocks noChangeArrowheads="1"/>
          </p:cNvSpPr>
          <p:nvPr/>
        </p:nvSpPr>
        <p:spPr bwMode="auto">
          <a:xfrm>
            <a:off x="2555875" y="260350"/>
            <a:ext cx="568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/>
              <a:t>Cena minimalna i nadwyżka</a:t>
            </a:r>
            <a:r>
              <a:rPr lang="pl-PL"/>
              <a:t> </a:t>
            </a:r>
          </a:p>
        </p:txBody>
      </p:sp>
      <p:sp>
        <p:nvSpPr>
          <p:cNvPr id="24" name="Symbol zastępczy numeru slajdu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36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2642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800" dirty="0"/>
              <a:t>Branżą, w której współcześnie najczęściej stosuje się ceny </a:t>
            </a:r>
            <a:r>
              <a:rPr lang="pl-PL" sz="2800" dirty="0" smtClean="0"/>
              <a:t>minimalne </a:t>
            </a:r>
            <a:r>
              <a:rPr lang="pl-PL" sz="2800" dirty="0"/>
              <a:t>jest rolnictwo, gdzie cena ta jest wprowadzana jako </a:t>
            </a:r>
            <a:r>
              <a:rPr lang="pl-PL" sz="2800" dirty="0" smtClean="0"/>
              <a:t>minimalna </a:t>
            </a:r>
            <a:r>
              <a:rPr lang="pl-PL" sz="2800" dirty="0"/>
              <a:t>cena skupu.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/>
              <a:t>Wprowadza się ją z dwóch podstawowych względów.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/>
              <a:t>Po pierwsze dlatego, że gwarantuje to rolnikom rentowność.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/>
              <a:t>Przy swobodnie funkcjonującym rynku byliby niejednokrotnie </a:t>
            </a:r>
            <a:r>
              <a:rPr lang="pl-PL" sz="2800" dirty="0" smtClean="0"/>
              <a:t>zdani </a:t>
            </a:r>
            <a:r>
              <a:rPr lang="pl-PL" sz="2800" dirty="0"/>
              <a:t>na znacznie niższe ceny oferowane im przez punkty </a:t>
            </a:r>
            <a:r>
              <a:rPr lang="pl-PL" sz="2800" dirty="0" smtClean="0"/>
              <a:t>skupu </a:t>
            </a:r>
            <a:r>
              <a:rPr lang="pl-PL" sz="2800" dirty="0"/>
              <a:t>dysponujące znacznie lepszą pozycją przetargową i </a:t>
            </a:r>
            <a:r>
              <a:rPr lang="pl-PL" sz="2800" dirty="0" smtClean="0"/>
              <a:t>mające </a:t>
            </a:r>
            <a:r>
              <a:rPr lang="pl-PL" sz="2800" dirty="0"/>
              <a:t>większy wpływ na cenę.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/>
              <a:t>Drugim powodem stosowania cen minimalnych jest obrona </a:t>
            </a:r>
            <a:r>
              <a:rPr lang="pl-PL" sz="2800" dirty="0" smtClean="0"/>
              <a:t>rodzimych </a:t>
            </a:r>
            <a:r>
              <a:rPr lang="pl-PL" sz="2800" dirty="0"/>
              <a:t>konsumentów przed napływem taniej żywności z </a:t>
            </a:r>
            <a:r>
              <a:rPr lang="pl-PL" sz="2800" dirty="0" smtClean="0"/>
              <a:t>importu.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97693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Wprowadza się zatem ceny minimalne nawet licząc się z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konsekwencjami. Konsekwencje te przejawiają się w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nadwyżkach i problemach ze zbyciem zbiorów. Najczęściej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w tej sytuacji państwo musi dalej interweniować w celu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zagospodarowania tych nadwyżek. W tym celu stosuje się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m.in. stosuje dopłaty do eksportu, skup interwencyjny oraz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(jeśli nie wykluczają tego umowy międzynarodowe) cła na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produkty pochodzące z importu. 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1400"/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Państwo może również pośrednio wpływać na rynek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wprowadzając, zmieniając i likwidując poziom podatków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pośrednich (VAT, akcyza), dopłat i ceł. Zmiany w tym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zakresie prowadzą do zmian popytu i podaży, a w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400"/>
              <a:t>konsekwencji równowagi rynkowej.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5791200" y="6019800"/>
            <a:ext cx="358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 dirty="0">
                <a:cs typeface="Times New Roman" pitchFamily="18" charset="0"/>
              </a:rPr>
              <a:t>Q</a:t>
            </a:r>
          </a:p>
        </p:txBody>
      </p:sp>
      <p:grpSp>
        <p:nvGrpSpPr>
          <p:cNvPr id="201731" name="Group 3"/>
          <p:cNvGrpSpPr>
            <a:grpSpLocks/>
          </p:cNvGrpSpPr>
          <p:nvPr/>
        </p:nvGrpSpPr>
        <p:grpSpPr bwMode="auto">
          <a:xfrm>
            <a:off x="1676400" y="2667000"/>
            <a:ext cx="4518025" cy="3122613"/>
            <a:chOff x="2112" y="1585"/>
            <a:chExt cx="2188" cy="1733"/>
          </a:xfrm>
        </p:grpSpPr>
        <p:sp>
          <p:nvSpPr>
            <p:cNvPr id="201732" name="Freeform 4"/>
            <p:cNvSpPr>
              <a:spLocks/>
            </p:cNvSpPr>
            <p:nvPr/>
          </p:nvSpPr>
          <p:spPr bwMode="auto">
            <a:xfrm>
              <a:off x="2112" y="1919"/>
              <a:ext cx="2188" cy="1399"/>
            </a:xfrm>
            <a:custGeom>
              <a:avLst/>
              <a:gdLst/>
              <a:ahLst/>
              <a:cxnLst>
                <a:cxn ang="0">
                  <a:pos x="0" y="1398"/>
                </a:cxn>
                <a:cxn ang="0">
                  <a:pos x="295" y="1280"/>
                </a:cxn>
                <a:cxn ang="0">
                  <a:pos x="584" y="1161"/>
                </a:cxn>
                <a:cxn ang="0">
                  <a:pos x="853" y="1043"/>
                </a:cxn>
                <a:cxn ang="0">
                  <a:pos x="976" y="984"/>
                </a:cxn>
                <a:cxn ang="0">
                  <a:pos x="1093" y="919"/>
                </a:cxn>
                <a:cxn ang="0">
                  <a:pos x="1307" y="785"/>
                </a:cxn>
                <a:cxn ang="0">
                  <a:pos x="1499" y="645"/>
                </a:cxn>
                <a:cxn ang="0">
                  <a:pos x="1664" y="511"/>
                </a:cxn>
                <a:cxn ang="0">
                  <a:pos x="1816" y="387"/>
                </a:cxn>
                <a:cxn ang="0">
                  <a:pos x="1939" y="274"/>
                </a:cxn>
                <a:cxn ang="0">
                  <a:pos x="2043" y="167"/>
                </a:cxn>
                <a:cxn ang="0">
                  <a:pos x="2125" y="75"/>
                </a:cxn>
                <a:cxn ang="0">
                  <a:pos x="2159" y="32"/>
                </a:cxn>
                <a:cxn ang="0">
                  <a:pos x="2187" y="0"/>
                </a:cxn>
              </a:cxnLst>
              <a:rect l="0" t="0" r="r" b="b"/>
              <a:pathLst>
                <a:path w="2188" h="1399">
                  <a:moveTo>
                    <a:pt x="0" y="1398"/>
                  </a:moveTo>
                  <a:lnTo>
                    <a:pt x="295" y="1280"/>
                  </a:lnTo>
                  <a:lnTo>
                    <a:pt x="584" y="1161"/>
                  </a:lnTo>
                  <a:lnTo>
                    <a:pt x="853" y="1043"/>
                  </a:lnTo>
                  <a:lnTo>
                    <a:pt x="976" y="984"/>
                  </a:lnTo>
                  <a:lnTo>
                    <a:pt x="1093" y="919"/>
                  </a:lnTo>
                  <a:lnTo>
                    <a:pt x="1307" y="785"/>
                  </a:lnTo>
                  <a:lnTo>
                    <a:pt x="1499" y="645"/>
                  </a:lnTo>
                  <a:lnTo>
                    <a:pt x="1664" y="511"/>
                  </a:lnTo>
                  <a:lnTo>
                    <a:pt x="1816" y="387"/>
                  </a:lnTo>
                  <a:lnTo>
                    <a:pt x="1939" y="274"/>
                  </a:lnTo>
                  <a:lnTo>
                    <a:pt x="2043" y="167"/>
                  </a:lnTo>
                  <a:lnTo>
                    <a:pt x="2125" y="75"/>
                  </a:lnTo>
                  <a:lnTo>
                    <a:pt x="2159" y="32"/>
                  </a:lnTo>
                  <a:lnTo>
                    <a:pt x="2187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 dirty="0"/>
            </a:p>
          </p:txBody>
        </p:sp>
        <p:sp>
          <p:nvSpPr>
            <p:cNvPr id="201733" name="Rectangle 5"/>
            <p:cNvSpPr>
              <a:spLocks noChangeArrowheads="1"/>
            </p:cNvSpPr>
            <p:nvPr/>
          </p:nvSpPr>
          <p:spPr bwMode="auto">
            <a:xfrm>
              <a:off x="4125" y="1585"/>
              <a:ext cx="87" cy="2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en-US" sz="2000" b="1" i="1" dirty="0">
                <a:cs typeface="Times New Roman" pitchFamily="18" charset="0"/>
              </a:endParaRPr>
            </a:p>
          </p:txBody>
        </p:sp>
      </p:grp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1152525" y="1524000"/>
            <a:ext cx="333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pl-PL" b="1" dirty="0">
                <a:cs typeface="Times New Roman" pitchFamily="18" charset="0"/>
              </a:rPr>
              <a:t>P</a:t>
            </a:r>
            <a:endParaRPr lang="en-US" b="1" dirty="0">
              <a:cs typeface="Times New Roman" pitchFamily="18" charset="0"/>
            </a:endParaRPr>
          </a:p>
        </p:txBody>
      </p:sp>
      <p:sp>
        <p:nvSpPr>
          <p:cNvPr id="201735" name="Rectangle 7"/>
          <p:cNvSpPr>
            <a:spLocks noChangeArrowheads="1"/>
          </p:cNvSpPr>
          <p:nvPr/>
        </p:nvSpPr>
        <p:spPr bwMode="auto">
          <a:xfrm>
            <a:off x="5715000" y="28956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000" b="1" i="1" dirty="0">
                <a:cs typeface="Times New Roman" pitchFamily="18" charset="0"/>
              </a:rPr>
              <a:t>S</a:t>
            </a:r>
          </a:p>
        </p:txBody>
      </p:sp>
      <p:sp>
        <p:nvSpPr>
          <p:cNvPr id="201736" name="Line 8"/>
          <p:cNvSpPr>
            <a:spLocks noChangeShapeType="1"/>
          </p:cNvSpPr>
          <p:nvPr/>
        </p:nvSpPr>
        <p:spPr bwMode="auto">
          <a:xfrm>
            <a:off x="1676400" y="2286000"/>
            <a:ext cx="5029200" cy="266700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pl-PL" dirty="0"/>
          </a:p>
        </p:txBody>
      </p:sp>
      <p:sp>
        <p:nvSpPr>
          <p:cNvPr id="201737" name="Rectangle 9"/>
          <p:cNvSpPr>
            <a:spLocks noChangeArrowheads="1"/>
          </p:cNvSpPr>
          <p:nvPr/>
        </p:nvSpPr>
        <p:spPr bwMode="auto">
          <a:xfrm>
            <a:off x="6324600" y="42672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000" b="1" i="1" dirty="0">
                <a:cs typeface="Times New Roman" pitchFamily="18" charset="0"/>
              </a:rPr>
              <a:t>D</a:t>
            </a:r>
          </a:p>
        </p:txBody>
      </p:sp>
      <p:sp>
        <p:nvSpPr>
          <p:cNvPr id="201738" name="Text Box 10"/>
          <p:cNvSpPr txBox="1">
            <a:spLocks noChangeArrowheads="1"/>
          </p:cNvSpPr>
          <p:nvPr/>
        </p:nvSpPr>
        <p:spPr bwMode="auto">
          <a:xfrm>
            <a:off x="1752600" y="3581400"/>
            <a:ext cx="271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dirty="0">
                <a:cs typeface="Times New Roman" pitchFamily="18" charset="0"/>
              </a:rPr>
              <a:t>Nadwyżka konsumentów</a:t>
            </a:r>
          </a:p>
        </p:txBody>
      </p:sp>
      <p:sp>
        <p:nvSpPr>
          <p:cNvPr id="201739" name="Text Box 11"/>
          <p:cNvSpPr txBox="1">
            <a:spLocks noChangeArrowheads="1"/>
          </p:cNvSpPr>
          <p:nvPr/>
        </p:nvSpPr>
        <p:spPr bwMode="auto">
          <a:xfrm>
            <a:off x="1828800" y="4343400"/>
            <a:ext cx="260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dirty="0">
                <a:cs typeface="Times New Roman" pitchFamily="18" charset="0"/>
              </a:rPr>
              <a:t>Nadwyżka producentów</a:t>
            </a:r>
          </a:p>
        </p:txBody>
      </p:sp>
      <p:sp>
        <p:nvSpPr>
          <p:cNvPr id="201740" name="Line 12"/>
          <p:cNvSpPr>
            <a:spLocks noChangeShapeType="1"/>
          </p:cNvSpPr>
          <p:nvPr/>
        </p:nvSpPr>
        <p:spPr bwMode="auto">
          <a:xfrm flipV="1">
            <a:off x="1676400" y="1600200"/>
            <a:ext cx="0" cy="4343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l-PL" dirty="0"/>
          </a:p>
        </p:txBody>
      </p:sp>
      <p:sp>
        <p:nvSpPr>
          <p:cNvPr id="201741" name="Line 13"/>
          <p:cNvSpPr>
            <a:spLocks noChangeShapeType="1"/>
          </p:cNvSpPr>
          <p:nvPr/>
        </p:nvSpPr>
        <p:spPr bwMode="auto">
          <a:xfrm>
            <a:off x="1676400" y="5943600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l-PL" dirty="0"/>
          </a:p>
        </p:txBody>
      </p:sp>
      <p:sp>
        <p:nvSpPr>
          <p:cNvPr id="201742" name="Text Box 14"/>
          <p:cNvSpPr txBox="1">
            <a:spLocks noChangeArrowheads="1"/>
          </p:cNvSpPr>
          <p:nvPr/>
        </p:nvSpPr>
        <p:spPr bwMode="auto">
          <a:xfrm>
            <a:off x="1828800" y="457200"/>
            <a:ext cx="563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2400" b="1" dirty="0">
                <a:cs typeface="Times New Roman" pitchFamily="18" charset="0"/>
              </a:rPr>
              <a:t>Nadwyżka konsumenta i producenta: </a:t>
            </a:r>
          </a:p>
          <a:p>
            <a:pPr algn="ctr"/>
            <a:r>
              <a:rPr lang="pl-PL" sz="2400" b="1" dirty="0">
                <a:cs typeface="Times New Roman" pitchFamily="18" charset="0"/>
              </a:rPr>
              <a:t>doskonała konkurencja</a:t>
            </a:r>
          </a:p>
        </p:txBody>
      </p:sp>
      <p:grpSp>
        <p:nvGrpSpPr>
          <p:cNvPr id="201743" name="Group 15"/>
          <p:cNvGrpSpPr>
            <a:grpSpLocks/>
          </p:cNvGrpSpPr>
          <p:nvPr/>
        </p:nvGrpSpPr>
        <p:grpSpPr bwMode="auto">
          <a:xfrm>
            <a:off x="1112838" y="3963988"/>
            <a:ext cx="4225925" cy="2298700"/>
            <a:chOff x="1043" y="2497"/>
            <a:chExt cx="2662" cy="1448"/>
          </a:xfrm>
        </p:grpSpPr>
        <p:sp>
          <p:nvSpPr>
            <p:cNvPr id="201744" name="Rectangle 16"/>
            <p:cNvSpPr>
              <a:spLocks noChangeArrowheads="1"/>
            </p:cNvSpPr>
            <p:nvPr/>
          </p:nvSpPr>
          <p:spPr bwMode="auto">
            <a:xfrm>
              <a:off x="3405" y="3697"/>
              <a:ext cx="30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pl-PL" sz="2000" b="1" i="1" dirty="0">
                  <a:cs typeface="Times New Roman" pitchFamily="18" charset="0"/>
                </a:rPr>
                <a:t>Q*</a:t>
              </a:r>
              <a:endParaRPr lang="en-US" sz="2000" b="1" i="1" baseline="-25000" dirty="0">
                <a:cs typeface="Times New Roman" pitchFamily="18" charset="0"/>
              </a:endParaRPr>
            </a:p>
          </p:txBody>
        </p:sp>
        <p:sp>
          <p:nvSpPr>
            <p:cNvPr id="201745" name="Line 17"/>
            <p:cNvSpPr>
              <a:spLocks noChangeShapeType="1"/>
            </p:cNvSpPr>
            <p:nvPr/>
          </p:nvSpPr>
          <p:spPr bwMode="auto">
            <a:xfrm>
              <a:off x="3600" y="2557"/>
              <a:ext cx="0" cy="1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201746" name="Oval 18"/>
            <p:cNvSpPr>
              <a:spLocks noChangeArrowheads="1"/>
            </p:cNvSpPr>
            <p:nvPr/>
          </p:nvSpPr>
          <p:spPr bwMode="auto">
            <a:xfrm>
              <a:off x="3552" y="254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201747" name="Line 19"/>
            <p:cNvSpPr>
              <a:spLocks noChangeShapeType="1"/>
            </p:cNvSpPr>
            <p:nvPr/>
          </p:nvSpPr>
          <p:spPr bwMode="auto">
            <a:xfrm flipH="1">
              <a:off x="1385" y="2596"/>
              <a:ext cx="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201748" name="Rectangle 20"/>
            <p:cNvSpPr>
              <a:spLocks noChangeArrowheads="1"/>
            </p:cNvSpPr>
            <p:nvPr/>
          </p:nvSpPr>
          <p:spPr bwMode="auto">
            <a:xfrm>
              <a:off x="1043" y="2497"/>
              <a:ext cx="31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pl-PL" sz="2000" b="1" i="1" dirty="0">
                  <a:cs typeface="Times New Roman" pitchFamily="18" charset="0"/>
                </a:rPr>
                <a:t>P*</a:t>
              </a:r>
              <a:r>
                <a:rPr lang="pl-PL" sz="2000" b="1" i="1" baseline="-25000" dirty="0">
                  <a:cs typeface="Times New Roman" pitchFamily="18" charset="0"/>
                </a:rPr>
                <a:t> </a:t>
              </a:r>
              <a:endParaRPr lang="en-US" sz="2000" b="1" i="1" baseline="-25000" dirty="0">
                <a:cs typeface="Times New Roman" pitchFamily="18" charset="0"/>
              </a:endParaRPr>
            </a:p>
          </p:txBody>
        </p:sp>
      </p:grpSp>
      <p:sp>
        <p:nvSpPr>
          <p:cNvPr id="201749" name="Rectangle 21"/>
          <p:cNvSpPr>
            <a:spLocks noChangeArrowheads="1"/>
          </p:cNvSpPr>
          <p:nvPr/>
        </p:nvSpPr>
        <p:spPr bwMode="auto">
          <a:xfrm>
            <a:off x="2743200" y="1600200"/>
            <a:ext cx="53736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Suma nadwyżek konsumenta wyraża </a:t>
            </a:r>
            <a:r>
              <a:rPr lang="pl-PL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nadwyżkę konsumentów</a:t>
            </a: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1750" name="Rectangle 22"/>
          <p:cNvSpPr>
            <a:spLocks noChangeArrowheads="1"/>
          </p:cNvSpPr>
          <p:nvPr/>
        </p:nvSpPr>
        <p:spPr bwMode="auto">
          <a:xfrm>
            <a:off x="5791200" y="2971800"/>
            <a:ext cx="3352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Suma nadwyżek producenta wyraża </a:t>
            </a:r>
            <a:r>
              <a:rPr lang="pl-PL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nadwyżkę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producentów. 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98F5-98C5-48B2-9B84-AC6E8760CCC7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graphicFrame>
        <p:nvGraphicFramePr>
          <p:cNvPr id="93187" name="Object 3"/>
          <p:cNvGraphicFramePr>
            <a:graphicFrameLocks/>
          </p:cNvGraphicFramePr>
          <p:nvPr/>
        </p:nvGraphicFramePr>
        <p:xfrm>
          <a:off x="623888" y="266700"/>
          <a:ext cx="7721600" cy="6418263"/>
        </p:xfrm>
        <a:graphic>
          <a:graphicData uri="http://schemas.openxmlformats.org/presentationml/2006/ole">
            <p:oleObj spid="_x0000_s93196" name="Wykres" r:id="rId4" imgW="7458034" imgH="5324475" progId="MSGraph.Chart.8">
              <p:embed followColorScheme="full"/>
            </p:oleObj>
          </a:graphicData>
        </a:graphic>
      </p:graphicFrame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06413"/>
          </a:xfrm>
          <a:noFill/>
          <a:ln/>
        </p:spPr>
        <p:txBody>
          <a:bodyPr lIns="92075" tIns="46038" rIns="92075" bIns="46038"/>
          <a:lstStyle/>
          <a:p>
            <a:r>
              <a:rPr lang="pl-PL" sz="2400" dirty="0">
                <a:solidFill>
                  <a:srgbClr val="FF8000"/>
                </a:solidFill>
              </a:rPr>
              <a:t>Powstawanie równowagi rynkowej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4243388" y="6507163"/>
            <a:ext cx="706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Ilość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3192" name="Rectangle 8"/>
          <p:cNvSpPr>
            <a:spLocks noChangeArrowheads="1"/>
          </p:cNvSpPr>
          <p:nvPr/>
        </p:nvSpPr>
        <p:spPr bwMode="auto">
          <a:xfrm rot="16200000">
            <a:off x="-196056" y="3115469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Cena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H="1" flipV="1">
            <a:off x="1803400" y="890588"/>
            <a:ext cx="166688" cy="258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7172325" y="955675"/>
            <a:ext cx="257175" cy="17938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 flipH="1">
            <a:off x="1778000" y="4986338"/>
            <a:ext cx="180975" cy="2063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>
            <a:off x="7185025" y="4999038"/>
            <a:ext cx="269875" cy="13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1944688" y="704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E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198" name="Rectangle 14"/>
          <p:cNvSpPr>
            <a:spLocks noChangeArrowheads="1"/>
          </p:cNvSpPr>
          <p:nvPr/>
        </p:nvSpPr>
        <p:spPr bwMode="auto">
          <a:xfrm>
            <a:off x="2798763" y="1693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D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199" name="Rectangle 15"/>
          <p:cNvSpPr>
            <a:spLocks noChangeArrowheads="1"/>
          </p:cNvSpPr>
          <p:nvPr/>
        </p:nvSpPr>
        <p:spPr bwMode="auto">
          <a:xfrm>
            <a:off x="3856038" y="25939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C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0" name="Rectangle 16"/>
          <p:cNvSpPr>
            <a:spLocks noChangeArrowheads="1"/>
          </p:cNvSpPr>
          <p:nvPr/>
        </p:nvSpPr>
        <p:spPr bwMode="auto">
          <a:xfrm>
            <a:off x="5380038" y="36385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B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1" name="Rectangle 17"/>
          <p:cNvSpPr>
            <a:spLocks noChangeArrowheads="1"/>
          </p:cNvSpPr>
          <p:nvPr/>
        </p:nvSpPr>
        <p:spPr bwMode="auto">
          <a:xfrm>
            <a:off x="7156450" y="45910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A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2" name="Rectangle 18"/>
          <p:cNvSpPr>
            <a:spLocks noChangeArrowheads="1"/>
          </p:cNvSpPr>
          <p:nvPr/>
        </p:nvSpPr>
        <p:spPr bwMode="auto">
          <a:xfrm>
            <a:off x="1692275" y="45418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a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3" name="Rectangle 19"/>
          <p:cNvSpPr>
            <a:spLocks noChangeArrowheads="1"/>
          </p:cNvSpPr>
          <p:nvPr/>
        </p:nvSpPr>
        <p:spPr bwMode="auto">
          <a:xfrm>
            <a:off x="2540000" y="35877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b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4" name="Rectangle 20"/>
          <p:cNvSpPr>
            <a:spLocks noChangeArrowheads="1"/>
          </p:cNvSpPr>
          <p:nvPr/>
        </p:nvSpPr>
        <p:spPr bwMode="auto">
          <a:xfrm>
            <a:off x="4078288" y="25701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c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5422900" y="165576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d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6" name="Rectangle 22"/>
          <p:cNvSpPr>
            <a:spLocks noChangeArrowheads="1"/>
          </p:cNvSpPr>
          <p:nvPr/>
        </p:nvSpPr>
        <p:spPr bwMode="auto">
          <a:xfrm>
            <a:off x="6916738" y="7032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e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7" name="Rectangle 23"/>
          <p:cNvSpPr>
            <a:spLocks noChangeArrowheads="1"/>
          </p:cNvSpPr>
          <p:nvPr/>
        </p:nvSpPr>
        <p:spPr bwMode="auto">
          <a:xfrm>
            <a:off x="7097713" y="124936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Podaż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3208" name="Rectangle 24"/>
          <p:cNvSpPr>
            <a:spLocks noChangeArrowheads="1"/>
          </p:cNvSpPr>
          <p:nvPr/>
        </p:nvSpPr>
        <p:spPr bwMode="auto">
          <a:xfrm>
            <a:off x="7053263" y="5287963"/>
            <a:ext cx="833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Popyt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grpSp>
        <p:nvGrpSpPr>
          <p:cNvPr id="93209" name="Group 25"/>
          <p:cNvGrpSpPr>
            <a:grpSpLocks/>
          </p:cNvGrpSpPr>
          <p:nvPr/>
        </p:nvGrpSpPr>
        <p:grpSpPr bwMode="auto">
          <a:xfrm>
            <a:off x="1892300" y="1058863"/>
            <a:ext cx="5368925" cy="4017962"/>
            <a:chOff x="1192" y="667"/>
            <a:chExt cx="3382" cy="2531"/>
          </a:xfrm>
        </p:grpSpPr>
        <p:sp>
          <p:nvSpPr>
            <p:cNvPr id="93210" name="Oval 26"/>
            <p:cNvSpPr>
              <a:spLocks noChangeArrowheads="1"/>
            </p:cNvSpPr>
            <p:nvPr/>
          </p:nvSpPr>
          <p:spPr bwMode="auto">
            <a:xfrm>
              <a:off x="1193" y="66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1" name="Oval 27"/>
            <p:cNvSpPr>
              <a:spLocks noChangeArrowheads="1"/>
            </p:cNvSpPr>
            <p:nvPr/>
          </p:nvSpPr>
          <p:spPr bwMode="auto">
            <a:xfrm>
              <a:off x="1743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2" name="Oval 28"/>
            <p:cNvSpPr>
              <a:spLocks noChangeArrowheads="1"/>
            </p:cNvSpPr>
            <p:nvPr/>
          </p:nvSpPr>
          <p:spPr bwMode="auto">
            <a:xfrm>
              <a:off x="2570" y="1900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3" name="Oval 29"/>
            <p:cNvSpPr>
              <a:spLocks noChangeArrowheads="1"/>
            </p:cNvSpPr>
            <p:nvPr/>
          </p:nvSpPr>
          <p:spPr bwMode="auto">
            <a:xfrm>
              <a:off x="3535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4" name="Oval 30"/>
            <p:cNvSpPr>
              <a:spLocks noChangeArrowheads="1"/>
            </p:cNvSpPr>
            <p:nvPr/>
          </p:nvSpPr>
          <p:spPr bwMode="auto">
            <a:xfrm>
              <a:off x="4500" y="667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5" name="Oval 31"/>
            <p:cNvSpPr>
              <a:spLocks noChangeArrowheads="1"/>
            </p:cNvSpPr>
            <p:nvPr/>
          </p:nvSpPr>
          <p:spPr bwMode="auto">
            <a:xfrm>
              <a:off x="1192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6" name="Oval 32"/>
            <p:cNvSpPr>
              <a:spLocks noChangeArrowheads="1"/>
            </p:cNvSpPr>
            <p:nvPr/>
          </p:nvSpPr>
          <p:spPr bwMode="auto">
            <a:xfrm>
              <a:off x="1743" y="250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7" name="Oval 33"/>
            <p:cNvSpPr>
              <a:spLocks noChangeArrowheads="1"/>
            </p:cNvSpPr>
            <p:nvPr/>
          </p:nvSpPr>
          <p:spPr bwMode="auto">
            <a:xfrm>
              <a:off x="3397" y="2516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3218" name="Oval 34"/>
            <p:cNvSpPr>
              <a:spLocks noChangeArrowheads="1"/>
            </p:cNvSpPr>
            <p:nvPr/>
          </p:nvSpPr>
          <p:spPr bwMode="auto">
            <a:xfrm>
              <a:off x="4500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</p:grpSp>
      <p:sp>
        <p:nvSpPr>
          <p:cNvPr id="37" name="Symbol zastępczy numeru slajdu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  <p:transition spd="slow">
    <p:fade thruBlk="1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ChangeArrowheads="1"/>
          </p:cNvSpPr>
          <p:nvPr/>
        </p:nvSpPr>
        <p:spPr bwMode="auto">
          <a:xfrm>
            <a:off x="685800" y="1066800"/>
            <a:ext cx="78486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 sytuacji gdy nie ma dyskryminacji, wszyscy konsumenci płacą jednakową cenę: p*, i jednocześnie wszyscy producenci otrzymują za swoje towary tą samą cenę: p*.</a:t>
            </a:r>
          </a:p>
          <a:p>
            <a:pPr>
              <a:spcBef>
                <a:spcPct val="50000"/>
              </a:spcBef>
            </a:pPr>
            <a:r>
              <a:rPr lang="pl-PL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Nadwyżka konsumenta</a:t>
            </a: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wskazuje na korzyść z konsumowania </a:t>
            </a:r>
            <a:r>
              <a:rPr lang="pl-PL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jednostek dobra minus wydatki na to dobro. Jest to różnica pomiędzy maksymalną ceną jaką konsument jest skłonny zapłacić za daną jednostkę dobra a ceną faktyczną, tzn. zapłaconą. </a:t>
            </a:r>
          </a:p>
          <a:p>
            <a:pPr>
              <a:spcBef>
                <a:spcPct val="50000"/>
              </a:spcBef>
            </a:pP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Analogicznie, </a:t>
            </a:r>
            <a:r>
              <a:rPr lang="pl-PL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nadwyżka producenta</a:t>
            </a: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jest różnicą pomiędzy minimalną sumą, za jaką producent jest skłonny sprzedać </a:t>
            </a:r>
            <a:r>
              <a:rPr lang="pl-PL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pl-PL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jednostek a sumą faktyczną.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0707" name="Rectangle 3"/>
          <p:cNvSpPr>
            <a:spLocks noChangeArrowheads="1"/>
          </p:cNvSpPr>
          <p:nvPr/>
        </p:nvSpPr>
        <p:spPr bwMode="auto">
          <a:xfrm>
            <a:off x="1371600" y="381000"/>
            <a:ext cx="595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400" b="1" dirty="0">
                <a:cs typeface="Times New Roman" pitchFamily="18" charset="0"/>
              </a:rPr>
              <a:t>Nadwyżka producentów i konsumentów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98F5-98C5-48B2-9B84-AC6E8760CCC7}" type="slidenum">
              <a:rPr lang="pl-PL" smtClean="0"/>
              <a:pPr/>
              <a:t>40</a:t>
            </a:fld>
            <a:endParaRPr lang="pl-PL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323850" y="1524000"/>
            <a:ext cx="84391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600" dirty="0">
                <a:cs typeface="Times New Roman" pitchFamily="18" charset="0"/>
              </a:rPr>
              <a:t>Sytuacja jest efektywna ekonomicznie w rozumieniu </a:t>
            </a:r>
            <a:r>
              <a:rPr lang="pl-PL" sz="3600" dirty="0" err="1">
                <a:cs typeface="Times New Roman" pitchFamily="18" charset="0"/>
              </a:rPr>
              <a:t>Pareta</a:t>
            </a:r>
            <a:r>
              <a:rPr lang="pl-PL" sz="3600" dirty="0">
                <a:cs typeface="Times New Roman" pitchFamily="18" charset="0"/>
              </a:rPr>
              <a:t>, jeśli nie ma alternatywnego sposobu, aby poprawić czyjeś położenie bez pogorszenia sytuacji kogoś innego.</a:t>
            </a:r>
          </a:p>
        </p:txBody>
      </p:sp>
      <p:sp>
        <p:nvSpPr>
          <p:cNvPr id="203779" name="Text Box 3"/>
          <p:cNvSpPr txBox="1">
            <a:spLocks noChangeArrowheads="1"/>
          </p:cNvSpPr>
          <p:nvPr/>
        </p:nvSpPr>
        <p:spPr bwMode="auto">
          <a:xfrm>
            <a:off x="855156" y="457200"/>
            <a:ext cx="76226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3600" b="1" dirty="0">
                <a:cs typeface="Times New Roman" pitchFamily="18" charset="0"/>
              </a:rPr>
              <a:t>Efektywność w rozumieniu </a:t>
            </a:r>
            <a:r>
              <a:rPr lang="pl-PL" sz="3600" b="1" dirty="0" err="1">
                <a:cs typeface="Times New Roman" pitchFamily="18" charset="0"/>
              </a:rPr>
              <a:t>Pareta</a:t>
            </a:r>
            <a:endParaRPr lang="pl-PL" sz="3600" b="1" dirty="0"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98F5-98C5-48B2-9B84-AC6E8760CCC7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ChangeArrowheads="1"/>
          </p:cNvSpPr>
          <p:nvPr/>
        </p:nvSpPr>
        <p:spPr bwMode="auto">
          <a:xfrm>
            <a:off x="5791200" y="6019800"/>
            <a:ext cx="3587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b="1">
                <a:cs typeface="Times New Roman" pitchFamily="18" charset="0"/>
              </a:rPr>
              <a:t>Q</a:t>
            </a:r>
          </a:p>
        </p:txBody>
      </p:sp>
      <p:grpSp>
        <p:nvGrpSpPr>
          <p:cNvPr id="204803" name="Group 3"/>
          <p:cNvGrpSpPr>
            <a:grpSpLocks/>
          </p:cNvGrpSpPr>
          <p:nvPr/>
        </p:nvGrpSpPr>
        <p:grpSpPr bwMode="auto">
          <a:xfrm>
            <a:off x="1676400" y="2667000"/>
            <a:ext cx="4518025" cy="3122613"/>
            <a:chOff x="2112" y="1585"/>
            <a:chExt cx="2188" cy="1733"/>
          </a:xfrm>
        </p:grpSpPr>
        <p:sp>
          <p:nvSpPr>
            <p:cNvPr id="204804" name="Freeform 4"/>
            <p:cNvSpPr>
              <a:spLocks/>
            </p:cNvSpPr>
            <p:nvPr/>
          </p:nvSpPr>
          <p:spPr bwMode="auto">
            <a:xfrm>
              <a:off x="2112" y="1919"/>
              <a:ext cx="2188" cy="1399"/>
            </a:xfrm>
            <a:custGeom>
              <a:avLst/>
              <a:gdLst/>
              <a:ahLst/>
              <a:cxnLst>
                <a:cxn ang="0">
                  <a:pos x="0" y="1398"/>
                </a:cxn>
                <a:cxn ang="0">
                  <a:pos x="295" y="1280"/>
                </a:cxn>
                <a:cxn ang="0">
                  <a:pos x="584" y="1161"/>
                </a:cxn>
                <a:cxn ang="0">
                  <a:pos x="853" y="1043"/>
                </a:cxn>
                <a:cxn ang="0">
                  <a:pos x="976" y="984"/>
                </a:cxn>
                <a:cxn ang="0">
                  <a:pos x="1093" y="919"/>
                </a:cxn>
                <a:cxn ang="0">
                  <a:pos x="1307" y="785"/>
                </a:cxn>
                <a:cxn ang="0">
                  <a:pos x="1499" y="645"/>
                </a:cxn>
                <a:cxn ang="0">
                  <a:pos x="1664" y="511"/>
                </a:cxn>
                <a:cxn ang="0">
                  <a:pos x="1816" y="387"/>
                </a:cxn>
                <a:cxn ang="0">
                  <a:pos x="1939" y="274"/>
                </a:cxn>
                <a:cxn ang="0">
                  <a:pos x="2043" y="167"/>
                </a:cxn>
                <a:cxn ang="0">
                  <a:pos x="2125" y="75"/>
                </a:cxn>
                <a:cxn ang="0">
                  <a:pos x="2159" y="32"/>
                </a:cxn>
                <a:cxn ang="0">
                  <a:pos x="2187" y="0"/>
                </a:cxn>
              </a:cxnLst>
              <a:rect l="0" t="0" r="r" b="b"/>
              <a:pathLst>
                <a:path w="2188" h="1399">
                  <a:moveTo>
                    <a:pt x="0" y="1398"/>
                  </a:moveTo>
                  <a:lnTo>
                    <a:pt x="295" y="1280"/>
                  </a:lnTo>
                  <a:lnTo>
                    <a:pt x="584" y="1161"/>
                  </a:lnTo>
                  <a:lnTo>
                    <a:pt x="853" y="1043"/>
                  </a:lnTo>
                  <a:lnTo>
                    <a:pt x="976" y="984"/>
                  </a:lnTo>
                  <a:lnTo>
                    <a:pt x="1093" y="919"/>
                  </a:lnTo>
                  <a:lnTo>
                    <a:pt x="1307" y="785"/>
                  </a:lnTo>
                  <a:lnTo>
                    <a:pt x="1499" y="645"/>
                  </a:lnTo>
                  <a:lnTo>
                    <a:pt x="1664" y="511"/>
                  </a:lnTo>
                  <a:lnTo>
                    <a:pt x="1816" y="387"/>
                  </a:lnTo>
                  <a:lnTo>
                    <a:pt x="1939" y="274"/>
                  </a:lnTo>
                  <a:lnTo>
                    <a:pt x="2043" y="167"/>
                  </a:lnTo>
                  <a:lnTo>
                    <a:pt x="2125" y="75"/>
                  </a:lnTo>
                  <a:lnTo>
                    <a:pt x="2159" y="32"/>
                  </a:lnTo>
                  <a:lnTo>
                    <a:pt x="2187" y="0"/>
                  </a:lnTo>
                </a:path>
              </a:pathLst>
            </a:custGeom>
            <a:noFill/>
            <a:ln w="50800" cap="rnd" cmpd="sng">
              <a:solidFill>
                <a:srgbClr val="99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pl-PL"/>
            </a:p>
          </p:txBody>
        </p:sp>
        <p:sp>
          <p:nvSpPr>
            <p:cNvPr id="204805" name="Rectangle 5"/>
            <p:cNvSpPr>
              <a:spLocks noChangeArrowheads="1"/>
            </p:cNvSpPr>
            <p:nvPr/>
          </p:nvSpPr>
          <p:spPr bwMode="auto">
            <a:xfrm>
              <a:off x="4125" y="1585"/>
              <a:ext cx="87" cy="2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endParaRPr lang="en-US" sz="2000" b="1" i="1">
                <a:cs typeface="Times New Roman" pitchFamily="18" charset="0"/>
              </a:endParaRPr>
            </a:p>
          </p:txBody>
        </p:sp>
      </p:grp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1152525" y="1524000"/>
            <a:ext cx="3333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 eaLnBrk="0" hangingPunct="0"/>
            <a:r>
              <a:rPr lang="pl-PL" b="1">
                <a:cs typeface="Times New Roman" pitchFamily="18" charset="0"/>
              </a:rPr>
              <a:t>P</a:t>
            </a:r>
            <a:endParaRPr lang="en-US" b="1">
              <a:cs typeface="Times New Roman" pitchFamily="18" charset="0"/>
            </a:endParaRP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5715000" y="28956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000" b="1" i="1">
                <a:cs typeface="Times New Roman" pitchFamily="18" charset="0"/>
              </a:rPr>
              <a:t>S</a:t>
            </a:r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>
            <a:off x="1676400" y="2286000"/>
            <a:ext cx="5029200" cy="2667000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pl-PL"/>
          </a:p>
        </p:txBody>
      </p:sp>
      <p:sp>
        <p:nvSpPr>
          <p:cNvPr id="204809" name="Rectangle 9"/>
          <p:cNvSpPr>
            <a:spLocks noChangeArrowheads="1"/>
          </p:cNvSpPr>
          <p:nvPr/>
        </p:nvSpPr>
        <p:spPr bwMode="auto">
          <a:xfrm>
            <a:off x="6324600" y="42672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 sz="2000" b="1" i="1">
                <a:cs typeface="Times New Roman" pitchFamily="18" charset="0"/>
              </a:rPr>
              <a:t>D</a:t>
            </a:r>
          </a:p>
        </p:txBody>
      </p:sp>
      <p:sp>
        <p:nvSpPr>
          <p:cNvPr id="204810" name="Text Box 10"/>
          <p:cNvSpPr txBox="1">
            <a:spLocks noChangeArrowheads="1"/>
          </p:cNvSpPr>
          <p:nvPr/>
        </p:nvSpPr>
        <p:spPr bwMode="auto">
          <a:xfrm>
            <a:off x="1752600" y="3581400"/>
            <a:ext cx="271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>
                <a:cs typeface="Times New Roman" pitchFamily="18" charset="0"/>
              </a:rPr>
              <a:t>Nadwyżka konsumentów</a:t>
            </a:r>
          </a:p>
        </p:txBody>
      </p:sp>
      <p:sp>
        <p:nvSpPr>
          <p:cNvPr id="204811" name="Text Box 11"/>
          <p:cNvSpPr txBox="1">
            <a:spLocks noChangeArrowheads="1"/>
          </p:cNvSpPr>
          <p:nvPr/>
        </p:nvSpPr>
        <p:spPr bwMode="auto">
          <a:xfrm>
            <a:off x="1828800" y="4343400"/>
            <a:ext cx="2609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l-PL">
                <a:cs typeface="Times New Roman" pitchFamily="18" charset="0"/>
              </a:rPr>
              <a:t>Nadwyżka producentów</a:t>
            </a:r>
          </a:p>
        </p:txBody>
      </p:sp>
      <p:sp>
        <p:nvSpPr>
          <p:cNvPr id="204812" name="Line 12"/>
          <p:cNvSpPr>
            <a:spLocks noChangeShapeType="1"/>
          </p:cNvSpPr>
          <p:nvPr/>
        </p:nvSpPr>
        <p:spPr bwMode="auto">
          <a:xfrm flipV="1">
            <a:off x="1676400" y="1600200"/>
            <a:ext cx="0" cy="4343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l-PL"/>
          </a:p>
        </p:txBody>
      </p:sp>
      <p:sp>
        <p:nvSpPr>
          <p:cNvPr id="204813" name="Line 13"/>
          <p:cNvSpPr>
            <a:spLocks noChangeShapeType="1"/>
          </p:cNvSpPr>
          <p:nvPr/>
        </p:nvSpPr>
        <p:spPr bwMode="auto">
          <a:xfrm>
            <a:off x="1676400" y="5943600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pl-PL"/>
          </a:p>
        </p:txBody>
      </p:sp>
      <p:sp>
        <p:nvSpPr>
          <p:cNvPr id="204814" name="Text Box 14"/>
          <p:cNvSpPr txBox="1">
            <a:spLocks noChangeArrowheads="1"/>
          </p:cNvSpPr>
          <p:nvPr/>
        </p:nvSpPr>
        <p:spPr bwMode="auto">
          <a:xfrm>
            <a:off x="1882775" y="457200"/>
            <a:ext cx="551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pl-PL" sz="2400" b="1">
                <a:cs typeface="Times New Roman" pitchFamily="18" charset="0"/>
              </a:rPr>
              <a:t>Efektywność doskonałej konkurencji</a:t>
            </a:r>
          </a:p>
        </p:txBody>
      </p:sp>
      <p:grpSp>
        <p:nvGrpSpPr>
          <p:cNvPr id="204815" name="Group 15"/>
          <p:cNvGrpSpPr>
            <a:grpSpLocks/>
          </p:cNvGrpSpPr>
          <p:nvPr/>
        </p:nvGrpSpPr>
        <p:grpSpPr bwMode="auto">
          <a:xfrm>
            <a:off x="1112838" y="3963988"/>
            <a:ext cx="4225925" cy="2298700"/>
            <a:chOff x="1043" y="2497"/>
            <a:chExt cx="2662" cy="1448"/>
          </a:xfrm>
        </p:grpSpPr>
        <p:sp>
          <p:nvSpPr>
            <p:cNvPr id="204816" name="Rectangle 16"/>
            <p:cNvSpPr>
              <a:spLocks noChangeArrowheads="1"/>
            </p:cNvSpPr>
            <p:nvPr/>
          </p:nvSpPr>
          <p:spPr bwMode="auto">
            <a:xfrm>
              <a:off x="3405" y="3697"/>
              <a:ext cx="300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pl-PL" sz="2000" b="1" i="1">
                  <a:cs typeface="Times New Roman" pitchFamily="18" charset="0"/>
                </a:rPr>
                <a:t>Q*</a:t>
              </a:r>
              <a:endParaRPr lang="en-US" sz="2000" b="1" i="1" baseline="-25000">
                <a:cs typeface="Times New Roman" pitchFamily="18" charset="0"/>
              </a:endParaRPr>
            </a:p>
          </p:txBody>
        </p:sp>
        <p:sp>
          <p:nvSpPr>
            <p:cNvPr id="204817" name="Line 17"/>
            <p:cNvSpPr>
              <a:spLocks noChangeShapeType="1"/>
            </p:cNvSpPr>
            <p:nvPr/>
          </p:nvSpPr>
          <p:spPr bwMode="auto">
            <a:xfrm>
              <a:off x="3600" y="2557"/>
              <a:ext cx="0" cy="1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04818" name="Oval 18"/>
            <p:cNvSpPr>
              <a:spLocks noChangeArrowheads="1"/>
            </p:cNvSpPr>
            <p:nvPr/>
          </p:nvSpPr>
          <p:spPr bwMode="auto">
            <a:xfrm>
              <a:off x="3552" y="2548"/>
              <a:ext cx="96" cy="9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04819" name="Line 19"/>
            <p:cNvSpPr>
              <a:spLocks noChangeShapeType="1"/>
            </p:cNvSpPr>
            <p:nvPr/>
          </p:nvSpPr>
          <p:spPr bwMode="auto">
            <a:xfrm flipH="1">
              <a:off x="1385" y="2596"/>
              <a:ext cx="217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204820" name="Rectangle 20"/>
            <p:cNvSpPr>
              <a:spLocks noChangeArrowheads="1"/>
            </p:cNvSpPr>
            <p:nvPr/>
          </p:nvSpPr>
          <p:spPr bwMode="auto">
            <a:xfrm>
              <a:off x="1043" y="2497"/>
              <a:ext cx="312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pl-PL" sz="2000" b="1" i="1">
                  <a:cs typeface="Times New Roman" pitchFamily="18" charset="0"/>
                </a:rPr>
                <a:t>P*</a:t>
              </a:r>
              <a:r>
                <a:rPr lang="pl-PL" sz="2000" b="1" i="1" baseline="-25000">
                  <a:cs typeface="Times New Roman" pitchFamily="18" charset="0"/>
                </a:rPr>
                <a:t> </a:t>
              </a:r>
              <a:endParaRPr lang="en-US" sz="2000" b="1" i="1" baseline="-25000">
                <a:cs typeface="Times New Roman" pitchFamily="18" charset="0"/>
              </a:endParaRPr>
            </a:p>
          </p:txBody>
        </p:sp>
      </p:grpSp>
      <p:sp>
        <p:nvSpPr>
          <p:cNvPr id="204821" name="Rectangle 21"/>
          <p:cNvSpPr>
            <a:spLocks noChangeArrowheads="1"/>
          </p:cNvSpPr>
          <p:nvPr/>
        </p:nvSpPr>
        <p:spPr bwMode="auto">
          <a:xfrm>
            <a:off x="5791200" y="1600200"/>
            <a:ext cx="28590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000">
                <a:solidFill>
                  <a:srgbClr val="000000"/>
                </a:solidFill>
                <a:cs typeface="Times New Roman" pitchFamily="18" charset="0"/>
              </a:rPr>
              <a:t>Wynik doskonałej konkurencji jest efektywny.</a:t>
            </a:r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98F5-98C5-48B2-9B84-AC6E8760CCC7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graphicFrame>
        <p:nvGraphicFramePr>
          <p:cNvPr id="95235" name="Object 3"/>
          <p:cNvGraphicFramePr>
            <a:graphicFrameLocks/>
          </p:cNvGraphicFramePr>
          <p:nvPr/>
        </p:nvGraphicFramePr>
        <p:xfrm>
          <a:off x="623888" y="266700"/>
          <a:ext cx="7721600" cy="6418263"/>
        </p:xfrm>
        <a:graphic>
          <a:graphicData uri="http://schemas.openxmlformats.org/presentationml/2006/ole">
            <p:oleObj spid="_x0000_s95244" name="Wykres" r:id="rId4" imgW="7458034" imgH="5324475" progId="MSGraph.Chart.8">
              <p:embed followColorScheme="full"/>
            </p:oleObj>
          </a:graphicData>
        </a:graphic>
      </p:graphicFrame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4244975" y="6507163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Ilość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 rot="16200000">
            <a:off x="-196056" y="3115469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Cena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5240" name="Line 8"/>
          <p:cNvSpPr>
            <a:spLocks noChangeShapeType="1"/>
          </p:cNvSpPr>
          <p:nvPr/>
        </p:nvSpPr>
        <p:spPr bwMode="auto">
          <a:xfrm flipH="1" flipV="1">
            <a:off x="1803400" y="890588"/>
            <a:ext cx="166688" cy="258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 flipV="1">
            <a:off x="7172325" y="955675"/>
            <a:ext cx="257175" cy="17938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42" name="Line 10"/>
          <p:cNvSpPr>
            <a:spLocks noChangeShapeType="1"/>
          </p:cNvSpPr>
          <p:nvPr/>
        </p:nvSpPr>
        <p:spPr bwMode="auto">
          <a:xfrm flipH="1">
            <a:off x="1778000" y="4986338"/>
            <a:ext cx="180975" cy="2063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>
            <a:off x="7185025" y="4999038"/>
            <a:ext cx="269875" cy="13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1944688" y="704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E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2798763" y="1693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D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3856038" y="25939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C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5380038" y="36385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accent2"/>
                </a:solidFill>
              </a:rPr>
              <a:t>B</a:t>
            </a:r>
            <a:endParaRPr lang="pl-PL" dirty="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7156450" y="45910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A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1692275" y="45418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a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2540000" y="35877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accent2"/>
                </a:solidFill>
              </a:rPr>
              <a:t>b</a:t>
            </a:r>
            <a:endParaRPr lang="pl-PL" sz="2000" dirty="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4078288" y="25701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c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5422900" y="165576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d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6916738" y="7032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e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4" name="Line 22"/>
          <p:cNvSpPr>
            <a:spLocks noChangeShapeType="1"/>
          </p:cNvSpPr>
          <p:nvPr/>
        </p:nvSpPr>
        <p:spPr bwMode="auto">
          <a:xfrm>
            <a:off x="608013" y="3190875"/>
            <a:ext cx="0" cy="7413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 flipV="1">
            <a:off x="2895600" y="3124200"/>
            <a:ext cx="99060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56" name="Line 24"/>
          <p:cNvSpPr>
            <a:spLocks noChangeShapeType="1"/>
          </p:cNvSpPr>
          <p:nvPr/>
        </p:nvSpPr>
        <p:spPr bwMode="auto">
          <a:xfrm flipH="1" flipV="1">
            <a:off x="4343400" y="3124200"/>
            <a:ext cx="99060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7097713" y="124936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Podaż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7056438" y="5287963"/>
            <a:ext cx="833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Popyt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5259" name="Line 27"/>
          <p:cNvSpPr>
            <a:spLocks noChangeShapeType="1"/>
          </p:cNvSpPr>
          <p:nvPr/>
        </p:nvSpPr>
        <p:spPr bwMode="auto">
          <a:xfrm>
            <a:off x="2905125" y="4038600"/>
            <a:ext cx="2466975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60" name="Rectangle 28"/>
          <p:cNvSpPr>
            <a:spLocks noChangeArrowheads="1"/>
          </p:cNvSpPr>
          <p:nvPr/>
        </p:nvSpPr>
        <p:spPr bwMode="auto">
          <a:xfrm>
            <a:off x="3351213" y="3611563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accent2"/>
                </a:solidFill>
              </a:rPr>
              <a:t>NIEDOBÓR</a:t>
            </a:r>
            <a:endParaRPr lang="pl-PL" sz="2000" dirty="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3486150" y="4068763"/>
            <a:ext cx="127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accent2"/>
                </a:solidFill>
              </a:rPr>
              <a:t>(300 000)</a:t>
            </a:r>
            <a:endParaRPr lang="pl-PL" sz="2000" dirty="0">
              <a:solidFill>
                <a:schemeClr val="accent2"/>
              </a:solidFill>
              <a:latin typeface="Arial CE" charset="-18"/>
            </a:endParaRPr>
          </a:p>
        </p:txBody>
      </p:sp>
      <p:sp>
        <p:nvSpPr>
          <p:cNvPr id="95262" name="Line 30"/>
          <p:cNvSpPr>
            <a:spLocks noChangeShapeType="1"/>
          </p:cNvSpPr>
          <p:nvPr/>
        </p:nvSpPr>
        <p:spPr bwMode="auto">
          <a:xfrm>
            <a:off x="1085850" y="4041775"/>
            <a:ext cx="1666875" cy="0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 flipV="1">
            <a:off x="2840038" y="4056063"/>
            <a:ext cx="0" cy="19034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5264" name="Line 32"/>
          <p:cNvSpPr>
            <a:spLocks noChangeShapeType="1"/>
          </p:cNvSpPr>
          <p:nvPr/>
        </p:nvSpPr>
        <p:spPr bwMode="auto">
          <a:xfrm flipV="1">
            <a:off x="5473700" y="4090988"/>
            <a:ext cx="0" cy="1852612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grpSp>
        <p:nvGrpSpPr>
          <p:cNvPr id="95265" name="Group 33"/>
          <p:cNvGrpSpPr>
            <a:grpSpLocks/>
          </p:cNvGrpSpPr>
          <p:nvPr/>
        </p:nvGrpSpPr>
        <p:grpSpPr bwMode="auto">
          <a:xfrm>
            <a:off x="1892300" y="1058863"/>
            <a:ext cx="5368925" cy="4017962"/>
            <a:chOff x="1192" y="667"/>
            <a:chExt cx="3382" cy="2531"/>
          </a:xfrm>
        </p:grpSpPr>
        <p:sp>
          <p:nvSpPr>
            <p:cNvPr id="95266" name="Oval 34"/>
            <p:cNvSpPr>
              <a:spLocks noChangeArrowheads="1"/>
            </p:cNvSpPr>
            <p:nvPr/>
          </p:nvSpPr>
          <p:spPr bwMode="auto">
            <a:xfrm>
              <a:off x="1193" y="66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67" name="Oval 35"/>
            <p:cNvSpPr>
              <a:spLocks noChangeArrowheads="1"/>
            </p:cNvSpPr>
            <p:nvPr/>
          </p:nvSpPr>
          <p:spPr bwMode="auto">
            <a:xfrm>
              <a:off x="1743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68" name="Oval 36"/>
            <p:cNvSpPr>
              <a:spLocks noChangeArrowheads="1"/>
            </p:cNvSpPr>
            <p:nvPr/>
          </p:nvSpPr>
          <p:spPr bwMode="auto">
            <a:xfrm>
              <a:off x="2570" y="1900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69" name="Oval 37"/>
            <p:cNvSpPr>
              <a:spLocks noChangeArrowheads="1"/>
            </p:cNvSpPr>
            <p:nvPr/>
          </p:nvSpPr>
          <p:spPr bwMode="auto">
            <a:xfrm>
              <a:off x="3535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70" name="Oval 38"/>
            <p:cNvSpPr>
              <a:spLocks noChangeArrowheads="1"/>
            </p:cNvSpPr>
            <p:nvPr/>
          </p:nvSpPr>
          <p:spPr bwMode="auto">
            <a:xfrm>
              <a:off x="4500" y="667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71" name="Oval 39"/>
            <p:cNvSpPr>
              <a:spLocks noChangeArrowheads="1"/>
            </p:cNvSpPr>
            <p:nvPr/>
          </p:nvSpPr>
          <p:spPr bwMode="auto">
            <a:xfrm>
              <a:off x="1192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72" name="Oval 40"/>
            <p:cNvSpPr>
              <a:spLocks noChangeArrowheads="1"/>
            </p:cNvSpPr>
            <p:nvPr/>
          </p:nvSpPr>
          <p:spPr bwMode="auto">
            <a:xfrm>
              <a:off x="1743" y="250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73" name="Oval 41"/>
            <p:cNvSpPr>
              <a:spLocks noChangeArrowheads="1"/>
            </p:cNvSpPr>
            <p:nvPr/>
          </p:nvSpPr>
          <p:spPr bwMode="auto">
            <a:xfrm>
              <a:off x="3397" y="2516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5274" name="Oval 42"/>
            <p:cNvSpPr>
              <a:spLocks noChangeArrowheads="1"/>
            </p:cNvSpPr>
            <p:nvPr/>
          </p:nvSpPr>
          <p:spPr bwMode="auto">
            <a:xfrm>
              <a:off x="4500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</p:grpSp>
      <p:sp>
        <p:nvSpPr>
          <p:cNvPr id="95275" name="Rectangle 4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06413"/>
          </a:xfrm>
          <a:noFill/>
          <a:ln/>
        </p:spPr>
        <p:txBody>
          <a:bodyPr lIns="92075" tIns="46038" rIns="92075" bIns="46038"/>
          <a:lstStyle/>
          <a:p>
            <a:r>
              <a:rPr lang="pl-PL" sz="2400" dirty="0">
                <a:solidFill>
                  <a:srgbClr val="FF8000"/>
                </a:solidFill>
              </a:rPr>
              <a:t>Powstawanie równowagi rynkowej</a:t>
            </a:r>
          </a:p>
        </p:txBody>
      </p:sp>
      <p:sp>
        <p:nvSpPr>
          <p:cNvPr id="46" name="Symbol zastępczy numeru slajdu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graphicFrame>
        <p:nvGraphicFramePr>
          <p:cNvPr id="97283" name="Object 3"/>
          <p:cNvGraphicFramePr>
            <a:graphicFrameLocks/>
          </p:cNvGraphicFramePr>
          <p:nvPr/>
        </p:nvGraphicFramePr>
        <p:xfrm>
          <a:off x="623888" y="266700"/>
          <a:ext cx="7721600" cy="6418263"/>
        </p:xfrm>
        <a:graphic>
          <a:graphicData uri="http://schemas.openxmlformats.org/presentationml/2006/ole">
            <p:oleObj spid="_x0000_s97292" name="Wykres" r:id="rId4" imgW="7458034" imgH="5324475" progId="MSGraph.Chart.8">
              <p:embed followColorScheme="full"/>
            </p:oleObj>
          </a:graphicData>
        </a:graphic>
      </p:graphicFrame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728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4241800" y="6507163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Ilość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 rot="16200000">
            <a:off x="-196056" y="3115469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Cena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 flipH="1" flipV="1">
            <a:off x="1803400" y="890588"/>
            <a:ext cx="166688" cy="258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 flipV="1">
            <a:off x="7172325" y="955675"/>
            <a:ext cx="257175" cy="17938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 flipH="1">
            <a:off x="1778000" y="4986338"/>
            <a:ext cx="180975" cy="2063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291" name="Line 11"/>
          <p:cNvSpPr>
            <a:spLocks noChangeShapeType="1"/>
          </p:cNvSpPr>
          <p:nvPr/>
        </p:nvSpPr>
        <p:spPr bwMode="auto">
          <a:xfrm>
            <a:off x="7185025" y="4999038"/>
            <a:ext cx="269875" cy="13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1944688" y="704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E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2798763" y="1693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folHlink"/>
                </a:solidFill>
              </a:rPr>
              <a:t>D</a:t>
            </a:r>
            <a:endParaRPr lang="pl-PL" dirty="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3856038" y="25939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C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5" name="Rectangle 15"/>
          <p:cNvSpPr>
            <a:spLocks noChangeArrowheads="1"/>
          </p:cNvSpPr>
          <p:nvPr/>
        </p:nvSpPr>
        <p:spPr bwMode="auto">
          <a:xfrm>
            <a:off x="5380038" y="36385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B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7156450" y="45910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A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7" name="Rectangle 17"/>
          <p:cNvSpPr>
            <a:spLocks noChangeArrowheads="1"/>
          </p:cNvSpPr>
          <p:nvPr/>
        </p:nvSpPr>
        <p:spPr bwMode="auto">
          <a:xfrm>
            <a:off x="1692275" y="45418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a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8" name="Rectangle 18"/>
          <p:cNvSpPr>
            <a:spLocks noChangeArrowheads="1"/>
          </p:cNvSpPr>
          <p:nvPr/>
        </p:nvSpPr>
        <p:spPr bwMode="auto">
          <a:xfrm>
            <a:off x="2540000" y="35877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b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4078288" y="25701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c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300" name="Rectangle 20"/>
          <p:cNvSpPr>
            <a:spLocks noChangeArrowheads="1"/>
          </p:cNvSpPr>
          <p:nvPr/>
        </p:nvSpPr>
        <p:spPr bwMode="auto">
          <a:xfrm>
            <a:off x="5422900" y="165576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folHlink"/>
                </a:solidFill>
              </a:rPr>
              <a:t>d</a:t>
            </a:r>
            <a:endParaRPr lang="pl-PL" sz="2000" dirty="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97301" name="Rectangle 21"/>
          <p:cNvSpPr>
            <a:spLocks noChangeArrowheads="1"/>
          </p:cNvSpPr>
          <p:nvPr/>
        </p:nvSpPr>
        <p:spPr bwMode="auto">
          <a:xfrm>
            <a:off x="6916738" y="7032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e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>
            <a:off x="623888" y="2133600"/>
            <a:ext cx="0" cy="7683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>
            <a:off x="2922588" y="2098675"/>
            <a:ext cx="2635250" cy="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stealth" w="med" len="lg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2819400" y="2286000"/>
            <a:ext cx="1066800" cy="762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05" name="Line 25"/>
          <p:cNvSpPr>
            <a:spLocks noChangeShapeType="1"/>
          </p:cNvSpPr>
          <p:nvPr/>
        </p:nvSpPr>
        <p:spPr bwMode="auto">
          <a:xfrm flipH="1">
            <a:off x="4419600" y="2286000"/>
            <a:ext cx="1295400" cy="762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06" name="Rectangle 26"/>
          <p:cNvSpPr>
            <a:spLocks noChangeArrowheads="1"/>
          </p:cNvSpPr>
          <p:nvPr/>
        </p:nvSpPr>
        <p:spPr bwMode="auto">
          <a:xfrm>
            <a:off x="3384550" y="1706563"/>
            <a:ext cx="1627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folHlink"/>
                </a:solidFill>
              </a:rPr>
              <a:t>NADWYŻKA</a:t>
            </a:r>
            <a:endParaRPr lang="pl-PL" sz="2000" dirty="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3562350" y="2163763"/>
            <a:ext cx="1271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folHlink"/>
                </a:solidFill>
              </a:rPr>
              <a:t>(330 000)</a:t>
            </a:r>
            <a:endParaRPr lang="pl-PL" sz="2000" dirty="0">
              <a:solidFill>
                <a:schemeClr val="folHlink"/>
              </a:solidFill>
              <a:latin typeface="Arial CE" charset="-18"/>
            </a:endParaRPr>
          </a:p>
        </p:txBody>
      </p:sp>
      <p:sp>
        <p:nvSpPr>
          <p:cNvPr id="97308" name="Rectangle 28"/>
          <p:cNvSpPr>
            <a:spLocks noChangeArrowheads="1"/>
          </p:cNvSpPr>
          <p:nvPr/>
        </p:nvSpPr>
        <p:spPr bwMode="auto">
          <a:xfrm>
            <a:off x="7097713" y="124936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Podaż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7056438" y="5287963"/>
            <a:ext cx="833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Popyt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7310" name="Line 30"/>
          <p:cNvSpPr>
            <a:spLocks noChangeShapeType="1"/>
          </p:cNvSpPr>
          <p:nvPr/>
        </p:nvSpPr>
        <p:spPr bwMode="auto">
          <a:xfrm flipH="1">
            <a:off x="1085850" y="2085975"/>
            <a:ext cx="1666875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11" name="Line 31"/>
          <p:cNvSpPr>
            <a:spLocks noChangeShapeType="1"/>
          </p:cNvSpPr>
          <p:nvPr/>
        </p:nvSpPr>
        <p:spPr bwMode="auto">
          <a:xfrm>
            <a:off x="2836863" y="2136775"/>
            <a:ext cx="0" cy="3859213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 flipV="1">
            <a:off x="5676900" y="2152650"/>
            <a:ext cx="0" cy="3808413"/>
          </a:xfrm>
          <a:prstGeom prst="line">
            <a:avLst/>
          </a:prstGeom>
          <a:noFill/>
          <a:ln w="25400">
            <a:solidFill>
              <a:schemeClr val="fol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grpSp>
        <p:nvGrpSpPr>
          <p:cNvPr id="97313" name="Group 33"/>
          <p:cNvGrpSpPr>
            <a:grpSpLocks/>
          </p:cNvGrpSpPr>
          <p:nvPr/>
        </p:nvGrpSpPr>
        <p:grpSpPr bwMode="auto">
          <a:xfrm>
            <a:off x="1892300" y="1058863"/>
            <a:ext cx="5368925" cy="4017962"/>
            <a:chOff x="1192" y="667"/>
            <a:chExt cx="3382" cy="2531"/>
          </a:xfrm>
        </p:grpSpPr>
        <p:sp>
          <p:nvSpPr>
            <p:cNvPr id="97314" name="Oval 34"/>
            <p:cNvSpPr>
              <a:spLocks noChangeArrowheads="1"/>
            </p:cNvSpPr>
            <p:nvPr/>
          </p:nvSpPr>
          <p:spPr bwMode="auto">
            <a:xfrm>
              <a:off x="1193" y="66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15" name="Oval 35"/>
            <p:cNvSpPr>
              <a:spLocks noChangeArrowheads="1"/>
            </p:cNvSpPr>
            <p:nvPr/>
          </p:nvSpPr>
          <p:spPr bwMode="auto">
            <a:xfrm>
              <a:off x="1743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16" name="Oval 36"/>
            <p:cNvSpPr>
              <a:spLocks noChangeArrowheads="1"/>
            </p:cNvSpPr>
            <p:nvPr/>
          </p:nvSpPr>
          <p:spPr bwMode="auto">
            <a:xfrm>
              <a:off x="2570" y="1900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17" name="Oval 37"/>
            <p:cNvSpPr>
              <a:spLocks noChangeArrowheads="1"/>
            </p:cNvSpPr>
            <p:nvPr/>
          </p:nvSpPr>
          <p:spPr bwMode="auto">
            <a:xfrm>
              <a:off x="3535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18" name="Oval 38"/>
            <p:cNvSpPr>
              <a:spLocks noChangeArrowheads="1"/>
            </p:cNvSpPr>
            <p:nvPr/>
          </p:nvSpPr>
          <p:spPr bwMode="auto">
            <a:xfrm>
              <a:off x="4500" y="667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19" name="Oval 39"/>
            <p:cNvSpPr>
              <a:spLocks noChangeArrowheads="1"/>
            </p:cNvSpPr>
            <p:nvPr/>
          </p:nvSpPr>
          <p:spPr bwMode="auto">
            <a:xfrm>
              <a:off x="1192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20" name="Oval 40"/>
            <p:cNvSpPr>
              <a:spLocks noChangeArrowheads="1"/>
            </p:cNvSpPr>
            <p:nvPr/>
          </p:nvSpPr>
          <p:spPr bwMode="auto">
            <a:xfrm>
              <a:off x="1743" y="250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21" name="Oval 41"/>
            <p:cNvSpPr>
              <a:spLocks noChangeArrowheads="1"/>
            </p:cNvSpPr>
            <p:nvPr/>
          </p:nvSpPr>
          <p:spPr bwMode="auto">
            <a:xfrm>
              <a:off x="3397" y="2516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  <p:sp>
          <p:nvSpPr>
            <p:cNvPr id="97322" name="Oval 42"/>
            <p:cNvSpPr>
              <a:spLocks noChangeArrowheads="1"/>
            </p:cNvSpPr>
            <p:nvPr/>
          </p:nvSpPr>
          <p:spPr bwMode="auto">
            <a:xfrm>
              <a:off x="4500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 dirty="0"/>
            </a:p>
          </p:txBody>
        </p:sp>
      </p:grpSp>
      <p:sp>
        <p:nvSpPr>
          <p:cNvPr id="97323" name="Rectangle 4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06413"/>
          </a:xfrm>
          <a:noFill/>
          <a:ln/>
        </p:spPr>
        <p:txBody>
          <a:bodyPr lIns="92075" tIns="46038" rIns="92075" bIns="46038"/>
          <a:lstStyle/>
          <a:p>
            <a:r>
              <a:rPr lang="pl-PL" sz="2400" dirty="0">
                <a:solidFill>
                  <a:srgbClr val="FF8000"/>
                </a:solidFill>
              </a:rPr>
              <a:t>Powstawanie równowagi rynkowej</a:t>
            </a:r>
          </a:p>
        </p:txBody>
      </p:sp>
      <p:sp>
        <p:nvSpPr>
          <p:cNvPr id="46" name="Symbol zastępczy numeru slajdu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066800" y="609600"/>
            <a:ext cx="7010400" cy="5334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0"/>
                  <a:invGamma/>
                </a:schemeClr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graphicFrame>
        <p:nvGraphicFramePr>
          <p:cNvPr id="99331" name="Object 3"/>
          <p:cNvGraphicFramePr>
            <a:graphicFrameLocks/>
          </p:cNvGraphicFramePr>
          <p:nvPr/>
        </p:nvGraphicFramePr>
        <p:xfrm>
          <a:off x="623888" y="266700"/>
          <a:ext cx="7721600" cy="6418263"/>
        </p:xfrm>
        <a:graphic>
          <a:graphicData uri="http://schemas.openxmlformats.org/presentationml/2006/ole">
            <p:oleObj spid="_x0000_s99340" name="Wykres" r:id="rId4" imgW="7458034" imgH="5324475" progId="MSGraph.Chart.8">
              <p:embed followColorScheme="full"/>
            </p:oleObj>
          </a:graphicData>
        </a:graphic>
      </p:graphicFrame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4241800" y="6507163"/>
            <a:ext cx="706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Ilość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 rot="16200000">
            <a:off x="-196056" y="3115469"/>
            <a:ext cx="792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/>
              <a:t>Cena</a:t>
            </a:r>
            <a:endParaRPr lang="pl-PL" sz="2000" dirty="0">
              <a:latin typeface="Arial CE" charset="-18"/>
            </a:endParaRPr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 flipH="1" flipV="1">
            <a:off x="1803400" y="890588"/>
            <a:ext cx="166688" cy="258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 flipV="1">
            <a:off x="7172325" y="955675"/>
            <a:ext cx="257175" cy="17938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 flipH="1">
            <a:off x="1778000" y="4986338"/>
            <a:ext cx="180975" cy="2063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7185025" y="4999038"/>
            <a:ext cx="269875" cy="1301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 dirty="0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944688" y="7048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E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2798763" y="1693863"/>
            <a:ext cx="34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D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3856038" y="2593975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hlink"/>
                </a:solidFill>
              </a:rPr>
              <a:t>C</a:t>
            </a:r>
            <a:endParaRPr lang="pl-PL" dirty="0">
              <a:solidFill>
                <a:schemeClr val="hlink"/>
              </a:solidFill>
              <a:latin typeface="Arial CE" charset="-18"/>
            </a:endParaRP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5380038" y="36385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B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7156450" y="459105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dirty="0">
                <a:solidFill>
                  <a:schemeClr val="tx2"/>
                </a:solidFill>
              </a:rPr>
              <a:t>A</a:t>
            </a:r>
            <a:endParaRPr lang="pl-PL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5" name="Rectangle 17"/>
          <p:cNvSpPr>
            <a:spLocks noChangeArrowheads="1"/>
          </p:cNvSpPr>
          <p:nvPr/>
        </p:nvSpPr>
        <p:spPr bwMode="auto">
          <a:xfrm>
            <a:off x="1692275" y="4541838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a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2540000" y="358775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b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4078288" y="257016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hlink"/>
                </a:solidFill>
              </a:rPr>
              <a:t>c</a:t>
            </a:r>
            <a:endParaRPr lang="pl-PL" sz="2000" dirty="0">
              <a:solidFill>
                <a:schemeClr val="hlink"/>
              </a:solidFill>
              <a:latin typeface="Arial CE" charset="-18"/>
            </a:endParaRP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5422900" y="165576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d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6916738" y="70326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dirty="0">
                <a:solidFill>
                  <a:schemeClr val="tx2"/>
                </a:solidFill>
              </a:rPr>
              <a:t>e</a:t>
            </a:r>
            <a:endParaRPr lang="pl-PL" sz="2000" dirty="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3868738" y="600551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400" i="1" dirty="0" err="1">
                <a:solidFill>
                  <a:schemeClr val="tx2"/>
                </a:solidFill>
              </a:rPr>
              <a:t>Q</a:t>
            </a:r>
            <a:r>
              <a:rPr lang="pl-PL" sz="2400" i="1" baseline="-25000" dirty="0" err="1">
                <a:solidFill>
                  <a:schemeClr val="tx2"/>
                </a:solidFill>
              </a:rPr>
              <a:t>e</a:t>
            </a:r>
            <a:endParaRPr lang="pl-PL" sz="2400" i="1" baseline="-25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51" name="Rectangle 23"/>
          <p:cNvSpPr>
            <a:spLocks noChangeArrowheads="1"/>
          </p:cNvSpPr>
          <p:nvPr/>
        </p:nvSpPr>
        <p:spPr bwMode="auto">
          <a:xfrm>
            <a:off x="263525" y="2835275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 i="1"/>
              <a:t>P</a:t>
            </a:r>
            <a:r>
              <a:rPr lang="pl-PL" sz="2400" baseline="-25000"/>
              <a:t>e</a:t>
            </a:r>
            <a:endParaRPr lang="pl-PL" sz="2400" baseline="-25000">
              <a:latin typeface="Arial CE" charset="-18"/>
            </a:endParaRPr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 flipV="1">
            <a:off x="2895600" y="3124200"/>
            <a:ext cx="99060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 flipH="1" flipV="1">
            <a:off x="4343400" y="3124200"/>
            <a:ext cx="99060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2819400" y="2286000"/>
            <a:ext cx="1066800" cy="762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 flipH="1">
            <a:off x="4419600" y="2286000"/>
            <a:ext cx="1295400" cy="762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56" name="Rectangle 28"/>
          <p:cNvSpPr>
            <a:spLocks noChangeArrowheads="1"/>
          </p:cNvSpPr>
          <p:nvPr/>
        </p:nvSpPr>
        <p:spPr bwMode="auto">
          <a:xfrm>
            <a:off x="7097713" y="1249363"/>
            <a:ext cx="904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>
                <a:solidFill>
                  <a:schemeClr val="tx2"/>
                </a:solidFill>
              </a:rPr>
              <a:t>Podaż</a:t>
            </a:r>
            <a:endParaRPr lang="pl-PL" sz="2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57" name="Rectangle 29"/>
          <p:cNvSpPr>
            <a:spLocks noChangeArrowheads="1"/>
          </p:cNvSpPr>
          <p:nvPr/>
        </p:nvSpPr>
        <p:spPr bwMode="auto">
          <a:xfrm>
            <a:off x="7056438" y="5287963"/>
            <a:ext cx="833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pl-PL" sz="2000">
                <a:solidFill>
                  <a:schemeClr val="tx2"/>
                </a:solidFill>
              </a:rPr>
              <a:t>Popyt</a:t>
            </a:r>
            <a:endParaRPr lang="pl-PL" sz="2000">
              <a:solidFill>
                <a:schemeClr val="tx2"/>
              </a:solidFill>
              <a:latin typeface="Arial CE" charset="-18"/>
            </a:endParaRPr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1103313" y="3071813"/>
            <a:ext cx="2974975" cy="0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4129088" y="3173413"/>
            <a:ext cx="0" cy="2789237"/>
          </a:xfrm>
          <a:prstGeom prst="line">
            <a:avLst/>
          </a:prstGeom>
          <a:noFill/>
          <a:ln w="12700">
            <a:solidFill>
              <a:schemeClr val="hlink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grpSp>
        <p:nvGrpSpPr>
          <p:cNvPr id="99360" name="Group 32"/>
          <p:cNvGrpSpPr>
            <a:grpSpLocks/>
          </p:cNvGrpSpPr>
          <p:nvPr/>
        </p:nvGrpSpPr>
        <p:grpSpPr bwMode="auto">
          <a:xfrm>
            <a:off x="1892300" y="1058863"/>
            <a:ext cx="5368925" cy="4017962"/>
            <a:chOff x="1192" y="667"/>
            <a:chExt cx="3382" cy="2531"/>
          </a:xfrm>
        </p:grpSpPr>
        <p:sp>
          <p:nvSpPr>
            <p:cNvPr id="99361" name="Oval 33"/>
            <p:cNvSpPr>
              <a:spLocks noChangeArrowheads="1"/>
            </p:cNvSpPr>
            <p:nvPr/>
          </p:nvSpPr>
          <p:spPr bwMode="auto">
            <a:xfrm>
              <a:off x="1193" y="66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2" name="Oval 34"/>
            <p:cNvSpPr>
              <a:spLocks noChangeArrowheads="1"/>
            </p:cNvSpPr>
            <p:nvPr/>
          </p:nvSpPr>
          <p:spPr bwMode="auto">
            <a:xfrm>
              <a:off x="1743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3" name="Oval 35"/>
            <p:cNvSpPr>
              <a:spLocks noChangeArrowheads="1"/>
            </p:cNvSpPr>
            <p:nvPr/>
          </p:nvSpPr>
          <p:spPr bwMode="auto">
            <a:xfrm>
              <a:off x="2570" y="1900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4" name="Oval 36"/>
            <p:cNvSpPr>
              <a:spLocks noChangeArrowheads="1"/>
            </p:cNvSpPr>
            <p:nvPr/>
          </p:nvSpPr>
          <p:spPr bwMode="auto">
            <a:xfrm>
              <a:off x="3535" y="1291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5" name="Oval 37"/>
            <p:cNvSpPr>
              <a:spLocks noChangeArrowheads="1"/>
            </p:cNvSpPr>
            <p:nvPr/>
          </p:nvSpPr>
          <p:spPr bwMode="auto">
            <a:xfrm>
              <a:off x="4500" y="667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6" name="Oval 38"/>
            <p:cNvSpPr>
              <a:spLocks noChangeArrowheads="1"/>
            </p:cNvSpPr>
            <p:nvPr/>
          </p:nvSpPr>
          <p:spPr bwMode="auto">
            <a:xfrm>
              <a:off x="1192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7" name="Oval 39"/>
            <p:cNvSpPr>
              <a:spLocks noChangeArrowheads="1"/>
            </p:cNvSpPr>
            <p:nvPr/>
          </p:nvSpPr>
          <p:spPr bwMode="auto">
            <a:xfrm>
              <a:off x="1743" y="2508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8" name="Oval 40"/>
            <p:cNvSpPr>
              <a:spLocks noChangeArrowheads="1"/>
            </p:cNvSpPr>
            <p:nvPr/>
          </p:nvSpPr>
          <p:spPr bwMode="auto">
            <a:xfrm>
              <a:off x="3397" y="2516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99369" name="Oval 41"/>
            <p:cNvSpPr>
              <a:spLocks noChangeArrowheads="1"/>
            </p:cNvSpPr>
            <p:nvPr/>
          </p:nvSpPr>
          <p:spPr bwMode="auto">
            <a:xfrm>
              <a:off x="4500" y="3124"/>
              <a:ext cx="74" cy="74"/>
            </a:xfrm>
            <a:prstGeom prst="ellipse">
              <a:avLst/>
            </a:prstGeom>
            <a:solidFill>
              <a:schemeClr val="tx2"/>
            </a:soli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99370" name="Line 42"/>
          <p:cNvSpPr>
            <a:spLocks noChangeShapeType="1"/>
          </p:cNvSpPr>
          <p:nvPr/>
        </p:nvSpPr>
        <p:spPr bwMode="auto">
          <a:xfrm>
            <a:off x="623888" y="2133600"/>
            <a:ext cx="0" cy="7683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>
            <a:off x="608013" y="3246438"/>
            <a:ext cx="0" cy="7413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stealth" w="med" len="lg"/>
            <a:tailEnd type="none" w="sm" len="sm"/>
          </a:ln>
          <a:effectLst/>
        </p:spPr>
        <p:txBody>
          <a:bodyPr/>
          <a:lstStyle/>
          <a:p>
            <a:endParaRPr lang="pl-PL"/>
          </a:p>
        </p:txBody>
      </p:sp>
      <p:sp>
        <p:nvSpPr>
          <p:cNvPr id="99372" name="Rectangle 4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06413"/>
          </a:xfrm>
          <a:noFill/>
          <a:ln/>
        </p:spPr>
        <p:txBody>
          <a:bodyPr lIns="92075" tIns="46038" rIns="92075" bIns="46038"/>
          <a:lstStyle/>
          <a:p>
            <a:r>
              <a:rPr lang="pl-PL" sz="2400">
                <a:solidFill>
                  <a:srgbClr val="FF8000"/>
                </a:solidFill>
              </a:rPr>
              <a:t>Powstawanie równowagi rynkowej</a:t>
            </a:r>
          </a:p>
        </p:txBody>
      </p:sp>
      <p:sp>
        <p:nvSpPr>
          <p:cNvPr id="47" name="Symbol zastępczy numeru slajdu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77329-2427-4BCD-8C9B-0D4678B747D3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2057400" y="6400800"/>
            <a:ext cx="488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400">
                <a:solidFill>
                  <a:srgbClr val="0000FF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120860" name="Text Box 28"/>
          <p:cNvSpPr txBox="1">
            <a:spLocks noChangeArrowheads="1"/>
          </p:cNvSpPr>
          <p:nvPr/>
        </p:nvSpPr>
        <p:spPr bwMode="auto">
          <a:xfrm>
            <a:off x="4267200" y="6400800"/>
            <a:ext cx="641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400">
                <a:solidFill>
                  <a:srgbClr val="0000FF"/>
                </a:solidFill>
                <a:latin typeface="Times New Roman" pitchFamily="18" charset="0"/>
              </a:rPr>
              <a:t>110</a:t>
            </a:r>
          </a:p>
        </p:txBody>
      </p:sp>
      <p:sp>
        <p:nvSpPr>
          <p:cNvPr id="120861" name="Text Box 29"/>
          <p:cNvSpPr txBox="1">
            <a:spLocks noChangeArrowheads="1"/>
          </p:cNvSpPr>
          <p:nvPr/>
        </p:nvSpPr>
        <p:spPr bwMode="auto">
          <a:xfrm>
            <a:off x="6629400" y="6400800"/>
            <a:ext cx="641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400">
                <a:solidFill>
                  <a:srgbClr val="0000FF"/>
                </a:solidFill>
                <a:latin typeface="Times New Roman" pitchFamily="18" charset="0"/>
              </a:rPr>
              <a:t>180</a:t>
            </a:r>
          </a:p>
        </p:txBody>
      </p:sp>
      <p:sp>
        <p:nvSpPr>
          <p:cNvPr id="120870" name="Text Box 38"/>
          <p:cNvSpPr txBox="1">
            <a:spLocks noChangeArrowheads="1"/>
          </p:cNvSpPr>
          <p:nvPr/>
        </p:nvSpPr>
        <p:spPr bwMode="auto">
          <a:xfrm>
            <a:off x="2514600" y="6400800"/>
            <a:ext cx="488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pl-PL" sz="2400">
                <a:solidFill>
                  <a:srgbClr val="0000CC"/>
                </a:solidFill>
                <a:latin typeface="Times New Roman" pitchFamily="18" charset="0"/>
              </a:rPr>
              <a:t>60</a:t>
            </a:r>
          </a:p>
        </p:txBody>
      </p:sp>
      <p:grpSp>
        <p:nvGrpSpPr>
          <p:cNvPr id="120873" name="Group 41"/>
          <p:cNvGrpSpPr>
            <a:grpSpLocks/>
          </p:cNvGrpSpPr>
          <p:nvPr/>
        </p:nvGrpSpPr>
        <p:grpSpPr bwMode="auto">
          <a:xfrm>
            <a:off x="365125" y="1905000"/>
            <a:ext cx="7772400" cy="4578350"/>
            <a:chOff x="230" y="1200"/>
            <a:chExt cx="4896" cy="2884"/>
          </a:xfrm>
        </p:grpSpPr>
        <p:sp>
          <p:nvSpPr>
            <p:cNvPr id="120835" name="Line 3"/>
            <p:cNvSpPr>
              <a:spLocks noChangeShapeType="1"/>
            </p:cNvSpPr>
            <p:nvPr/>
          </p:nvSpPr>
          <p:spPr bwMode="auto">
            <a:xfrm>
              <a:off x="576" y="1200"/>
              <a:ext cx="0" cy="2688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triangle" w="med" len="med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36" name="Line 4"/>
            <p:cNvSpPr>
              <a:spLocks noChangeShapeType="1"/>
            </p:cNvSpPr>
            <p:nvPr/>
          </p:nvSpPr>
          <p:spPr bwMode="auto">
            <a:xfrm>
              <a:off x="576" y="3888"/>
              <a:ext cx="41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37" name="Line 5"/>
            <p:cNvSpPr>
              <a:spLocks noChangeShapeType="1"/>
            </p:cNvSpPr>
            <p:nvPr/>
          </p:nvSpPr>
          <p:spPr bwMode="auto">
            <a:xfrm flipV="1">
              <a:off x="768" y="1584"/>
              <a:ext cx="4176" cy="2160"/>
            </a:xfrm>
            <a:prstGeom prst="line">
              <a:avLst/>
            </a:prstGeom>
            <a:noFill/>
            <a:ln w="57150" cap="sq">
              <a:solidFill>
                <a:srgbClr val="00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38" name="Line 6"/>
            <p:cNvSpPr>
              <a:spLocks noChangeShapeType="1"/>
            </p:cNvSpPr>
            <p:nvPr/>
          </p:nvSpPr>
          <p:spPr bwMode="auto">
            <a:xfrm>
              <a:off x="960" y="1440"/>
              <a:ext cx="3552" cy="2160"/>
            </a:xfrm>
            <a:prstGeom prst="line">
              <a:avLst/>
            </a:prstGeom>
            <a:noFill/>
            <a:ln w="57150" cap="sq">
              <a:solidFill>
                <a:srgbClr val="00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39" name="Line 7"/>
            <p:cNvSpPr>
              <a:spLocks noChangeShapeType="1"/>
            </p:cNvSpPr>
            <p:nvPr/>
          </p:nvSpPr>
          <p:spPr bwMode="auto">
            <a:xfrm>
              <a:off x="2880" y="2640"/>
              <a:ext cx="0" cy="0"/>
            </a:xfrm>
            <a:prstGeom prst="line">
              <a:avLst/>
            </a:prstGeom>
            <a:noFill/>
            <a:ln w="12700" cap="sq">
              <a:solidFill>
                <a:srgbClr val="00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0" name="Line 8"/>
            <p:cNvSpPr>
              <a:spLocks noChangeShapeType="1"/>
            </p:cNvSpPr>
            <p:nvPr/>
          </p:nvSpPr>
          <p:spPr bwMode="auto">
            <a:xfrm>
              <a:off x="2976" y="2640"/>
              <a:ext cx="576" cy="0"/>
            </a:xfrm>
            <a:prstGeom prst="line">
              <a:avLst/>
            </a:prstGeom>
            <a:noFill/>
            <a:ln w="38100" cap="sq">
              <a:solidFill>
                <a:srgbClr val="00FFFF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1" name="Line 9"/>
            <p:cNvSpPr>
              <a:spLocks noChangeShapeType="1"/>
            </p:cNvSpPr>
            <p:nvPr/>
          </p:nvSpPr>
          <p:spPr bwMode="auto">
            <a:xfrm flipV="1">
              <a:off x="1392" y="3408"/>
              <a:ext cx="0" cy="480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2" name="Line 10"/>
            <p:cNvSpPr>
              <a:spLocks noChangeShapeType="1"/>
            </p:cNvSpPr>
            <p:nvPr/>
          </p:nvSpPr>
          <p:spPr bwMode="auto">
            <a:xfrm flipH="1">
              <a:off x="576" y="3408"/>
              <a:ext cx="816" cy="0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3" name="Line 11"/>
            <p:cNvSpPr>
              <a:spLocks noChangeShapeType="1"/>
            </p:cNvSpPr>
            <p:nvPr/>
          </p:nvSpPr>
          <p:spPr bwMode="auto">
            <a:xfrm>
              <a:off x="1392" y="3408"/>
              <a:ext cx="2784" cy="0"/>
            </a:xfrm>
            <a:prstGeom prst="line">
              <a:avLst/>
            </a:prstGeom>
            <a:noFill/>
            <a:ln w="57150" cap="sq">
              <a:solidFill>
                <a:srgbClr val="FFCC6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>
              <a:off x="4224" y="3408"/>
              <a:ext cx="0" cy="480"/>
            </a:xfrm>
            <a:prstGeom prst="line">
              <a:avLst/>
            </a:prstGeom>
            <a:noFill/>
            <a:ln w="12700">
              <a:solidFill>
                <a:srgbClr val="00FFFF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5" name="Line 13"/>
            <p:cNvSpPr>
              <a:spLocks noChangeShapeType="1"/>
            </p:cNvSpPr>
            <p:nvPr/>
          </p:nvSpPr>
          <p:spPr bwMode="auto">
            <a:xfrm flipH="1">
              <a:off x="576" y="2640"/>
              <a:ext cx="2304" cy="0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6" name="Line 14"/>
            <p:cNvSpPr>
              <a:spLocks noChangeShapeType="1"/>
            </p:cNvSpPr>
            <p:nvPr/>
          </p:nvSpPr>
          <p:spPr bwMode="auto">
            <a:xfrm>
              <a:off x="2880" y="2640"/>
              <a:ext cx="0" cy="1248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7" name="Line 15"/>
            <p:cNvSpPr>
              <a:spLocks noChangeShapeType="1"/>
            </p:cNvSpPr>
            <p:nvPr/>
          </p:nvSpPr>
          <p:spPr bwMode="auto">
            <a:xfrm>
              <a:off x="576" y="1920"/>
              <a:ext cx="1152" cy="0"/>
            </a:xfrm>
            <a:prstGeom prst="line">
              <a:avLst/>
            </a:prstGeom>
            <a:noFill/>
            <a:ln w="28575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8" name="Line 16"/>
            <p:cNvSpPr>
              <a:spLocks noChangeShapeType="1"/>
            </p:cNvSpPr>
            <p:nvPr/>
          </p:nvSpPr>
          <p:spPr bwMode="auto">
            <a:xfrm>
              <a:off x="1728" y="1920"/>
              <a:ext cx="2592" cy="0"/>
            </a:xfrm>
            <a:prstGeom prst="line">
              <a:avLst/>
            </a:prstGeom>
            <a:noFill/>
            <a:ln w="57150" cap="sq">
              <a:solidFill>
                <a:srgbClr val="FFCC6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49" name="Line 17"/>
            <p:cNvSpPr>
              <a:spLocks noChangeShapeType="1"/>
            </p:cNvSpPr>
            <p:nvPr/>
          </p:nvSpPr>
          <p:spPr bwMode="auto">
            <a:xfrm>
              <a:off x="4320" y="1920"/>
              <a:ext cx="0" cy="1968"/>
            </a:xfrm>
            <a:prstGeom prst="line">
              <a:avLst/>
            </a:prstGeom>
            <a:noFill/>
            <a:ln w="38100">
              <a:solidFill>
                <a:srgbClr val="66FF33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0" name="Line 18"/>
            <p:cNvSpPr>
              <a:spLocks noChangeShapeType="1"/>
            </p:cNvSpPr>
            <p:nvPr/>
          </p:nvSpPr>
          <p:spPr bwMode="auto">
            <a:xfrm flipH="1">
              <a:off x="480" y="1920"/>
              <a:ext cx="192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1" name="Line 19"/>
            <p:cNvSpPr>
              <a:spLocks noChangeShapeType="1"/>
            </p:cNvSpPr>
            <p:nvPr/>
          </p:nvSpPr>
          <p:spPr bwMode="auto">
            <a:xfrm flipH="1">
              <a:off x="480" y="2640"/>
              <a:ext cx="192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2" name="Line 20"/>
            <p:cNvSpPr>
              <a:spLocks noChangeShapeType="1"/>
            </p:cNvSpPr>
            <p:nvPr/>
          </p:nvSpPr>
          <p:spPr bwMode="auto">
            <a:xfrm flipH="1">
              <a:off x="480" y="3408"/>
              <a:ext cx="192" cy="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3" name="Text Box 21"/>
            <p:cNvSpPr txBox="1">
              <a:spLocks noChangeArrowheads="1"/>
            </p:cNvSpPr>
            <p:nvPr/>
          </p:nvSpPr>
          <p:spPr bwMode="auto">
            <a:xfrm>
              <a:off x="230" y="3290"/>
              <a:ext cx="21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20854" name="Text Box 22"/>
            <p:cNvSpPr txBox="1">
              <a:spLocks noChangeArrowheads="1"/>
            </p:cNvSpPr>
            <p:nvPr/>
          </p:nvSpPr>
          <p:spPr bwMode="auto">
            <a:xfrm>
              <a:off x="230" y="2474"/>
              <a:ext cx="21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20855" name="Text Box 23"/>
            <p:cNvSpPr txBox="1">
              <a:spLocks noChangeArrowheads="1"/>
            </p:cNvSpPr>
            <p:nvPr/>
          </p:nvSpPr>
          <p:spPr bwMode="auto">
            <a:xfrm>
              <a:off x="230" y="1754"/>
              <a:ext cx="212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120856" name="Line 24"/>
            <p:cNvSpPr>
              <a:spLocks noChangeShapeType="1"/>
            </p:cNvSpPr>
            <p:nvPr/>
          </p:nvSpPr>
          <p:spPr bwMode="auto">
            <a:xfrm>
              <a:off x="1392" y="3792"/>
              <a:ext cx="0" cy="192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7" name="Line 25"/>
            <p:cNvSpPr>
              <a:spLocks noChangeShapeType="1"/>
            </p:cNvSpPr>
            <p:nvPr/>
          </p:nvSpPr>
          <p:spPr bwMode="auto">
            <a:xfrm>
              <a:off x="4320" y="3792"/>
              <a:ext cx="0" cy="192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58" name="Line 26"/>
            <p:cNvSpPr>
              <a:spLocks noChangeShapeType="1"/>
            </p:cNvSpPr>
            <p:nvPr/>
          </p:nvSpPr>
          <p:spPr bwMode="auto">
            <a:xfrm>
              <a:off x="2880" y="3840"/>
              <a:ext cx="0" cy="192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62" name="Text Box 30"/>
            <p:cNvSpPr txBox="1">
              <a:spLocks noChangeArrowheads="1"/>
            </p:cNvSpPr>
            <p:nvPr/>
          </p:nvSpPr>
          <p:spPr bwMode="auto">
            <a:xfrm>
              <a:off x="4070" y="3911"/>
              <a:ext cx="260" cy="17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1200">
                  <a:solidFill>
                    <a:srgbClr val="0000FF"/>
                  </a:solidFill>
                  <a:latin typeface="Times New Roman" pitchFamily="18" charset="0"/>
                </a:rPr>
                <a:t>170</a:t>
              </a:r>
            </a:p>
          </p:txBody>
        </p:sp>
        <p:sp>
          <p:nvSpPr>
            <p:cNvPr id="120863" name="Text Box 31"/>
            <p:cNvSpPr txBox="1">
              <a:spLocks noChangeArrowheads="1"/>
            </p:cNvSpPr>
            <p:nvPr/>
          </p:nvSpPr>
          <p:spPr bwMode="auto">
            <a:xfrm>
              <a:off x="1766" y="1610"/>
              <a:ext cx="224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latin typeface="Times New Roman" pitchFamily="18" charset="0"/>
                </a:rPr>
                <a:t>NADWYŻKI TOWARÓW</a:t>
              </a:r>
            </a:p>
          </p:txBody>
        </p:sp>
        <p:sp>
          <p:nvSpPr>
            <p:cNvPr id="120864" name="Text Box 32"/>
            <p:cNvSpPr txBox="1">
              <a:spLocks noChangeArrowheads="1"/>
            </p:cNvSpPr>
            <p:nvPr/>
          </p:nvSpPr>
          <p:spPr bwMode="auto">
            <a:xfrm>
              <a:off x="3638" y="2474"/>
              <a:ext cx="1488" cy="51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latin typeface="Times New Roman" pitchFamily="18" charset="0"/>
                </a:rPr>
                <a:t>RÓWNOWAGA </a:t>
              </a:r>
            </a:p>
            <a:p>
              <a:r>
                <a:rPr lang="pl-PL" sz="2400">
                  <a:latin typeface="Times New Roman" pitchFamily="18" charset="0"/>
                </a:rPr>
                <a:t>RYNKOWA</a:t>
              </a:r>
            </a:p>
          </p:txBody>
        </p:sp>
        <p:sp>
          <p:nvSpPr>
            <p:cNvPr id="120865" name="Text Box 33"/>
            <p:cNvSpPr txBox="1">
              <a:spLocks noChangeArrowheads="1"/>
            </p:cNvSpPr>
            <p:nvPr/>
          </p:nvSpPr>
          <p:spPr bwMode="auto">
            <a:xfrm>
              <a:off x="1680" y="3456"/>
              <a:ext cx="2437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latin typeface="Times New Roman" pitchFamily="18" charset="0"/>
                </a:rPr>
                <a:t>NIEDOBORY TOWAROWE</a:t>
              </a:r>
            </a:p>
          </p:txBody>
        </p:sp>
        <p:sp>
          <p:nvSpPr>
            <p:cNvPr id="120866" name="Text Box 34"/>
            <p:cNvSpPr txBox="1">
              <a:spLocks noChangeArrowheads="1"/>
            </p:cNvSpPr>
            <p:nvPr/>
          </p:nvSpPr>
          <p:spPr bwMode="auto">
            <a:xfrm>
              <a:off x="2486" y="2474"/>
              <a:ext cx="683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111111"/>
                  </a:solidFill>
                  <a:latin typeface="Times New Roman" pitchFamily="18" charset="0"/>
                </a:rPr>
                <a:t>Pt = Pd</a:t>
              </a:r>
            </a:p>
          </p:txBody>
        </p:sp>
        <p:sp>
          <p:nvSpPr>
            <p:cNvPr id="120867" name="Text Box 35"/>
            <p:cNvSpPr txBox="1">
              <a:spLocks noChangeArrowheads="1"/>
            </p:cNvSpPr>
            <p:nvPr/>
          </p:nvSpPr>
          <p:spPr bwMode="auto">
            <a:xfrm>
              <a:off x="2304" y="1344"/>
              <a:ext cx="635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111111"/>
                  </a:solidFill>
                  <a:latin typeface="Times New Roman" pitchFamily="18" charset="0"/>
                </a:rPr>
                <a:t>Pt &lt;Pd</a:t>
              </a:r>
            </a:p>
          </p:txBody>
        </p:sp>
        <p:sp>
          <p:nvSpPr>
            <p:cNvPr id="120868" name="Text Box 36"/>
            <p:cNvSpPr txBox="1">
              <a:spLocks noChangeArrowheads="1"/>
            </p:cNvSpPr>
            <p:nvPr/>
          </p:nvSpPr>
          <p:spPr bwMode="auto">
            <a:xfrm>
              <a:off x="2294" y="3290"/>
              <a:ext cx="587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pl-PL" sz="2400">
                  <a:solidFill>
                    <a:srgbClr val="111111"/>
                  </a:solidFill>
                  <a:latin typeface="Times New Roman" pitchFamily="18" charset="0"/>
                </a:rPr>
                <a:t>Pt&gt;Pd</a:t>
              </a:r>
            </a:p>
          </p:txBody>
        </p:sp>
        <p:sp>
          <p:nvSpPr>
            <p:cNvPr id="120869" name="Line 37"/>
            <p:cNvSpPr>
              <a:spLocks noChangeShapeType="1"/>
            </p:cNvSpPr>
            <p:nvPr/>
          </p:nvSpPr>
          <p:spPr bwMode="auto">
            <a:xfrm>
              <a:off x="1728" y="1920"/>
              <a:ext cx="0" cy="1968"/>
            </a:xfrm>
            <a:prstGeom prst="line">
              <a:avLst/>
            </a:prstGeom>
            <a:noFill/>
            <a:ln w="38100">
              <a:solidFill>
                <a:srgbClr val="00FF99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  <p:sp>
          <p:nvSpPr>
            <p:cNvPr id="120871" name="Line 39"/>
            <p:cNvSpPr>
              <a:spLocks noChangeShapeType="1"/>
            </p:cNvSpPr>
            <p:nvPr/>
          </p:nvSpPr>
          <p:spPr bwMode="auto">
            <a:xfrm>
              <a:off x="1728" y="3744"/>
              <a:ext cx="0" cy="240"/>
            </a:xfrm>
            <a:prstGeom prst="line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pl-PL"/>
            </a:p>
          </p:txBody>
        </p:sp>
      </p:grpSp>
      <p:sp>
        <p:nvSpPr>
          <p:cNvPr id="120872" name="Text Box 40"/>
          <p:cNvSpPr txBox="1">
            <a:spLocks noChangeArrowheads="1"/>
          </p:cNvSpPr>
          <p:nvPr/>
        </p:nvSpPr>
        <p:spPr bwMode="auto">
          <a:xfrm>
            <a:off x="900113" y="404813"/>
            <a:ext cx="7056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/>
              <a:t>Równowaga rynkowa</a:t>
            </a:r>
          </a:p>
        </p:txBody>
      </p:sp>
      <p:sp>
        <p:nvSpPr>
          <p:cNvPr id="41" name="Symbol zastępczy numeru slajdu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298F5-98C5-48B2-9B84-AC6E8760CCC7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497888" cy="6119812"/>
          </a:xfrm>
        </p:spPr>
        <p:txBody>
          <a:bodyPr/>
          <a:lstStyle/>
          <a:p>
            <a:pPr>
              <a:buFontTx/>
              <a:buNone/>
            </a:pPr>
            <a:r>
              <a:rPr lang="pl-PL" sz="2800" dirty="0" smtClean="0"/>
              <a:t>Gdy cena znajduje się poniżej ceny równowagi, występuje niedobór rynkowy.</a:t>
            </a:r>
          </a:p>
          <a:p>
            <a:pPr>
              <a:buFontTx/>
              <a:buNone/>
            </a:pPr>
            <a:r>
              <a:rPr lang="pl-PL" sz="2800" dirty="0" smtClean="0"/>
              <a:t>W </a:t>
            </a:r>
            <a:r>
              <a:rPr lang="pl-PL" sz="2800" dirty="0"/>
              <a:t>tej szczególnej sytuacji </a:t>
            </a:r>
            <a:r>
              <a:rPr lang="pl-PL" sz="2800" b="1" dirty="0"/>
              <a:t>żadna ze stron rynku nie będzie </a:t>
            </a:r>
            <a:r>
              <a:rPr lang="pl-PL" sz="2800" b="1" dirty="0" smtClean="0"/>
              <a:t>zadowolona</a:t>
            </a:r>
            <a:r>
              <a:rPr lang="pl-PL" sz="2800" b="1" dirty="0"/>
              <a:t>.</a:t>
            </a:r>
            <a:r>
              <a:rPr lang="pl-PL" sz="2800" dirty="0"/>
              <a:t> Kupujący będą mieli problemy z zakupem </a:t>
            </a:r>
            <a:r>
              <a:rPr lang="pl-PL" sz="2800" dirty="0" smtClean="0"/>
              <a:t>dóbr</a:t>
            </a:r>
            <a:r>
              <a:rPr lang="pl-PL" sz="2800" dirty="0"/>
              <a:t>, z kolei sprzedający będą produkowali mało i </a:t>
            </a:r>
            <a:r>
              <a:rPr lang="pl-PL" sz="2800" dirty="0" smtClean="0"/>
              <a:t>sprzedawali </a:t>
            </a:r>
            <a:r>
              <a:rPr lang="pl-PL" sz="2800" dirty="0"/>
              <a:t>swoją produkcje po niskich cenach. </a:t>
            </a:r>
          </a:p>
          <a:p>
            <a:pPr>
              <a:buFontTx/>
              <a:buNone/>
            </a:pPr>
            <a:r>
              <a:rPr lang="pl-PL" sz="2800" dirty="0"/>
              <a:t>Występowanie niedoboru spowoduje, że producenci będą </a:t>
            </a:r>
            <a:r>
              <a:rPr lang="pl-PL" sz="2800" dirty="0" smtClean="0"/>
              <a:t>mogli </a:t>
            </a:r>
            <a:r>
              <a:rPr lang="pl-PL" sz="2800" dirty="0"/>
              <a:t>podnieść ceny, zaś przy wyższych cenach będą </a:t>
            </a:r>
            <a:r>
              <a:rPr lang="pl-PL" sz="2800" dirty="0" smtClean="0"/>
              <a:t>skłonni </a:t>
            </a:r>
            <a:r>
              <a:rPr lang="pl-PL" sz="2800" dirty="0"/>
              <a:t>produkować więcej </a:t>
            </a:r>
          </a:p>
          <a:p>
            <a:pPr>
              <a:buFontTx/>
              <a:buNone/>
            </a:pPr>
            <a:endParaRPr lang="pl-PL" sz="10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F77F2-4A87-4C94-9F41-6537B3329EF4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1365</Words>
  <PresentationFormat>Pokaz na ekranie (4:3)</PresentationFormat>
  <Paragraphs>452</Paragraphs>
  <Slides>42</Slides>
  <Notes>22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42</vt:i4>
      </vt:variant>
    </vt:vector>
  </HeadingPairs>
  <TitlesOfParts>
    <vt:vector size="45" baseType="lpstr">
      <vt:lpstr>Projekt domyślny</vt:lpstr>
      <vt:lpstr>Dokument</vt:lpstr>
      <vt:lpstr>Wykres</vt:lpstr>
      <vt:lpstr>Równowaga rynkowa</vt:lpstr>
      <vt:lpstr>Poziom ceny wyznaczany przez przecięcie się krzywych popytu i podaży określa się mianem ceny równowagi  rynkowej lub ceny równoważącej rynek.  Sam punkt przecięcia się krzywych popytu i podaży określa się jako równowagę rynkową (punkt równowagi rynkowej). </vt:lpstr>
      <vt:lpstr>Cena i ilość w stanie równowagi</vt:lpstr>
      <vt:lpstr>Powstawanie równowagi rynkowej</vt:lpstr>
      <vt:lpstr>Powstawanie równowagi rynkowej</vt:lpstr>
      <vt:lpstr>Powstawanie równowagi rynkowej</vt:lpstr>
      <vt:lpstr>Powstawanie równowagi rynkowej</vt:lpstr>
      <vt:lpstr>Slajd 8</vt:lpstr>
      <vt:lpstr>Slajd 9</vt:lpstr>
      <vt:lpstr>Slajd 10</vt:lpstr>
      <vt:lpstr>Slajd 11</vt:lpstr>
      <vt:lpstr>Slajd 12</vt:lpstr>
      <vt:lpstr>Skutki przesunięcia krzywej popytu D</vt:lpstr>
      <vt:lpstr>Skutki przesunięcia krzywej popytu D</vt:lpstr>
      <vt:lpstr>Skutki przesunięcia krzywej popytu D</vt:lpstr>
      <vt:lpstr>Skutki przesunięcia krzywej popytu D</vt:lpstr>
      <vt:lpstr>Skutki przesunięcia krzywej popytu D</vt:lpstr>
      <vt:lpstr>Skutki przesunięcia krzywej popytu D</vt:lpstr>
      <vt:lpstr>Skutki przesunięcia krzywej popytu D</vt:lpstr>
      <vt:lpstr>Slajd 20</vt:lpstr>
      <vt:lpstr>Skutki przesunięcia krzywej podaży S</vt:lpstr>
      <vt:lpstr>Skutki przesunięcia krzywej podaży S</vt:lpstr>
      <vt:lpstr>Skutki przesunięcia krzywej podaży S</vt:lpstr>
      <vt:lpstr>Skutki przesunięcia krzywej podaży S</vt:lpstr>
      <vt:lpstr>Skutki przesunięcia krzywej podaży S</vt:lpstr>
      <vt:lpstr>Skutki przesunięcia krzywej podaży S</vt:lpstr>
      <vt:lpstr>Skutki przesunięcia krzywej podaży S</vt:lpstr>
      <vt:lpstr>Skutki przesunięcia krzywej podaży S</vt:lpstr>
      <vt:lpstr>Slajd 29</vt:lpstr>
      <vt:lpstr>Slajd 30</vt:lpstr>
      <vt:lpstr>Slajd 31</vt:lpstr>
      <vt:lpstr>Slajd 32</vt:lpstr>
      <vt:lpstr>Slajd 33</vt:lpstr>
      <vt:lpstr>Slajd 34</vt:lpstr>
      <vt:lpstr>Slajd 35</vt:lpstr>
      <vt:lpstr>Slajd 36</vt:lpstr>
      <vt:lpstr>Slajd 37</vt:lpstr>
      <vt:lpstr>Slajd 38</vt:lpstr>
      <vt:lpstr>Slajd 39</vt:lpstr>
      <vt:lpstr>Slajd 40</vt:lpstr>
      <vt:lpstr>Slajd 41</vt:lpstr>
      <vt:lpstr>Slajd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2009-10-22T09:39:57Z</dcterms:created>
  <dcterms:modified xsi:type="dcterms:W3CDTF">2018-09-03T19:19:01Z</dcterms:modified>
</cp:coreProperties>
</file>