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66" r:id="rId3"/>
    <p:sldId id="367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46" r:id="rId18"/>
    <p:sldId id="447" r:id="rId19"/>
    <p:sldId id="448" r:id="rId20"/>
    <p:sldId id="449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49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2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56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7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7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6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55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9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4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39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5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1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10-WPPRSM1213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231506-6DD6-430C-06E4-4ADA1E95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6E3EA4-F556-B4CF-3462-D9FB8EBB9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rezolucja ZO z dnia 3 listopada 1950 r. </a:t>
            </a:r>
            <a:r>
              <a:rPr lang="pl-PL" sz="1600" i="1" dirty="0"/>
              <a:t>„</a:t>
            </a:r>
            <a:r>
              <a:rPr lang="pl-PL" sz="1600" i="1" dirty="0" err="1"/>
              <a:t>Uniting</a:t>
            </a:r>
            <a:r>
              <a:rPr lang="pl-PL" sz="1600" i="1" dirty="0"/>
              <a:t> for </a:t>
            </a:r>
            <a:r>
              <a:rPr lang="pl-PL" sz="1600" i="1" dirty="0" err="1"/>
              <a:t>peace</a:t>
            </a:r>
            <a:r>
              <a:rPr lang="pl-PL" sz="1600" i="1" dirty="0"/>
              <a:t>”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„</a:t>
            </a:r>
            <a:r>
              <a:rPr lang="pl-PL" sz="1600" i="1" dirty="0"/>
              <a:t>jeżeli Rada Bezpieczeństwa, z powodu braku jednomyślności stałych członków, nie wywiąże się ze swojej podstawowej odpowiedzialności za utrzymanie międzynarodowego pokoju i bezpieczeństwa w każdym przypadku, gdy wydaje się, że istnieje zagrożenie dla pokoju, naruszenie pokoju lub aktu agresji, Zgromadzenie Ogólne rozpatrzy tę sprawę niezwłocznie w celu przedstawienia Członkom odpowiednich zaleceń dotyczących podjęcia środków zbiorowych, w tym w przypadku naruszenia pokoju lub aktu agresji, użycia siły zbrojnej, jeśli to konieczne, w celu utrzymania lub przywrócenia międzynarodowego pokoju i bezpieczeństwa.”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</a:t>
            </a:r>
            <a:r>
              <a:rPr lang="pl-PL" sz="1600" dirty="0"/>
              <a:t>Związek Radziecki bojkotował Radę Bezpieczeństwa od stycznia 1950 r. w związku z odmową uznania Chińskiej Republiki Ludowej za uprawnioną do reprezentowania Chin; przedstawiciele Chińskiej Republiki Ludowej powrócili do pracy w Radzie Bezpieczeństwa dopiero 1 sierpnia 1950 r.</a:t>
            </a:r>
          </a:p>
          <a:p>
            <a:pPr marL="114300" indent="0" algn="just">
              <a:buNone/>
            </a:pPr>
            <a:r>
              <a:rPr lang="pl-PL" sz="1600" dirty="0"/>
              <a:t>**przyjęcie rezolucji zostało zainicjowane przez Stany Zjednoczone i przedłożone przez „Połączone Siedem Mocarstw” (Stany Zjednoczone, Wielką Brytanię, Francję, Kanadę, Turcję, Filipiny i Urugwaj) jako sposób na obejście ewentualnego ponownego bojkotu RB przez Związek Radziecki</a:t>
            </a:r>
          </a:p>
          <a:p>
            <a:pPr marL="114300" indent="0" algn="just">
              <a:buNone/>
            </a:pP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1871441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Zgromadzenie Ogólne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zalecać sposoby pokojowego załatwiania sytuacji, które mogą zaszkodzić powszechnemu dobru i przyjaznym stosunkom między narodami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nadzoruje działalność innych organów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udziela zaleceń w celu uzgodnienia polityki i działalności organizacji wyspecjalizowanych w ramach Narodów Zjednoczonych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bada i zatwierdza budżet ONZ</a:t>
            </a:r>
          </a:p>
          <a:p>
            <a:pPr marL="114300" indent="0" algn="just">
              <a:buNone/>
            </a:pPr>
            <a:r>
              <a:rPr lang="pl-PL" sz="1600" dirty="0"/>
              <a:t>*organy pomocnicze ONZ: Komisja ds. Rozbrojenia, Komisja Prawa Międzynarodowego, Komisja NZ ds. Budowania Pokoju, Rada Praw Człowieka </a:t>
            </a:r>
          </a:p>
        </p:txBody>
      </p:sp>
    </p:spTree>
    <p:extLst>
      <p:ext uri="{BB962C8B-B14F-4D97-AF65-F5344CB8AC3E}">
        <p14:creationId xmlns:p14="http://schemas.microsoft.com/office/powerpoint/2010/main" val="20426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2188"/>
            <a:ext cx="10972800" cy="5063411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główny organ odpowiedzialny za utrzymanie międzynarodowego pokoju i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15 członków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5 stałych członków – Chiny, Francja, Rosja, Stany Zjednoczone, Wielka Brytania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10 niestałych członków – wybieranych przez Zgromadzenie Ogólne na okres 2 lat; pod uwagę brane są zasługi państwa w utrzymaniu międzynarodowego pokoju i bezpieczeństwa, realizacji celów ONZ, słuszny podział geograficzny (5 miejsc – Afryka i Azja, 2 miejsca – Ameryka Łacińska, 2 miejsca – Europa Zachodnia, 1 miejsce – Europa Wschodnia)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wzywać strony sporu międzynarodowego do jego rozstrzygnięcia wskazanymi przez Radę metodami i środkami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badać każdy spór lub każdą sytuację, która trwale zagraża bezpieczeństwu lub pokojowi międzynarodowemu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decyduje o podjęciu akcji w razie zagrożenia pokoju, naruszenia pokoju lub aktów agresji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stwierdza istnienie zagrożenia lub naruszenia pokoju, a także aktów agresji oraz udziela zaleceń dotyczących środków, które należy przedsięwziąć w celu utrzymania lub przywrócenia międzynarodowego pokoju lub bezpieczeństwa</a:t>
            </a:r>
          </a:p>
          <a:p>
            <a:pPr marL="114300" indent="0" algn="just">
              <a:buNone/>
            </a:pPr>
            <a:r>
              <a:rPr lang="pl-PL" sz="1600" dirty="0"/>
              <a:t>*przed wydaniem zaleceń Rada może wezwać strony konfliktu do zastosowania się do zarządzeń tymczasowych Rady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5319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6115"/>
            <a:ext cx="10972800" cy="4907213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Bezpieczeństwa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podejmuje decyzje o zastosowaniu środków niewymagających użycia siły zbrojnej, a gdy okażą się one niewystarczające – może podjąć decyzję o przeprowadzeniu akcji wojskowej</a:t>
            </a:r>
          </a:p>
          <a:p>
            <a:pPr marL="114300" indent="0" algn="just">
              <a:buNone/>
            </a:pPr>
            <a:r>
              <a:rPr lang="pl-PL" sz="1600" dirty="0"/>
              <a:t>*akcja wojskowa może obejmować demonstrację siły, blokadę, inne operacje sił zbrojnych powietrznych, morskich lub lądowych członków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podjęcie decyzji (poza decyzjami proceduralnymi) – większością 9 głosów, w tym zgodnych głosów członków stałych (5 głosów członków stałych+4 głosy członków niestałych)</a:t>
            </a:r>
          </a:p>
          <a:p>
            <a:pPr marL="114300" indent="0" algn="just">
              <a:buNone/>
            </a:pPr>
            <a:r>
              <a:rPr lang="pl-PL" sz="1600" dirty="0"/>
              <a:t>*członkowie stali posiadają prawo weta; wstrzymanie się od głosu nie jest traktowane jako sprzeciw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**25 marca 2024 r. RB podjęła uchwałę wzywającą do natychmiastowego zawieszenia broni między Gazą a Izraelem – 14 członków „za”, USA wstrzymały się od głosu</a:t>
            </a:r>
          </a:p>
          <a:p>
            <a:pPr marL="114300" indent="0" algn="just">
              <a:buNone/>
            </a:pPr>
            <a:r>
              <a:rPr lang="pl-PL" sz="1600" dirty="0"/>
              <a:t>*** 26 kwietnia 2022 r. Zgromadzenie Ogólne ONZ zadecydowało, że jeżeli jeden ze stałych członków Rady Bezpieczeństwa skorzysta z przysługującego mu prawa weta, to kolejne posiedzenie Zgromadzenia odbędzie się automatycznie w ciągu 10 dni. Przyjęta w drodze konsensusu rezolucja daje wszystkim państwom członkowskim ONZ możliwość oceny weta i wyrażenia opinii w jego sprawie. Przyjęta w kwietniu rezolucja ONZ weszła w życie ze skutkiem natychmiastowym. Przyznaje ona - w drodze wyjątku - pierwszeństwo przy zabieraniu głosu podczas kolejnej debaty Zgromadzenia Ogólnego państwom posiadającym prawo weta, umożliwiając im tym samym przedstawienie okoliczności związanych ze skorzystaniem z takiego prawa. (https://www.unic.un.org.pl/oionz/prawo-weta-w-onz/3483)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30302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1186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Rada Gospodarcza i Społeczna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główny organ ONZ związany z międzynarodową współpracą gospodarczą i społeczną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ONZ w ramach współpracy w tym zakresie popiera: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podnoszenie stopy życiowej, pełne zatrudnienie oraz warunki postępu i rozwoju gospodarczego i społecznego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rozwiązywanie międzynarodowych zagadnień gospodarczych, społecznych, zdrowia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międzynarodową współpracę kulturalną i wychowawczą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powszechne poszanowanie i przestrzeganie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54 członków wybieranych przez ZO; kadencja wynosi 3 lata, a co roku wybieranych jest 18 członków</a:t>
            </a:r>
          </a:p>
          <a:p>
            <a:pPr marL="114300" indent="0" algn="just">
              <a:buNone/>
            </a:pPr>
            <a:r>
              <a:rPr lang="pl-PL" sz="1600" dirty="0"/>
              <a:t>* zgodnie z reprezentacją geograficzną: Afryka ma 14 członków, Azja – 11, Europa Wschodnia – 6, Ameryka Łacińska i Karaiby – 10, Europa Zachodnia i inne kraje – 13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uchwały zapadają większością głosów obecnych i głosujących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badać zagadnienia gospodarcze, społeczne, kulturalne, wychowawcze, zdrowia i pokrewne, a także opracowywać sprawozdania w tym zakresie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w zakresie swojej właściwości zaleceń ZO, członkom ONZ lub organizacjom wyspecjalizowanym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przygotowywać projekty konwencji, zwoływać konferencje międzynarodowe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informacji Radzie Bezpieczeństwa </a:t>
            </a:r>
          </a:p>
        </p:txBody>
      </p:sp>
    </p:spTree>
    <p:extLst>
      <p:ext uri="{BB962C8B-B14F-4D97-AF65-F5344CB8AC3E}">
        <p14:creationId xmlns:p14="http://schemas.microsoft.com/office/powerpoint/2010/main" val="306903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3919"/>
            <a:ext cx="10972800" cy="51778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Powiernicza </a:t>
            </a:r>
            <a:r>
              <a:rPr lang="pl-PL" sz="1600" dirty="0"/>
              <a:t>– sprawowała zwierzchnictwo nad funkcjonowaniem systemu powierniczego; zakończyła działalność w 1994 r. (gdy ostatnie z państw uzyskało niepodległość - Palau) – formalnie 1 listopada 1994 roku Rada Powiernicza zawiesiła swoją działalność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skład: Chiny, Francja, Rosja, Wielka Brytania i Stany Zjednoczone Ameryki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zadania: rozpatrywanie sprawozdań władz administracyjnych dotyczących kwestii politycznych, gospodarczych, społecznych i edukacji terytoriów powierniczych, przyjmowanie i badanie skarg ludności oraz przeprowadzanie okresowych wizytacji w celu dokonania oceny osiągniętego postępu związanego z osiągnięciem samorządności i niepodległości</a:t>
            </a:r>
          </a:p>
          <a:p>
            <a:pPr marL="114300" indent="0" algn="just">
              <a:buNone/>
            </a:pPr>
            <a:r>
              <a:rPr lang="pl-PL" sz="1600" dirty="0"/>
              <a:t>*terytoria powiernicze: Nowa Gwinea Australijska (Australia), Togo Brytyjskie (Wielka Brytania), Togo Francuskie (Francja), Kamerun Francuski (Francja), Kamerun Brytyjski (Wielka Brytania), Tanganika (Wielka Brytania), Ruanda-</a:t>
            </a:r>
            <a:r>
              <a:rPr lang="pl-PL" sz="1600" dirty="0" err="1"/>
              <a:t>Urundi</a:t>
            </a:r>
            <a:r>
              <a:rPr lang="pl-PL" sz="1600" dirty="0"/>
              <a:t> (Belgia), Samoa Zachodnie (Nowa Zelandia), Trypolitania (Wielka Brytania), Cyrenajka (Wielka Brytania), </a:t>
            </a:r>
            <a:r>
              <a:rPr lang="pl-PL" sz="1600" dirty="0" err="1"/>
              <a:t>Fezzan</a:t>
            </a:r>
            <a:r>
              <a:rPr lang="pl-PL" sz="1600" dirty="0"/>
              <a:t> (Francja), Erytrea (Wielka Brytania), Nauru (Australia), Powiernicze Terytorium Somalii (Włochy), Nowa Gwinea Australijska (Australia), Powiernicze Wyspy Pacyfiku (USA)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8537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7090"/>
            <a:ext cx="10972800" cy="5194689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Trybunał Sprawiedliwości </a:t>
            </a:r>
            <a:r>
              <a:rPr lang="pl-PL" sz="1600" dirty="0"/>
              <a:t>- Haga</a:t>
            </a: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zakres właściwości</a:t>
            </a:r>
            <a:r>
              <a:rPr lang="pl-PL" sz="1600" dirty="0"/>
              <a:t>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rozstrzyganie sporów przedłożonych przez państwa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sprawy poddane właściwości Trybunału na mocy umów międzynarodowych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wydawanie opinii doradczych na żądanie Zgromadzenia Ogólnego i Rady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wydawanie opinii doradczych na wniosek innych organów ONZ, organizacji wyspecjalizowanych, którym ONZ udzieliło upoważnienia, w sprawach, które wynikły w toku ich działalności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skład</a:t>
            </a:r>
            <a:r>
              <a:rPr lang="pl-PL" sz="1600" dirty="0"/>
              <a:t> – 15 niezależnych sędziów wybieranych przez Zgromadzenie Ogólne i Radę Bezpieczeństwa bezwzględną większością głosów (każdy z organów głosuje osobno); kadencja sędziów – 9 lat; co 3 lata następuje wybór 1/3 składu sędziowskiego</a:t>
            </a:r>
          </a:p>
          <a:p>
            <a:pPr marL="114300" indent="0" algn="just">
              <a:buNone/>
            </a:pPr>
            <a:r>
              <a:rPr lang="pl-PL" sz="1600" dirty="0"/>
              <a:t>*kandydatów na sędziów zgłaszają grupy narodowe Stałego Trybunału Arbitrażowego w Hadze spośród osób mogących pełnić najwyższe stanowiska sędziowskie w swych państwach lub uznanych znawców prawa międzynarodowego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pracami Trybunału kieruje prezes wybierany przez członków Trybunału; kadencja – 3 lata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strony postępowania przed MTS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będące członkami ONZ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niebędące członkami ONZ, które są stronami Statutu MTS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niebędące członkami ONZ i stronami statutu MTS na zasadach określonych przez Radę Bezpieczeństwa – wymagana jest zgoda wszystkich stron sporu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państwa mogą przyjąć obowiązkową jurysdykcję MTS w sprawach dotyczących: interpretacji traktatu, jakiegokolwiek zagadnienia prawa międzynarodowego, zaistnienia zdarzenia, które stanowi naruszenie prawa międzynarodowego, charakteru i odszkodowania należnego z tytułu naruszenia zobowiązania międzynarodowego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1040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2456"/>
            <a:ext cx="10972800" cy="5076883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sekretariat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zapewnia obsługę organów, realizację ich zadań i zapewnia ciągłość pracy organizacji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opracowuje analizy, sprawozdania, projekty rezolucji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dokonuje tłumaczeń dokumentów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rejestruje i ogłasza umowy międzynarodowe w </a:t>
            </a:r>
            <a:r>
              <a:rPr lang="pl-PL" sz="1600" i="1" dirty="0"/>
              <a:t>United Nations </a:t>
            </a:r>
            <a:r>
              <a:rPr lang="pl-PL" sz="1600" i="1" dirty="0" err="1"/>
              <a:t>Treaty</a:t>
            </a:r>
            <a:r>
              <a:rPr lang="pl-PL" sz="1600" i="1" dirty="0"/>
              <a:t> Series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siedziba – Nowy Jork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Sekretarz Generalny, 12 podsekretarzy i personel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Sekretarz Generalny 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najwyższy funkcjonariusz administracyjny ONZ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wybierany przez Zgromadzenie Ogólne na zalecenie Rady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kadencja – 5 lat; możliwość ubiegania się o kolejną kadencję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pełni funkcje zlecone przez ZO, RB i Radę Gospodarczą i Społeczną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składa sprawozdania ze swojej działalności Zgromadzeniu Ogólnemu i przedstawia swoje priorytety na kolejne lata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może zwracać uwagę Rady Bezpieczeństwa na każdą sprawę, która może zagrażać utrzymaniu międzynarodowego pokoju i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jest depozytariuszem traktatów, przyjmuje dokumenty ratyfikacyjne lub przystąpienia, zawiadamia o wejściu umowy w życie, zgłaszanych poprawkach i zastrzeżeniach do traktatów </a:t>
            </a:r>
          </a:p>
        </p:txBody>
      </p:sp>
    </p:spTree>
    <p:extLst>
      <p:ext uri="{BB962C8B-B14F-4D97-AF65-F5344CB8AC3E}">
        <p14:creationId xmlns:p14="http://schemas.microsoft.com/office/powerpoint/2010/main" val="414943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utworzone na podstawie umów międzynarodowych między rządami i posiadające z mocy swych statutów rozległe kompetencje międzynarodowe w dziedzinach: gospodarczej, społecznej, kulturalnej, wychowawczej, zdrowia publicznego i innych dziedzinach pokrewnych (art. 57 Karty NZ), związane z ONZ umową przewidzianą w art. 63 KNZ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warunki, które musi spełniać organizacja: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to być organizacja międzynarodowa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organizacja ta musi mieć charakter powszechny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posiadać szerokie kompetencje choćby w jednej z dziedzin wymienionych w art. 57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być związana z ONZ umową przewidzianą w art. 63 KNZ – umowy takie zawiera w imieniu ONZ Rada Gospodarcza i Społeczna, a zatwierdza je Zgromadzenie Ogólne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Rada Gospodarcza i Społeczna odpowiada za współpracę z organizacjami i za koordynację ich działalności</a:t>
            </a:r>
          </a:p>
        </p:txBody>
      </p:sp>
    </p:spTree>
    <p:extLst>
      <p:ext uri="{BB962C8B-B14F-4D97-AF65-F5344CB8AC3E}">
        <p14:creationId xmlns:p14="http://schemas.microsoft.com/office/powerpoint/2010/main" val="264026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1725"/>
            <a:ext cx="10972800" cy="4901603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Organizacja Narodów Zjednoczonych ds. Wyżywienia i Rolnictwa </a:t>
            </a:r>
            <a:r>
              <a:rPr lang="pl-PL" sz="1600" dirty="0"/>
              <a:t>(Food and </a:t>
            </a:r>
            <a:r>
              <a:rPr lang="pl-PL" sz="1600" dirty="0" err="1"/>
              <a:t>Agriculture</a:t>
            </a:r>
            <a:r>
              <a:rPr lang="pl-PL" sz="1600" dirty="0"/>
              <a:t> Organization - </a:t>
            </a:r>
            <a:r>
              <a:rPr lang="pl-PL" sz="1600" b="1" dirty="0"/>
              <a:t>FAO</a:t>
            </a:r>
            <a:r>
              <a:rPr lang="pl-PL" sz="1600" dirty="0"/>
              <a:t>) pracuje na rzecz likwidacji głodu i niedożywienia oraz podniesienia poziomu jakości odżywiania; wspomaga również kraje członkowskie we wdrażaniu zrównoważonego rozwoju rolnictwa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Lotnictwa Cywilnego </a:t>
            </a:r>
            <a:r>
              <a:rPr lang="pl-PL" sz="1600" dirty="0"/>
              <a:t>(International </a:t>
            </a:r>
            <a:r>
              <a:rPr lang="pl-PL" sz="1600" dirty="0" err="1"/>
              <a:t>Civil</a:t>
            </a:r>
            <a:r>
              <a:rPr lang="pl-PL" sz="1600" dirty="0"/>
              <a:t> </a:t>
            </a:r>
            <a:r>
              <a:rPr lang="pl-PL" sz="1600" dirty="0" err="1"/>
              <a:t>Aviation</a:t>
            </a:r>
            <a:r>
              <a:rPr lang="pl-PL" sz="1600" dirty="0"/>
              <a:t> Organization - </a:t>
            </a:r>
            <a:r>
              <a:rPr lang="pl-PL" sz="1600" b="1" dirty="0"/>
              <a:t>ICAO</a:t>
            </a:r>
            <a:r>
              <a:rPr lang="pl-PL" sz="1600" dirty="0"/>
              <a:t>) dba, by przelot z jednego państwa do drugiego był bezpieczny i łatwy; ICAO ustanawia międzynarodowe normy i regulacje dotyczące bezpieczeństwa, sprawności i prawidłowości transportu powietrznego.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Rozwoju Rolnictwa</a:t>
            </a:r>
            <a:r>
              <a:rPr lang="pl-PL" sz="1600" dirty="0"/>
              <a:t> (International Fund for </a:t>
            </a:r>
            <a:r>
              <a:rPr lang="pl-PL" sz="1600" dirty="0" err="1"/>
              <a:t>Agricultural</a:t>
            </a:r>
            <a:r>
              <a:rPr lang="pl-PL" sz="1600" dirty="0"/>
              <a:t> Development - </a:t>
            </a:r>
            <a:r>
              <a:rPr lang="pl-PL" sz="1600" b="1" dirty="0"/>
              <a:t>IFAD</a:t>
            </a:r>
            <a:r>
              <a:rPr lang="pl-PL" sz="1600" dirty="0"/>
              <a:t>) ma za zadanie zwalczać głód i biedę na obszarach wiejskich w krajach rozwijających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Pracy </a:t>
            </a:r>
            <a:r>
              <a:rPr lang="pl-PL" sz="1600" dirty="0"/>
              <a:t>(International </a:t>
            </a:r>
            <a:r>
              <a:rPr lang="pl-PL" sz="1600" dirty="0" err="1"/>
              <a:t>Labour</a:t>
            </a:r>
            <a:r>
              <a:rPr lang="pl-PL" sz="1600" dirty="0"/>
              <a:t> Organization – </a:t>
            </a:r>
            <a:r>
              <a:rPr lang="pl-PL" sz="1600" b="1" dirty="0"/>
              <a:t>ILO</a:t>
            </a:r>
            <a:r>
              <a:rPr lang="pl-PL" sz="1600" dirty="0"/>
              <a:t>) formułuje zasady i programy promujące podstawowe prawa człowieka, lepsze warunki pracy i życia oraz zwiększenie poziomu zatrudnienia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Morska </a:t>
            </a:r>
            <a:r>
              <a:rPr lang="pl-PL" sz="1600" dirty="0"/>
              <a:t>(International </a:t>
            </a:r>
            <a:r>
              <a:rPr lang="pl-PL" sz="1600" dirty="0" err="1"/>
              <a:t>Maritime</a:t>
            </a:r>
            <a:r>
              <a:rPr lang="pl-PL" sz="1600" dirty="0"/>
              <a:t> Organization - </a:t>
            </a:r>
            <a:r>
              <a:rPr lang="pl-PL" sz="1600" b="1" dirty="0"/>
              <a:t>IMO</a:t>
            </a:r>
            <a:r>
              <a:rPr lang="pl-PL" sz="1600" dirty="0"/>
              <a:t>) zajmuje się bezpieczeństwem floty handlowej na morzu oraz zapobieganiem zanieczyszczeniu środowiska morskiego przez statki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Walutowy </a:t>
            </a:r>
            <a:r>
              <a:rPr lang="pl-PL" sz="1600" dirty="0"/>
              <a:t>(International </a:t>
            </a:r>
            <a:r>
              <a:rPr lang="pl-PL" sz="1600" dirty="0" err="1"/>
              <a:t>Monetary</a:t>
            </a:r>
            <a:r>
              <a:rPr lang="pl-PL" sz="1600" dirty="0"/>
              <a:t> Fund - </a:t>
            </a:r>
            <a:r>
              <a:rPr lang="pl-PL" sz="1600" b="1" dirty="0"/>
              <a:t>IMF</a:t>
            </a:r>
            <a:r>
              <a:rPr lang="pl-PL" sz="1600" dirty="0"/>
              <a:t>) wspiera międzynarodową współpracę i stabilizację kursów wymiany walut; udziela czasowej pomocy finansowej krajom członkowskim, które doświadczają problemów ekonomicznych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Związek Telekomunikacyjny </a:t>
            </a:r>
            <a:r>
              <a:rPr lang="pl-PL" sz="1600" dirty="0"/>
              <a:t>(International </a:t>
            </a:r>
            <a:r>
              <a:rPr lang="pl-PL" sz="1600" dirty="0" err="1"/>
              <a:t>Telecommunication</a:t>
            </a:r>
            <a:r>
              <a:rPr lang="pl-PL" sz="1600" dirty="0"/>
              <a:t> Union – </a:t>
            </a:r>
            <a:r>
              <a:rPr lang="pl-PL" sz="1600" b="1" dirty="0"/>
              <a:t>ITU</a:t>
            </a:r>
            <a:r>
              <a:rPr lang="pl-PL" sz="1600" dirty="0"/>
              <a:t>) jest organizacją, w ramach której rządy państw i sektor biznesu koordynują światową sieć telekomunikacyjną i usługi telekomunikacyjne</a:t>
            </a:r>
          </a:p>
        </p:txBody>
      </p:sp>
    </p:spTree>
    <p:extLst>
      <p:ext uri="{BB962C8B-B14F-4D97-AF65-F5344CB8AC3E}">
        <p14:creationId xmlns:p14="http://schemas.microsoft.com/office/powerpoint/2010/main" val="401492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DDE275-AFEC-4A1F-A063-B7492BAA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morza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EA7EF2-94E1-411D-B9B2-4ED2D71F1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576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od czego mierzymy szerokość poszczególnych obszarów morskich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które obszary morskie stanowią część terytorium państwa nadbrzeżnego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których obszarach morskich państwo nadbrzeżne ma jedynie pewne uprawnienia, choć nie stanowią one części terytorium państwa nadbrzeżnego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jakie są szerokości poszczególnych obszarów morskich, na których państwo nadbrzeżne posiada pewne uprawnienia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jakie obszary morskie znajdują się poza jurysdykcją państw nadbrzeżnych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jaka jest różnica pomiędzy cieśniną a kanałem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kiedy na cieśninach obowiązuje wolność żeglugi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czym polega prawo przejścia tranzytowego</a:t>
            </a:r>
          </a:p>
        </p:txBody>
      </p:sp>
    </p:spTree>
    <p:extLst>
      <p:ext uri="{BB962C8B-B14F-4D97-AF65-F5344CB8AC3E}">
        <p14:creationId xmlns:p14="http://schemas.microsoft.com/office/powerpoint/2010/main" val="232310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Oświaty, Nauki i Kultury </a:t>
            </a:r>
            <a:r>
              <a:rPr lang="pl-PL" sz="1500" dirty="0"/>
              <a:t>(United Nations </a:t>
            </a:r>
            <a:r>
              <a:rPr lang="pl-PL" sz="1500" dirty="0" err="1"/>
              <a:t>Educational</a:t>
            </a:r>
            <a:r>
              <a:rPr lang="pl-PL" sz="1500" dirty="0"/>
              <a:t> </a:t>
            </a:r>
            <a:r>
              <a:rPr lang="pl-PL" sz="1500" dirty="0" err="1"/>
              <a:t>Scientific</a:t>
            </a:r>
            <a:r>
              <a:rPr lang="pl-PL" sz="1500" dirty="0"/>
              <a:t> and </a:t>
            </a:r>
            <a:r>
              <a:rPr lang="pl-PL" sz="1500" dirty="0" err="1"/>
              <a:t>Cultural</a:t>
            </a:r>
            <a:r>
              <a:rPr lang="pl-PL" sz="1500" dirty="0"/>
              <a:t> Organization - </a:t>
            </a:r>
            <a:r>
              <a:rPr lang="pl-PL" sz="1500" b="1" dirty="0"/>
              <a:t>UNESCO</a:t>
            </a:r>
            <a:r>
              <a:rPr lang="pl-PL" sz="1500" dirty="0"/>
              <a:t>) pełni rolę organizacji naukowo-badawczej pomagającej zrozumieć wyzwania dzisiejszego świata; UNESCO również pracuje nad wytycznymi dotyczącymi kwestii etycznych w dziedzinie nauki, kultury, edukacji i komunikacji międzyludzkiej. Jest międzynarodowym centrum wymiany informacji i wiedzy w tych dziedzinach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Rozwoju Przemysłowego </a:t>
            </a:r>
            <a:r>
              <a:rPr lang="pl-PL" sz="1500" dirty="0"/>
              <a:t>(United Nations </a:t>
            </a:r>
            <a:r>
              <a:rPr lang="pl-PL" sz="1500" dirty="0" err="1"/>
              <a:t>Industrial</a:t>
            </a:r>
            <a:r>
              <a:rPr lang="pl-PL" sz="1500" dirty="0"/>
              <a:t> Development Organization - </a:t>
            </a:r>
            <a:r>
              <a:rPr lang="pl-PL" sz="1500" b="1" dirty="0"/>
              <a:t>UNIDO</a:t>
            </a:r>
            <a:r>
              <a:rPr lang="pl-PL" sz="1500" dirty="0"/>
              <a:t>) – głównym celem tej organizacji jest wspieranie rozwoju przemysłu w współpracy w tej dziedzinie. Dąży do poprawy warunków życia ludzi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Powszechny Związek Pocztowy </a:t>
            </a:r>
            <a:r>
              <a:rPr lang="pl-PL" sz="1500" dirty="0"/>
              <a:t>(Universal </a:t>
            </a:r>
            <a:r>
              <a:rPr lang="pl-PL" sz="1500" dirty="0" err="1"/>
              <a:t>Postal</a:t>
            </a:r>
            <a:r>
              <a:rPr lang="pl-PL" sz="1500" dirty="0"/>
              <a:t> Union – </a:t>
            </a:r>
            <a:r>
              <a:rPr lang="pl-PL" sz="1500" b="1" dirty="0"/>
              <a:t>UPU</a:t>
            </a:r>
            <a:r>
              <a:rPr lang="pl-PL" sz="1500" dirty="0"/>
              <a:t>) jest wyspecjalizowaną instytucją, która zajmuje się regulacją międzynarodowych usług pocztowych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Zdrowia </a:t>
            </a:r>
            <a:r>
              <a:rPr lang="pl-PL" sz="1500" dirty="0"/>
              <a:t>(World </a:t>
            </a:r>
            <a:r>
              <a:rPr lang="pl-PL" sz="1500" dirty="0" err="1"/>
              <a:t>Health</a:t>
            </a:r>
            <a:r>
              <a:rPr lang="pl-PL" sz="1500" dirty="0"/>
              <a:t> Organization - </a:t>
            </a:r>
            <a:r>
              <a:rPr lang="pl-PL" sz="1500" b="1" dirty="0"/>
              <a:t>WHO</a:t>
            </a:r>
            <a:r>
              <a:rPr lang="pl-PL" sz="1500" dirty="0"/>
              <a:t>) wspiera i koordynuje prace w dziedzinie ochrony zdrowia na szczeblu międzynarodowym; WHO kieruje również międzynarodowymi badaniami mającymi na celu zapobieganie wielu chorobom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Własności Intelektualnej </a:t>
            </a:r>
            <a:r>
              <a:rPr lang="pl-PL" sz="1500" dirty="0"/>
              <a:t>(World </a:t>
            </a:r>
            <a:r>
              <a:rPr lang="pl-PL" sz="1500" dirty="0" err="1"/>
              <a:t>Intellectual</a:t>
            </a:r>
            <a:r>
              <a:rPr lang="pl-PL" sz="1500" dirty="0"/>
              <a:t> </a:t>
            </a:r>
            <a:r>
              <a:rPr lang="pl-PL" sz="1500" dirty="0" err="1"/>
              <a:t>Property</a:t>
            </a:r>
            <a:r>
              <a:rPr lang="pl-PL" sz="1500" dirty="0"/>
              <a:t> Organization - </a:t>
            </a:r>
            <a:r>
              <a:rPr lang="pl-PL" sz="1500" b="1" dirty="0"/>
              <a:t>WIPO</a:t>
            </a:r>
            <a:r>
              <a:rPr lang="pl-PL" sz="1500" dirty="0"/>
              <a:t>) zajmuje się ochroną własności intelektualnej i współpracuje z 179 państwami członkowskimi organizacji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Meteorologiczna </a:t>
            </a:r>
            <a:r>
              <a:rPr lang="pl-PL" sz="1500" dirty="0"/>
              <a:t>(World </a:t>
            </a:r>
            <a:r>
              <a:rPr lang="pl-PL" sz="1500" dirty="0" err="1"/>
              <a:t>Meteorological</a:t>
            </a:r>
            <a:r>
              <a:rPr lang="pl-PL" sz="1500" dirty="0"/>
              <a:t> Organization - </a:t>
            </a:r>
            <a:r>
              <a:rPr lang="pl-PL" sz="1500" b="1" dirty="0"/>
              <a:t>WMO</a:t>
            </a:r>
            <a:r>
              <a:rPr lang="pl-PL" sz="1500" dirty="0"/>
              <a:t>) dostarcza miarodajną informację naukową z zakresu warunków atmosferycznych, światowych zasobów słodkiej wody i klimatu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7846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DDE275-AFEC-4A1F-A063-B7492BAA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morza</a:t>
            </a:r>
            <a:br>
              <a:rPr lang="pl-PL" sz="2000" dirty="0"/>
            </a:br>
            <a:r>
              <a:rPr lang="pl-PL" sz="2000" dirty="0"/>
              <a:t>Kanały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EA7EF2-94E1-411D-B9B2-4ED2D71F1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50072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sztuczne drogi wodne łączące dwa obszary morskie otwarte dla żeglugi międzynarodowej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najczęściej usytuowane są na terytorium jednego państwa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wody kanału są traktowane jak wewnętrzne wody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niektórych kanałach obowiązuje zasada wolności żeglugi – tzw. kanały umiędzynarodowione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Kanał Sueski – umowa z Konstantynopola z 1888 r. – ustanowiła zasadę pełnej swobody żeglugi dla statków i okrętów wojennych; kanał został zneutralizowany; w 1956 r. rząd egipski znacjonalizował kanał i w 1957 r. potwierdził swobodę żeglugi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Kanał Panamski – umowa brytyjsko-amerykańska z 1901 r. – kanał jest wolny i otwarty dla żeglugi statków i okrętów wojennych wszystkich państw; kanał jest zneutralizowany; Stany Zjednoczone na mocy drugiej umowy z 1903 r. uzyskały „na wieczne czasy” prawo budowy, eksploatacji i administrowania kanału i jego strefy; na mocy umowy z Panamą z 1977r. Stany Zjednoczone stopniowo przekazywały kontrolę nad kanałem Panamie; pełny zwrot strefy nastąpił dnia 31 grudnia 1999 r.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Kanał Kiloński (dawniej Kanał Cesarza Wilhelma) – na mocy Traktatu Wersalskiego kanał i drogi dojazdowe do niego mają zawsze być wolne i otwarte na stopie zupełnej równości dla okrętów wojennych i handlowych wszystkich narodów, będących w stanie pokoju z Niemcami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 *Kanał Stambulski – plan – ma połączyć Morze Czarne z Morzem Śródziemnym</a:t>
            </a:r>
          </a:p>
        </p:txBody>
      </p:sp>
    </p:spTree>
    <p:extLst>
      <p:ext uri="{BB962C8B-B14F-4D97-AF65-F5344CB8AC3E}">
        <p14:creationId xmlns:p14="http://schemas.microsoft.com/office/powerpoint/2010/main" val="7897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ustanowienie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podstawie Karty Narodów Zjednoczonych podpisanej w San Francisco dnia 26 czerwca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KNZ weszła w życie dnia 24 października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Karta sporządzona została w języku chińskim, francuskim, rosyjskim, angielskim i hiszpańskim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Karta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„konstytucja społeczności międzynarodowej”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ONZ ma zapewnić, by państwa członkowskie postępowały zgodnie z zasadami wskazanymi w art. 2 Karty w zakresie koniecznym dla utrzymania międzynarodowego pokoju i bezpieczeństwa – art. 2 ust. 6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razie sprzeczności między zobowiązaniami państwa wynikającymi z jakiegokolwiek innego porozumienia międzynarodowego z postanowieniami Karty pierwszeństwo mają postanowienia Karty – art. 103 KNZ </a:t>
            </a:r>
          </a:p>
        </p:txBody>
      </p:sp>
    </p:spTree>
    <p:extLst>
      <p:ext uri="{BB962C8B-B14F-4D97-AF65-F5344CB8AC3E}">
        <p14:creationId xmlns:p14="http://schemas.microsoft.com/office/powerpoint/2010/main" val="14292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dokonywanie zmian Karty Narodów Zjednoczonych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poprawki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zwykłe zmiany uchwalane przez Zgromadzenie Ogólne ONZ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uchwalenie poprawki – większością 2/3 głosów wszystkich członków ONZ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poprawka wymaga ratyfikacji przez 2/3 członków ONZ, w tym przez wszystkich członków stałych Rady Bezpieczeństwa ONZ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rewizja Karty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dokonywana przez konferencję rewizyjną członków organizacji zwołaną w tym celu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uchwalenie rewizji – większością 2/3 głosów uczestników konferencji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poprawka wymaga ratyfikacji przez 2/3 członków ONZ, w tym przez wszystkich członków stałych Rady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*każdy z członków stałych Rady Bezpieczeństwa może zablokować jakąkolwiek zmianę Karty  </a:t>
            </a:r>
          </a:p>
        </p:txBody>
      </p:sp>
    </p:spTree>
    <p:extLst>
      <p:ext uri="{BB962C8B-B14F-4D97-AF65-F5344CB8AC3E}">
        <p14:creationId xmlns:p14="http://schemas.microsoft.com/office/powerpoint/2010/main" val="159553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cele ONZ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utrzymanie pokoju i bezpieczeństwa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łagodzenie i załatwianie, w drodze pokojowej, według zasad sprawiedliwości i prawa międzynarodowego, sporów i sytuacji mogących prowadzić do zagrożenia pokoju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rozwijanie przyjaznych stosunków między narodami, opartych na poszanowaniu zasady równouprawnienia i samostanowienia narodów, oraz stosowanie innych środków służących wzmocnieniu pokoju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wspieranie współpracy międzynarodowej w rozwiązywaniu kwestii gospodarczych, społecznych, kulturalnych i humanitarnych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i zachęcanie do poszanowania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pełnienie funkcji forum uzgadniania działalności międzynarodowej służącej zapewnieniu pokoju i bezpieczeństwa </a:t>
            </a:r>
          </a:p>
        </p:txBody>
      </p:sp>
    </p:spTree>
    <p:extLst>
      <p:ext uri="{BB962C8B-B14F-4D97-AF65-F5344CB8AC3E}">
        <p14:creationId xmlns:p14="http://schemas.microsoft.com/office/powerpoint/2010/main" val="244188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6847"/>
            <a:ext cx="10972800" cy="5093713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dirty="0"/>
              <a:t>członkostwo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członkowie pierwotni </a:t>
            </a:r>
            <a:r>
              <a:rPr lang="pl-PL" sz="1600" dirty="0"/>
              <a:t>(51 państw)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państwa, które uczestniczyły w konferencji założycielskiej ONZ w San Francisco oraz podpisały i ratyfikowały Kartę Narodów Zjednoczonych (50 państw)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państwa, które podpisały Deklarację Narodów Zjednoczonych z dnia 1 stycznia 1942 r. oraz podpisały i ratyfikowały Kartę Narodów Zjednoczonych</a:t>
            </a:r>
          </a:p>
          <a:p>
            <a:pPr marL="114300" indent="0" algn="just">
              <a:buNone/>
            </a:pPr>
            <a:r>
              <a:rPr lang="pl-PL" sz="1600" dirty="0"/>
              <a:t>*Polska – podpisała Deklarację NZ i podpisała i ratyfikowała KNZ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pozostałe państwa</a:t>
            </a:r>
            <a:r>
              <a:rPr lang="pl-PL" sz="1600" dirty="0"/>
              <a:t> – możliwość przystąpienia do ONZ, jeżeli: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miłują pokój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akceptują zobowiązania wynikające z Karty Narodów Zjednoczonych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są zdolne i pragną wykonywać zobowiązania zawarte w Karcie Narodów Zjednoczonych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*obecnie – 193 państwa członkowskie, 2 państwa-obserwatorzy (Stolica Apostolska, Palestyna), niepaństwowi obserwatorzy (Zakon Maltański, Międzynarodowy Komitet Czerwonego Krzyża)</a:t>
            </a:r>
          </a:p>
          <a:p>
            <a:pPr marL="114300" indent="0" algn="just">
              <a:buNone/>
            </a:pPr>
            <a:r>
              <a:rPr lang="pl-PL" sz="1600" dirty="0"/>
              <a:t>**brak różnicy w prawach i obowiązkach pomiędzy pierwotnymi i wtórnymi członkami ONZ</a:t>
            </a:r>
          </a:p>
          <a:p>
            <a:pPr marL="114300" indent="0" algn="just">
              <a:buNone/>
            </a:pPr>
            <a:r>
              <a:rPr lang="pl-PL" sz="1600" dirty="0"/>
              <a:t>***Zgromadzenie Ogólne uchwaliło 10 maja 2024 r. rezolucję popierającą przyznanie Palestynie statusu stałego członka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OZN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organizacja powszechna</a:t>
            </a:r>
            <a:r>
              <a:rPr lang="pl-PL" sz="1600" dirty="0"/>
              <a:t> – dostępna dla wszystkich państw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otwarta warunkowo</a:t>
            </a:r>
            <a:r>
              <a:rPr lang="pl-PL" sz="1600" dirty="0"/>
              <a:t> – państwa są przyjmowane do organizacji po spełnieniu wskazanych warunków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ocena spełnienia warunków przyjęcia do ONZ – Zgromadzenie Ogólne i Rada Bezpieczeństwa ONZ – Zgromadzenie Ogólne podejmuje decyzję na podstawie zalecenia Rady Bezpieczeństwa ONZ</a:t>
            </a:r>
          </a:p>
          <a:p>
            <a:pPr marL="114300" indent="0">
              <a:buNone/>
            </a:pPr>
            <a:r>
              <a:rPr lang="pl-PL" sz="1600" dirty="0"/>
              <a:t>*problem członkostwa w ONZ tzw. </a:t>
            </a:r>
            <a:r>
              <a:rPr lang="pl-PL" sz="1600" dirty="0" err="1"/>
              <a:t>minipaństw</a:t>
            </a:r>
            <a:r>
              <a:rPr lang="pl-PL" sz="1600" dirty="0"/>
              <a:t> np. Andora, Monako, Nauru, Palau</a:t>
            </a:r>
          </a:p>
        </p:txBody>
      </p:sp>
    </p:spTree>
    <p:extLst>
      <p:ext uri="{BB962C8B-B14F-4D97-AF65-F5344CB8AC3E}">
        <p14:creationId xmlns:p14="http://schemas.microsoft.com/office/powerpoint/2010/main" val="279653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możliwość ograniczenia korzystania przez państwo z praw członkowskich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zawieszenie w prawach członkowskich</a:t>
            </a:r>
            <a:r>
              <a:rPr lang="pl-PL" sz="1600" dirty="0"/>
              <a:t> –</a:t>
            </a:r>
          </a:p>
          <a:p>
            <a:pPr marL="114300" indent="0" algn="just">
              <a:buNone/>
            </a:pPr>
            <a:r>
              <a:rPr lang="pl-PL" sz="1600" dirty="0"/>
              <a:t>w drodze decyzji Zgromadzenia Ogólnego podejmowanej na zalecenie Rady Bezpieczeństwa, jeżeli Rada Bezpieczeństwa zdecydowała o zastosowaniu względem państwa akcji prewencji lub przymusu; przywrócenie korzystania z praw członkowskich – Rada Bezpieczeństwa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zawieszenie prawa głosu w Zgromadzeniu Ogólnym ONZ</a:t>
            </a:r>
            <a:r>
              <a:rPr lang="pl-PL" sz="1600" dirty="0"/>
              <a:t> – </a:t>
            </a:r>
          </a:p>
          <a:p>
            <a:pPr marL="114300" indent="0" algn="just">
              <a:buNone/>
            </a:pPr>
            <a:r>
              <a:rPr lang="pl-PL" sz="1600" dirty="0"/>
              <a:t>gdy zaległość z opłatą składek na rzecz organizacji wynosi lub przekracza sumę składek należnych za ostatnie dwa lata</a:t>
            </a:r>
          </a:p>
          <a:p>
            <a:pPr marL="114300" indent="0" algn="just">
              <a:buNone/>
            </a:pPr>
            <a:r>
              <a:rPr lang="pl-PL" sz="1600" dirty="0"/>
              <a:t>*Zgromadzenie Ogólne może zezwolić takiemu państwu na głosowanie, jeżeli uzna, że zaległość wynika z przyczyn niezależnych od państwa</a:t>
            </a:r>
          </a:p>
          <a:p>
            <a:pPr marL="114300" indent="0" algn="just">
              <a:buNone/>
            </a:pPr>
            <a:r>
              <a:rPr lang="pl-PL" sz="1600" dirty="0"/>
              <a:t>**największy płatnik składek – Stany Zjednoczone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wykluczenie z organizacji</a:t>
            </a:r>
            <a:r>
              <a:rPr lang="pl-PL" sz="1600" dirty="0"/>
              <a:t> – </a:t>
            </a:r>
          </a:p>
          <a:p>
            <a:pPr marL="114300" indent="0" algn="just">
              <a:buNone/>
            </a:pPr>
            <a:r>
              <a:rPr lang="pl-PL" sz="1600" dirty="0"/>
              <a:t>w drodze decyzji Zgromadzenia Ogólnego podejmowanej na zalecenie Rady Bezpieczeństwa, jeżeli państwo uporczywie łamie zasady wynikające z Karty Narodów Zjednoczonych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*dotychczas żadne państwo nie zostało wykluczone</a:t>
            </a:r>
          </a:p>
          <a:p>
            <a:pPr marL="114300" indent="0" algn="just">
              <a:buNone/>
            </a:pPr>
            <a:r>
              <a:rPr lang="pl-PL" sz="1600" dirty="0"/>
              <a:t>**KNZ nie przewiduje wystąpienia państwa ze struktur ONZ; jest dozwolone; dotychczas tylko jedno państwo wystąpiło z ONZ – Indonezja – złożyła deklarację o wystąpieniu 20 stycznia 1965 r., a 19 września 1966 r. oświadczyła, że chce wznowić współpracę; ONZ uznała wniosek o przywrócenie członkostwa a nie o przystąpienie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7350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Zgromadzenie Ogólne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główny organ ONZ o charakterze międzypaństwowym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organ naczelny – decyduje o najważniejszych sprawach organizacji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skład – wszyscy członkowie ONZ; reprezentacja państwa członkowskiego – maksymalnie 5 przedstawicieli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funkcjonuje na zasadzie suwerennej równości państw – każde państwo członkowskie niezależnie od wielkości jego terytorium i liczby ludności dysponuje jednym głosem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omawiać wszelkie zagadnienia lub sprawy wynikające z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rozważać ogólne zasady współdziałania dla rozbrojenia i regulowania zbrojeń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zaleceń państwom członkowskim lub Radzie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omawiać każdą sprawę związaną z utrzymaniem międzynarodowego pokoju i bezpieczeństwa wniesioną przez państwo członkowskie, Radę Bezpieczeństwa lub państwo niebędące członkiem ONZ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mocy rezolucji ZO z dnia 3 listopada 1950 r. </a:t>
            </a:r>
            <a:r>
              <a:rPr lang="pl-PL" sz="1600" i="1" dirty="0"/>
              <a:t>„</a:t>
            </a:r>
            <a:r>
              <a:rPr lang="pl-PL" sz="1600" i="1" dirty="0" err="1"/>
              <a:t>Uniting</a:t>
            </a:r>
            <a:r>
              <a:rPr lang="pl-PL" sz="1600" i="1" dirty="0"/>
              <a:t> for </a:t>
            </a:r>
            <a:r>
              <a:rPr lang="pl-PL" sz="1600" i="1" dirty="0" err="1"/>
              <a:t>peace</a:t>
            </a:r>
            <a:r>
              <a:rPr lang="pl-PL" sz="1600" i="1" dirty="0"/>
              <a:t>” </a:t>
            </a:r>
            <a:r>
              <a:rPr lang="pl-PL" sz="1600" dirty="0"/>
              <a:t>Zgromadzenie Ogólne może przejąć odpowiedzialność za bezpieczeństwo międzynarodowe w razie paraliżu Rady Bezpieczeństwa</a:t>
            </a:r>
          </a:p>
        </p:txBody>
      </p:sp>
    </p:spTree>
    <p:extLst>
      <p:ext uri="{BB962C8B-B14F-4D97-AF65-F5344CB8AC3E}">
        <p14:creationId xmlns:p14="http://schemas.microsoft.com/office/powerpoint/2010/main" val="5810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3142</Words>
  <Application>Microsoft Office PowerPoint</Application>
  <PresentationFormat>Panoramiczny</PresentationFormat>
  <Paragraphs>218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Prawo morza </vt:lpstr>
      <vt:lpstr>Prawo morza Kanały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2025-05-21T19:58:49Z</dcterms:created>
  <dcterms:modified xsi:type="dcterms:W3CDTF">2025-05-21T19:59:16Z</dcterms:modified>
</cp:coreProperties>
</file>