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66" r:id="rId16"/>
    <p:sldId id="272" r:id="rId17"/>
    <p:sldId id="273" r:id="rId18"/>
    <p:sldId id="267"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9" r:id="rId44"/>
    <p:sldId id="298" r:id="rId45"/>
    <p:sldId id="301" r:id="rId46"/>
    <p:sldId id="300" r:id="rId47"/>
    <p:sldId id="313" r:id="rId48"/>
    <p:sldId id="314" r:id="rId49"/>
    <p:sldId id="322" r:id="rId50"/>
    <p:sldId id="323" r:id="rId51"/>
    <p:sldId id="315" r:id="rId52"/>
    <p:sldId id="316" r:id="rId53"/>
    <p:sldId id="317" r:id="rId54"/>
    <p:sldId id="318" r:id="rId55"/>
    <p:sldId id="319" r:id="rId56"/>
    <p:sldId id="320" r:id="rId57"/>
    <p:sldId id="321" r:id="rId58"/>
    <p:sldId id="325" r:id="rId59"/>
    <p:sldId id="326" r:id="rId60"/>
    <p:sldId id="327" r:id="rId61"/>
    <p:sldId id="328" r:id="rId62"/>
    <p:sldId id="329" r:id="rId63"/>
    <p:sldId id="330" r:id="rId64"/>
    <p:sldId id="331" r:id="rId65"/>
    <p:sldId id="332" r:id="rId66"/>
    <p:sldId id="324" r:id="rId67"/>
    <p:sldId id="333" r:id="rId68"/>
    <p:sldId id="334" r:id="rId69"/>
    <p:sldId id="335" r:id="rId70"/>
    <p:sldId id="336" r:id="rId71"/>
    <p:sldId id="337" r:id="rId72"/>
    <p:sldId id="338"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 id="365" r:id="rId99"/>
    <p:sldId id="366" r:id="rId100"/>
    <p:sldId id="367" r:id="rId101"/>
    <p:sldId id="368" r:id="rId102"/>
    <p:sldId id="369" r:id="rId103"/>
    <p:sldId id="370" r:id="rId104"/>
    <p:sldId id="371" r:id="rId105"/>
    <p:sldId id="372" r:id="rId106"/>
    <p:sldId id="373" r:id="rId107"/>
    <p:sldId id="374" r:id="rId108"/>
    <p:sldId id="375" r:id="rId109"/>
    <p:sldId id="376" r:id="rId110"/>
    <p:sldId id="377" r:id="rId11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49" d="100"/>
          <a:sy n="49" d="100"/>
        </p:scale>
        <p:origin x="77" y="6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BCFA-E6FA-3196-61EE-356E21EC4D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l-PL"/>
          </a:p>
        </p:txBody>
      </p:sp>
      <p:sp>
        <p:nvSpPr>
          <p:cNvPr id="3" name="Subtitle 2">
            <a:extLst>
              <a:ext uri="{FF2B5EF4-FFF2-40B4-BE49-F238E27FC236}">
                <a16:creationId xmlns:a16="http://schemas.microsoft.com/office/drawing/2014/main" id="{9A25333C-5E90-EE10-E094-CF98F97868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l-PL"/>
          </a:p>
        </p:txBody>
      </p:sp>
      <p:sp>
        <p:nvSpPr>
          <p:cNvPr id="4" name="Date Placeholder 3">
            <a:extLst>
              <a:ext uri="{FF2B5EF4-FFF2-40B4-BE49-F238E27FC236}">
                <a16:creationId xmlns:a16="http://schemas.microsoft.com/office/drawing/2014/main" id="{F7535DA9-2A64-E93A-22BB-669F01CD4891}"/>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82B94E74-C39F-D2F8-BB28-7AE2A81E6EB2}"/>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E8A8F440-0DFA-60CE-1DE5-CDA433BF0E34}"/>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2576045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62560-B15D-78B4-68C8-9E4BAD3E0C4D}"/>
              </a:ext>
            </a:extLst>
          </p:cNvPr>
          <p:cNvSpPr>
            <a:spLocks noGrp="1"/>
          </p:cNvSpPr>
          <p:nvPr>
            <p:ph type="title"/>
          </p:nvPr>
        </p:nvSpPr>
        <p:spPr/>
        <p:txBody>
          <a:bodyPr/>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4F576C32-2180-9D17-21B5-CF37ED2608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83ACBBAD-33CA-665E-0AAF-480799585BB1}"/>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46CC95D1-CFB6-60BB-44AC-35D5DC796A13}"/>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82C89202-E741-3D77-C82C-B15A53520F69}"/>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1986025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772081-F365-6CD7-E549-0ABE8D0A95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199BFD6C-609B-C26D-287C-494B7575B4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B1626A91-FEB7-ED5A-5A9B-ACEF5B38CEEE}"/>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FAC7DCD9-833F-7927-5559-CDE7D83F9CDF}"/>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667078F8-4F4B-CC0C-35BE-DD391ADE41FD}"/>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3533207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672E-CD04-4703-EB7E-C4DE6D910BC4}"/>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96D91160-FC72-F1E9-70C6-3BA8A8EB91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F8D2A76C-BEC7-B233-B9B6-2FC79DF539F4}"/>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326AB920-1A2D-44E9-4651-AD80F844D6EB}"/>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3B2C3B02-CB1A-C67D-4C2B-DE6CA0BDF48C}"/>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165578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8F92B-2CC0-FB91-3B50-5DCB987A1E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l-PL"/>
          </a:p>
        </p:txBody>
      </p:sp>
      <p:sp>
        <p:nvSpPr>
          <p:cNvPr id="3" name="Text Placeholder 2">
            <a:extLst>
              <a:ext uri="{FF2B5EF4-FFF2-40B4-BE49-F238E27FC236}">
                <a16:creationId xmlns:a16="http://schemas.microsoft.com/office/drawing/2014/main" id="{C27C757F-1B03-D396-5064-1AA10E6936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B90B19-5221-4F3E-1E11-248DAECB6971}"/>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CF0BB6E3-BD84-E656-0A6C-0822049B2E9F}"/>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54CC2360-F657-93F3-96BD-E64B4237931F}"/>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3606947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F38A6-3AFC-3608-1C98-0A1946D80C0A}"/>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4F7A756C-F487-5D14-F6CB-9C4347A7DA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a:extLst>
              <a:ext uri="{FF2B5EF4-FFF2-40B4-BE49-F238E27FC236}">
                <a16:creationId xmlns:a16="http://schemas.microsoft.com/office/drawing/2014/main" id="{87A59FB5-52BD-FD2D-A193-9D9B50E0D6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Date Placeholder 4">
            <a:extLst>
              <a:ext uri="{FF2B5EF4-FFF2-40B4-BE49-F238E27FC236}">
                <a16:creationId xmlns:a16="http://schemas.microsoft.com/office/drawing/2014/main" id="{55D979E2-5A27-4E3F-AC4E-9F6D810E8BFF}"/>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6" name="Footer Placeholder 5">
            <a:extLst>
              <a:ext uri="{FF2B5EF4-FFF2-40B4-BE49-F238E27FC236}">
                <a16:creationId xmlns:a16="http://schemas.microsoft.com/office/drawing/2014/main" id="{D1ED1EB7-6BFD-3DE2-03D7-AC682DADA528}"/>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6AB514D9-A69C-C57D-AF99-E4A7A9F8EF63}"/>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4128346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8D26C-4F44-C0C4-B1F9-4DA208370E78}"/>
              </a:ext>
            </a:extLst>
          </p:cNvPr>
          <p:cNvSpPr>
            <a:spLocks noGrp="1"/>
          </p:cNvSpPr>
          <p:nvPr>
            <p:ph type="title"/>
          </p:nvPr>
        </p:nvSpPr>
        <p:spPr>
          <a:xfrm>
            <a:off x="839788" y="365125"/>
            <a:ext cx="10515600" cy="1325563"/>
          </a:xfrm>
        </p:spPr>
        <p:txBody>
          <a:bodyPr/>
          <a:lstStyle/>
          <a:p>
            <a:r>
              <a:rPr lang="en-US"/>
              <a:t>Click to edit Master title style</a:t>
            </a:r>
            <a:endParaRPr lang="pl-PL"/>
          </a:p>
        </p:txBody>
      </p:sp>
      <p:sp>
        <p:nvSpPr>
          <p:cNvPr id="3" name="Text Placeholder 2">
            <a:extLst>
              <a:ext uri="{FF2B5EF4-FFF2-40B4-BE49-F238E27FC236}">
                <a16:creationId xmlns:a16="http://schemas.microsoft.com/office/drawing/2014/main" id="{9979C1B4-07CD-4422-5CA9-D79C612A83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B00BB5-160D-2C57-2BF7-210BEF4702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a:extLst>
              <a:ext uri="{FF2B5EF4-FFF2-40B4-BE49-F238E27FC236}">
                <a16:creationId xmlns:a16="http://schemas.microsoft.com/office/drawing/2014/main" id="{F800B84E-0FF4-1847-B456-14C6612E9A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50D16A-2028-0844-5545-B413EE2D08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Date Placeholder 6">
            <a:extLst>
              <a:ext uri="{FF2B5EF4-FFF2-40B4-BE49-F238E27FC236}">
                <a16:creationId xmlns:a16="http://schemas.microsoft.com/office/drawing/2014/main" id="{F3BDBA89-796A-5FEE-D620-6A54F6037E25}"/>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8" name="Footer Placeholder 7">
            <a:extLst>
              <a:ext uri="{FF2B5EF4-FFF2-40B4-BE49-F238E27FC236}">
                <a16:creationId xmlns:a16="http://schemas.microsoft.com/office/drawing/2014/main" id="{90235437-70A2-9AEF-CC06-413A1290C18F}"/>
              </a:ext>
            </a:extLst>
          </p:cNvPr>
          <p:cNvSpPr>
            <a:spLocks noGrp="1"/>
          </p:cNvSpPr>
          <p:nvPr>
            <p:ph type="ftr" sz="quarter" idx="11"/>
          </p:nvPr>
        </p:nvSpPr>
        <p:spPr/>
        <p:txBody>
          <a:bodyPr/>
          <a:lstStyle/>
          <a:p>
            <a:endParaRPr lang="pl-PL"/>
          </a:p>
        </p:txBody>
      </p:sp>
      <p:sp>
        <p:nvSpPr>
          <p:cNvPr id="9" name="Slide Number Placeholder 8">
            <a:extLst>
              <a:ext uri="{FF2B5EF4-FFF2-40B4-BE49-F238E27FC236}">
                <a16:creationId xmlns:a16="http://schemas.microsoft.com/office/drawing/2014/main" id="{7E0FF865-03C1-BA11-C44B-93231A17E4F8}"/>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398007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CEDD5-EFDA-A492-D098-8BB72FD2BCE5}"/>
              </a:ext>
            </a:extLst>
          </p:cNvPr>
          <p:cNvSpPr>
            <a:spLocks noGrp="1"/>
          </p:cNvSpPr>
          <p:nvPr>
            <p:ph type="title"/>
          </p:nvPr>
        </p:nvSpPr>
        <p:spPr/>
        <p:txBody>
          <a:bodyPr/>
          <a:lstStyle/>
          <a:p>
            <a:r>
              <a:rPr lang="en-US"/>
              <a:t>Click to edit Master title style</a:t>
            </a:r>
            <a:endParaRPr lang="pl-PL"/>
          </a:p>
        </p:txBody>
      </p:sp>
      <p:sp>
        <p:nvSpPr>
          <p:cNvPr id="3" name="Date Placeholder 2">
            <a:extLst>
              <a:ext uri="{FF2B5EF4-FFF2-40B4-BE49-F238E27FC236}">
                <a16:creationId xmlns:a16="http://schemas.microsoft.com/office/drawing/2014/main" id="{E3EFE286-B678-C8F8-A344-C10483096B9A}"/>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4" name="Footer Placeholder 3">
            <a:extLst>
              <a:ext uri="{FF2B5EF4-FFF2-40B4-BE49-F238E27FC236}">
                <a16:creationId xmlns:a16="http://schemas.microsoft.com/office/drawing/2014/main" id="{035DC8EC-18B1-490C-9D41-6FA4856CA753}"/>
              </a:ext>
            </a:extLst>
          </p:cNvPr>
          <p:cNvSpPr>
            <a:spLocks noGrp="1"/>
          </p:cNvSpPr>
          <p:nvPr>
            <p:ph type="ftr" sz="quarter" idx="11"/>
          </p:nvPr>
        </p:nvSpPr>
        <p:spPr/>
        <p:txBody>
          <a:bodyPr/>
          <a:lstStyle/>
          <a:p>
            <a:endParaRPr lang="pl-PL"/>
          </a:p>
        </p:txBody>
      </p:sp>
      <p:sp>
        <p:nvSpPr>
          <p:cNvPr id="5" name="Slide Number Placeholder 4">
            <a:extLst>
              <a:ext uri="{FF2B5EF4-FFF2-40B4-BE49-F238E27FC236}">
                <a16:creationId xmlns:a16="http://schemas.microsoft.com/office/drawing/2014/main" id="{0909F393-49FB-DEBE-49F0-3C93419FFF30}"/>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2192411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D6C4EF-8669-4926-D604-AC86AED379CE}"/>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3" name="Footer Placeholder 2">
            <a:extLst>
              <a:ext uri="{FF2B5EF4-FFF2-40B4-BE49-F238E27FC236}">
                <a16:creationId xmlns:a16="http://schemas.microsoft.com/office/drawing/2014/main" id="{DB08A0FC-7207-00EE-A3BD-5F5E124BB6E4}"/>
              </a:ext>
            </a:extLst>
          </p:cNvPr>
          <p:cNvSpPr>
            <a:spLocks noGrp="1"/>
          </p:cNvSpPr>
          <p:nvPr>
            <p:ph type="ftr" sz="quarter" idx="11"/>
          </p:nvPr>
        </p:nvSpPr>
        <p:spPr/>
        <p:txBody>
          <a:bodyPr/>
          <a:lstStyle/>
          <a:p>
            <a:endParaRPr lang="pl-PL"/>
          </a:p>
        </p:txBody>
      </p:sp>
      <p:sp>
        <p:nvSpPr>
          <p:cNvPr id="4" name="Slide Number Placeholder 3">
            <a:extLst>
              <a:ext uri="{FF2B5EF4-FFF2-40B4-BE49-F238E27FC236}">
                <a16:creationId xmlns:a16="http://schemas.microsoft.com/office/drawing/2014/main" id="{EAAD7968-56E9-4094-FD24-C215CA42880C}"/>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306355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8639-55AA-7F73-D114-143A0F2178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Content Placeholder 2">
            <a:extLst>
              <a:ext uri="{FF2B5EF4-FFF2-40B4-BE49-F238E27FC236}">
                <a16:creationId xmlns:a16="http://schemas.microsoft.com/office/drawing/2014/main" id="{A36CF1DA-7046-1782-C1E5-8B490FC4D3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a:extLst>
              <a:ext uri="{FF2B5EF4-FFF2-40B4-BE49-F238E27FC236}">
                <a16:creationId xmlns:a16="http://schemas.microsoft.com/office/drawing/2014/main" id="{E8B68CAB-69BF-BCFA-92A2-19BCBDE4C6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1938D8-7C0E-E147-1940-43ADAE4AD209}"/>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6" name="Footer Placeholder 5">
            <a:extLst>
              <a:ext uri="{FF2B5EF4-FFF2-40B4-BE49-F238E27FC236}">
                <a16:creationId xmlns:a16="http://schemas.microsoft.com/office/drawing/2014/main" id="{FDC92F85-87BA-EB20-C49A-AF7361874B3D}"/>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A30502CC-7FFB-FA14-4CFB-28BE34932B6F}"/>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1065190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C1581-6C7C-D4F4-2B36-6D8AAFB810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Picture Placeholder 2">
            <a:extLst>
              <a:ext uri="{FF2B5EF4-FFF2-40B4-BE49-F238E27FC236}">
                <a16:creationId xmlns:a16="http://schemas.microsoft.com/office/drawing/2014/main" id="{F3DD763D-0E96-B426-2430-6D04DBC90B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Text Placeholder 3">
            <a:extLst>
              <a:ext uri="{FF2B5EF4-FFF2-40B4-BE49-F238E27FC236}">
                <a16:creationId xmlns:a16="http://schemas.microsoft.com/office/drawing/2014/main" id="{94496DCF-194B-256E-3AA4-D2D7690C8A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2F79C-89C7-1645-9FE8-DD6A7575ECD1}"/>
              </a:ext>
            </a:extLst>
          </p:cNvPr>
          <p:cNvSpPr>
            <a:spLocks noGrp="1"/>
          </p:cNvSpPr>
          <p:nvPr>
            <p:ph type="dt" sz="half" idx="10"/>
          </p:nvPr>
        </p:nvSpPr>
        <p:spPr/>
        <p:txBody>
          <a:bodyPr/>
          <a:lstStyle/>
          <a:p>
            <a:fld id="{861DE6F9-8666-467C-B185-483BAD94CD6F}" type="datetimeFigureOut">
              <a:rPr lang="pl-PL" smtClean="0"/>
              <a:t>28.12.2024</a:t>
            </a:fld>
            <a:endParaRPr lang="pl-PL"/>
          </a:p>
        </p:txBody>
      </p:sp>
      <p:sp>
        <p:nvSpPr>
          <p:cNvPr id="6" name="Footer Placeholder 5">
            <a:extLst>
              <a:ext uri="{FF2B5EF4-FFF2-40B4-BE49-F238E27FC236}">
                <a16:creationId xmlns:a16="http://schemas.microsoft.com/office/drawing/2014/main" id="{08900B84-2EF4-BD45-4D41-8A73B35EC4A0}"/>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86291193-DABD-05E0-6134-35E442131E23}"/>
              </a:ext>
            </a:extLst>
          </p:cNvPr>
          <p:cNvSpPr>
            <a:spLocks noGrp="1"/>
          </p:cNvSpPr>
          <p:nvPr>
            <p:ph type="sldNum" sz="quarter" idx="12"/>
          </p:nvPr>
        </p:nvSpPr>
        <p:spPr/>
        <p:txBody>
          <a:bodyPr/>
          <a:lstStyle/>
          <a:p>
            <a:fld id="{EE0D9A48-49E2-4616-A183-F7D27104B6D7}" type="slidenum">
              <a:rPr lang="pl-PL" smtClean="0"/>
              <a:t>‹#›</a:t>
            </a:fld>
            <a:endParaRPr lang="pl-PL"/>
          </a:p>
        </p:txBody>
      </p:sp>
    </p:spTree>
    <p:extLst>
      <p:ext uri="{BB962C8B-B14F-4D97-AF65-F5344CB8AC3E}">
        <p14:creationId xmlns:p14="http://schemas.microsoft.com/office/powerpoint/2010/main" val="274004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217805-F9E7-3D58-949A-43C4563138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l-PL"/>
          </a:p>
        </p:txBody>
      </p:sp>
      <p:sp>
        <p:nvSpPr>
          <p:cNvPr id="3" name="Text Placeholder 2">
            <a:extLst>
              <a:ext uri="{FF2B5EF4-FFF2-40B4-BE49-F238E27FC236}">
                <a16:creationId xmlns:a16="http://schemas.microsoft.com/office/drawing/2014/main" id="{5097D766-0D03-0D66-EE74-6D385FEAFB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51148CA9-AAD6-A18D-82FB-7A1141A754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1DE6F9-8666-467C-B185-483BAD94CD6F}" type="datetimeFigureOut">
              <a:rPr lang="pl-PL" smtClean="0"/>
              <a:t>28.12.2024</a:t>
            </a:fld>
            <a:endParaRPr lang="pl-PL"/>
          </a:p>
        </p:txBody>
      </p:sp>
      <p:sp>
        <p:nvSpPr>
          <p:cNvPr id="5" name="Footer Placeholder 4">
            <a:extLst>
              <a:ext uri="{FF2B5EF4-FFF2-40B4-BE49-F238E27FC236}">
                <a16:creationId xmlns:a16="http://schemas.microsoft.com/office/drawing/2014/main" id="{15DC3A86-E065-BCDD-7979-0D51B955C4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lide Number Placeholder 5">
            <a:extLst>
              <a:ext uri="{FF2B5EF4-FFF2-40B4-BE49-F238E27FC236}">
                <a16:creationId xmlns:a16="http://schemas.microsoft.com/office/drawing/2014/main" id="{64F40D36-4410-2818-476D-88390DD0AD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0D9A48-49E2-4616-A183-F7D27104B6D7}" type="slidenum">
              <a:rPr lang="pl-PL" smtClean="0"/>
              <a:t>‹#›</a:t>
            </a:fld>
            <a:endParaRPr lang="pl-PL"/>
          </a:p>
        </p:txBody>
      </p:sp>
    </p:spTree>
    <p:extLst>
      <p:ext uri="{BB962C8B-B14F-4D97-AF65-F5344CB8AC3E}">
        <p14:creationId xmlns:p14="http://schemas.microsoft.com/office/powerpoint/2010/main" val="1417380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E82D4-0E0D-4BFB-A5B6-A0441A07DC90}"/>
              </a:ext>
            </a:extLst>
          </p:cNvPr>
          <p:cNvSpPr>
            <a:spLocks noGrp="1"/>
          </p:cNvSpPr>
          <p:nvPr>
            <p:ph type="ctrTitle"/>
          </p:nvPr>
        </p:nvSpPr>
        <p:spPr/>
        <p:txBody>
          <a:bodyPr/>
          <a:lstStyle/>
          <a:p>
            <a:r>
              <a:rPr lang="pl-PL" dirty="0"/>
              <a:t>Gamifikacja w marketingu 2</a:t>
            </a:r>
          </a:p>
        </p:txBody>
      </p:sp>
      <p:sp>
        <p:nvSpPr>
          <p:cNvPr id="3" name="Subtitle 2">
            <a:extLst>
              <a:ext uri="{FF2B5EF4-FFF2-40B4-BE49-F238E27FC236}">
                <a16:creationId xmlns:a16="http://schemas.microsoft.com/office/drawing/2014/main" id="{13510A34-8A84-4E4D-7D57-885A9C6315F1}"/>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635859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6CA17-97CF-7F68-8F8D-FA4F4B3F59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EBBFD-36A7-8254-CEEF-7B1A085D90A2}"/>
              </a:ext>
            </a:extLst>
          </p:cNvPr>
          <p:cNvSpPr>
            <a:spLocks noGrp="1"/>
          </p:cNvSpPr>
          <p:nvPr>
            <p:ph type="title"/>
          </p:nvPr>
        </p:nvSpPr>
        <p:spPr>
          <a:xfrm>
            <a:off x="0" y="1"/>
            <a:ext cx="12192000" cy="681036"/>
          </a:xfrm>
        </p:spPr>
        <p:txBody>
          <a:bodyPr>
            <a:normAutofit fontScale="90000"/>
          </a:bodyPr>
          <a:lstStyle/>
          <a:p>
            <a:pPr algn="ctr"/>
            <a:r>
              <a:rPr lang="pl-PL" dirty="0"/>
              <a:t>Wybór właściwych komponentów gry: koncepcja</a:t>
            </a:r>
          </a:p>
        </p:txBody>
      </p:sp>
      <p:sp>
        <p:nvSpPr>
          <p:cNvPr id="3" name="Content Placeholder 2">
            <a:extLst>
              <a:ext uri="{FF2B5EF4-FFF2-40B4-BE49-F238E27FC236}">
                <a16:creationId xmlns:a16="http://schemas.microsoft.com/office/drawing/2014/main" id="{B7AEC57F-4BB5-48EB-90A3-EF7254F9482B}"/>
              </a:ext>
            </a:extLst>
          </p:cNvPr>
          <p:cNvSpPr>
            <a:spLocks noGrp="1"/>
          </p:cNvSpPr>
          <p:nvPr>
            <p:ph idx="1"/>
          </p:nvPr>
        </p:nvSpPr>
        <p:spPr>
          <a:xfrm>
            <a:off x="0" y="681037"/>
            <a:ext cx="12192000" cy="6176962"/>
          </a:xfrm>
        </p:spPr>
        <p:txBody>
          <a:bodyPr/>
          <a:lstStyle/>
          <a:p>
            <a:r>
              <a:rPr lang="pl-PL" dirty="0"/>
              <a:t>Na fazie koncepcji należy zadać sobie następujące pytania:</a:t>
            </a:r>
          </a:p>
          <a:p>
            <a:pPr>
              <a:buFontTx/>
              <a:buChar char="-"/>
            </a:pPr>
            <a:r>
              <a:rPr lang="pl-PL" dirty="0"/>
              <a:t>Jakie są cele planowanej kampanii?</a:t>
            </a:r>
          </a:p>
          <a:p>
            <a:pPr>
              <a:buFontTx/>
              <a:buChar char="-"/>
            </a:pPr>
            <a:r>
              <a:rPr lang="pl-PL" dirty="0"/>
              <a:t>Jak będziemy mierzyć realizację celów?</a:t>
            </a:r>
          </a:p>
          <a:p>
            <a:pPr>
              <a:buFontTx/>
              <a:buChar char="-"/>
            </a:pPr>
            <a:r>
              <a:rPr lang="pl-PL" dirty="0"/>
              <a:t>Jaka opcja gry jest najlepsza dla Twoich klientów?</a:t>
            </a:r>
          </a:p>
          <a:p>
            <a:pPr>
              <a:buFontTx/>
              <a:buChar char="-"/>
            </a:pPr>
            <a:r>
              <a:rPr lang="pl-PL" dirty="0"/>
              <a:t>Jakie zastosować nagrody?</a:t>
            </a:r>
          </a:p>
          <a:p>
            <a:pPr>
              <a:buFontTx/>
              <a:buChar char="-"/>
            </a:pPr>
            <a:r>
              <a:rPr lang="pl-PL" dirty="0"/>
              <a:t>Czy będzie główny dobry bohater czy antybohater?</a:t>
            </a:r>
          </a:p>
          <a:p>
            <a:pPr>
              <a:buFontTx/>
              <a:buChar char="-"/>
            </a:pPr>
            <a:r>
              <a:rPr lang="pl-PL" dirty="0"/>
              <a:t>Jaka będzie tematyka gry i sposób promowania marki?</a:t>
            </a:r>
          </a:p>
        </p:txBody>
      </p:sp>
    </p:spTree>
    <p:extLst>
      <p:ext uri="{BB962C8B-B14F-4D97-AF65-F5344CB8AC3E}">
        <p14:creationId xmlns:p14="http://schemas.microsoft.com/office/powerpoint/2010/main" val="27100270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Gesty i mimika w reklamach</a:t>
            </a:r>
          </a:p>
        </p:txBody>
      </p:sp>
      <p:sp>
        <p:nvSpPr>
          <p:cNvPr id="3" name="Content Placeholder 2"/>
          <p:cNvSpPr>
            <a:spLocks noGrp="1"/>
          </p:cNvSpPr>
          <p:nvPr>
            <p:ph idx="1"/>
          </p:nvPr>
        </p:nvSpPr>
        <p:spPr>
          <a:xfrm>
            <a:off x="0" y="1825625"/>
            <a:ext cx="12192000" cy="4165272"/>
          </a:xfrm>
        </p:spPr>
        <p:txBody>
          <a:bodyPr/>
          <a:lstStyle/>
          <a:p>
            <a:r>
              <a:rPr dirty="0" err="1"/>
              <a:t>Subtelne</a:t>
            </a:r>
            <a:r>
              <a:rPr dirty="0"/>
              <a:t> </a:t>
            </a:r>
            <a:r>
              <a:rPr dirty="0" err="1"/>
              <a:t>gesty</a:t>
            </a:r>
            <a:r>
              <a:rPr dirty="0"/>
              <a:t> </a:t>
            </a:r>
            <a:r>
              <a:rPr dirty="0" err="1"/>
              <a:t>aktorów</a:t>
            </a:r>
            <a:r>
              <a:rPr dirty="0"/>
              <a:t>: </a:t>
            </a:r>
            <a:r>
              <a:rPr dirty="0" err="1"/>
              <a:t>Uśmiech</a:t>
            </a:r>
            <a:r>
              <a:rPr dirty="0"/>
              <a:t>, </a:t>
            </a:r>
            <a:r>
              <a:rPr dirty="0" err="1"/>
              <a:t>dotyk</a:t>
            </a:r>
            <a:r>
              <a:rPr dirty="0"/>
              <a:t> </a:t>
            </a:r>
            <a:r>
              <a:rPr dirty="0" err="1"/>
              <a:t>twarzy</a:t>
            </a:r>
            <a:r>
              <a:rPr dirty="0"/>
              <a:t>, </a:t>
            </a:r>
            <a:r>
              <a:rPr dirty="0" err="1"/>
              <a:t>spojrzenia</a:t>
            </a:r>
            <a:r>
              <a:rPr dirty="0"/>
              <a:t>.</a:t>
            </a:r>
          </a:p>
          <a:p>
            <a:r>
              <a:rPr dirty="0" err="1"/>
              <a:t>Efekt</a:t>
            </a:r>
            <a:r>
              <a:rPr dirty="0"/>
              <a:t>: </a:t>
            </a:r>
            <a:r>
              <a:rPr dirty="0" err="1"/>
              <a:t>Wzmacnianie</a:t>
            </a:r>
            <a:r>
              <a:rPr dirty="0"/>
              <a:t> </a:t>
            </a:r>
            <a:r>
              <a:rPr dirty="0" err="1"/>
              <a:t>pozytywnego</a:t>
            </a:r>
            <a:r>
              <a:rPr dirty="0"/>
              <a:t> </a:t>
            </a:r>
            <a:r>
              <a:rPr dirty="0" err="1"/>
              <a:t>odbioru</a:t>
            </a:r>
            <a:r>
              <a:rPr dirty="0"/>
              <a:t> </a:t>
            </a:r>
            <a:r>
              <a:rPr dirty="0" err="1"/>
              <a:t>produktu</a:t>
            </a:r>
            <a:r>
              <a:rPr dirty="0"/>
              <a:t>.</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Czy subliminalny przekaz działa?</a:t>
            </a:r>
          </a:p>
        </p:txBody>
      </p:sp>
      <p:sp>
        <p:nvSpPr>
          <p:cNvPr id="3" name="Content Placeholder 2"/>
          <p:cNvSpPr>
            <a:spLocks noGrp="1"/>
          </p:cNvSpPr>
          <p:nvPr>
            <p:ph idx="1"/>
          </p:nvPr>
        </p:nvSpPr>
        <p:spPr/>
        <p:txBody>
          <a:bodyPr/>
          <a:lstStyle/>
          <a:p>
            <a:r>
              <a:rPr dirty="0" err="1"/>
              <a:t>Efektywność</a:t>
            </a:r>
            <a:r>
              <a:rPr dirty="0"/>
              <a:t> jest </a:t>
            </a:r>
            <a:r>
              <a:rPr dirty="0" err="1"/>
              <a:t>kontrowersyjna</a:t>
            </a:r>
            <a:r>
              <a:rPr dirty="0"/>
              <a:t> i </a:t>
            </a:r>
            <a:r>
              <a:rPr dirty="0" err="1"/>
              <a:t>trudna</a:t>
            </a:r>
            <a:r>
              <a:rPr dirty="0"/>
              <a:t> do </a:t>
            </a:r>
            <a:r>
              <a:rPr dirty="0" err="1"/>
              <a:t>udowodnienia</a:t>
            </a:r>
            <a:r>
              <a:rPr dirty="0"/>
              <a:t>.</a:t>
            </a:r>
          </a:p>
          <a:p>
            <a:r>
              <a:rPr dirty="0" err="1"/>
              <a:t>Badania</a:t>
            </a:r>
            <a:r>
              <a:rPr dirty="0"/>
              <a:t> </a:t>
            </a:r>
            <a:r>
              <a:rPr dirty="0" err="1"/>
              <a:t>pokazują</a:t>
            </a:r>
            <a:r>
              <a:rPr dirty="0"/>
              <a:t>, </a:t>
            </a:r>
            <a:r>
              <a:rPr dirty="0" err="1"/>
              <a:t>że</a:t>
            </a:r>
            <a:r>
              <a:rPr dirty="0"/>
              <a:t> </a:t>
            </a:r>
            <a:r>
              <a:rPr dirty="0" err="1"/>
              <a:t>mogą</a:t>
            </a:r>
            <a:r>
              <a:rPr dirty="0"/>
              <a:t> </a:t>
            </a:r>
            <a:r>
              <a:rPr dirty="0" err="1"/>
              <a:t>wpływać</a:t>
            </a:r>
            <a:r>
              <a:rPr dirty="0"/>
              <a:t> </a:t>
            </a:r>
            <a:r>
              <a:rPr dirty="0" err="1"/>
              <a:t>na</a:t>
            </a:r>
            <a:r>
              <a:rPr dirty="0"/>
              <a:t> </a:t>
            </a:r>
            <a:r>
              <a:rPr dirty="0" err="1"/>
              <a:t>podświadome</a:t>
            </a:r>
            <a:r>
              <a:rPr dirty="0"/>
              <a:t> </a:t>
            </a:r>
            <a:r>
              <a:rPr dirty="0" err="1"/>
              <a:t>preferencje</a:t>
            </a:r>
            <a:r>
              <a:rPr dirty="0"/>
              <a:t> </a:t>
            </a:r>
            <a:r>
              <a:rPr dirty="0" err="1"/>
              <a:t>odbiorców</a:t>
            </a:r>
            <a:r>
              <a:rPr dirty="0"/>
              <a:t>.</a:t>
            </a:r>
          </a:p>
          <a:p>
            <a:r>
              <a:rPr dirty="0" err="1"/>
              <a:t>Stosowane</a:t>
            </a:r>
            <a:r>
              <a:rPr dirty="0"/>
              <a:t> </a:t>
            </a:r>
            <a:r>
              <a:rPr dirty="0" err="1"/>
              <a:t>konsekwentnie</a:t>
            </a:r>
            <a:r>
              <a:rPr dirty="0"/>
              <a:t>, </a:t>
            </a:r>
            <a:r>
              <a:rPr dirty="0" err="1"/>
              <a:t>mogą</a:t>
            </a:r>
            <a:r>
              <a:rPr dirty="0"/>
              <a:t> </a:t>
            </a:r>
            <a:r>
              <a:rPr dirty="0" err="1"/>
              <a:t>zwiększać</a:t>
            </a:r>
            <a:r>
              <a:rPr dirty="0"/>
              <a:t> </a:t>
            </a:r>
            <a:r>
              <a:rPr dirty="0" err="1"/>
              <a:t>skuteczność</a:t>
            </a:r>
            <a:r>
              <a:rPr dirty="0"/>
              <a:t> </a:t>
            </a:r>
            <a:r>
              <a:rPr dirty="0" err="1"/>
              <a:t>marketingu</a:t>
            </a:r>
            <a:r>
              <a:rPr dirty="0"/>
              <a:t>.</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D3B42-C48C-0133-9626-ED66C0C7EB9F}"/>
              </a:ext>
            </a:extLst>
          </p:cNvPr>
          <p:cNvSpPr>
            <a:spLocks noGrp="1"/>
          </p:cNvSpPr>
          <p:nvPr>
            <p:ph type="title"/>
          </p:nvPr>
        </p:nvSpPr>
        <p:spPr/>
        <p:txBody>
          <a:bodyPr/>
          <a:lstStyle/>
          <a:p>
            <a:r>
              <a:rPr lang="pl-PL" dirty="0"/>
              <a:t>Podsumowanie – co robi gamifikacja czego tradycyjny marketing nie robi</a:t>
            </a:r>
          </a:p>
        </p:txBody>
      </p:sp>
      <p:sp>
        <p:nvSpPr>
          <p:cNvPr id="3" name="Text Placeholder 2">
            <a:extLst>
              <a:ext uri="{FF2B5EF4-FFF2-40B4-BE49-F238E27FC236}">
                <a16:creationId xmlns:a16="http://schemas.microsoft.com/office/drawing/2014/main" id="{09F7E93D-FE5B-2ECC-BC66-019E32EB6323}"/>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6975870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Aktywne zaangażowanie użytkownika</a:t>
            </a:r>
          </a:p>
        </p:txBody>
      </p:sp>
      <p:sp>
        <p:nvSpPr>
          <p:cNvPr id="3" name="Content Placeholder 2"/>
          <p:cNvSpPr>
            <a:spLocks noGrp="1"/>
          </p:cNvSpPr>
          <p:nvPr>
            <p:ph idx="1"/>
          </p:nvPr>
        </p:nvSpPr>
        <p:spPr/>
        <p:txBody>
          <a:bodyPr/>
          <a:lstStyle/>
          <a:p>
            <a:r>
              <a:rPr dirty="0" err="1"/>
              <a:t>Gamifikacja</a:t>
            </a:r>
            <a:r>
              <a:rPr dirty="0"/>
              <a:t>: </a:t>
            </a:r>
            <a:r>
              <a:rPr dirty="0" err="1"/>
              <a:t>Użytkownicy</a:t>
            </a:r>
            <a:r>
              <a:rPr dirty="0"/>
              <a:t> </a:t>
            </a:r>
            <a:r>
              <a:rPr dirty="0" err="1"/>
              <a:t>angażują</a:t>
            </a:r>
            <a:r>
              <a:rPr dirty="0"/>
              <a:t> </a:t>
            </a:r>
            <a:r>
              <a:rPr dirty="0" err="1"/>
              <a:t>się</a:t>
            </a:r>
            <a:r>
              <a:rPr dirty="0"/>
              <a:t> w </a:t>
            </a:r>
            <a:r>
              <a:rPr dirty="0" err="1"/>
              <a:t>interakcje</a:t>
            </a:r>
            <a:r>
              <a:rPr dirty="0"/>
              <a:t>, np. </a:t>
            </a:r>
            <a:r>
              <a:rPr dirty="0" err="1"/>
              <a:t>gry</a:t>
            </a:r>
            <a:r>
              <a:rPr dirty="0"/>
              <a:t>, </a:t>
            </a:r>
            <a:r>
              <a:rPr dirty="0" err="1"/>
              <a:t>quizy</a:t>
            </a:r>
            <a:r>
              <a:rPr dirty="0"/>
              <a:t>, </a:t>
            </a:r>
            <a:r>
              <a:rPr dirty="0" err="1"/>
              <a:t>wyzwania</a:t>
            </a:r>
            <a:r>
              <a:rPr dirty="0"/>
              <a:t>. </a:t>
            </a:r>
            <a:r>
              <a:rPr dirty="0" err="1"/>
              <a:t>Stają</a:t>
            </a:r>
            <a:r>
              <a:rPr dirty="0"/>
              <a:t> </a:t>
            </a:r>
            <a:r>
              <a:rPr dirty="0" err="1"/>
              <a:t>się</a:t>
            </a:r>
            <a:r>
              <a:rPr dirty="0"/>
              <a:t> </a:t>
            </a:r>
            <a:r>
              <a:rPr dirty="0" err="1"/>
              <a:t>aktywnymi</a:t>
            </a:r>
            <a:r>
              <a:rPr dirty="0"/>
              <a:t> </a:t>
            </a:r>
            <a:r>
              <a:rPr dirty="0" err="1"/>
              <a:t>uczestnikami</a:t>
            </a:r>
            <a:r>
              <a:rPr dirty="0"/>
              <a:t>.</a:t>
            </a:r>
          </a:p>
          <a:p>
            <a:r>
              <a:rPr dirty="0" err="1"/>
              <a:t>Tradycyjny</a:t>
            </a:r>
            <a:r>
              <a:rPr dirty="0"/>
              <a:t> marketing: </a:t>
            </a:r>
            <a:r>
              <a:rPr dirty="0" err="1"/>
              <a:t>Odbiorcy</a:t>
            </a:r>
            <a:r>
              <a:rPr dirty="0"/>
              <a:t> </a:t>
            </a:r>
            <a:r>
              <a:rPr dirty="0" err="1"/>
              <a:t>są</a:t>
            </a:r>
            <a:r>
              <a:rPr dirty="0"/>
              <a:t> </a:t>
            </a:r>
            <a:r>
              <a:rPr dirty="0" err="1"/>
              <a:t>biernymi</a:t>
            </a:r>
            <a:r>
              <a:rPr dirty="0"/>
              <a:t> </a:t>
            </a:r>
            <a:r>
              <a:rPr dirty="0" err="1"/>
              <a:t>uczestnikami</a:t>
            </a:r>
            <a:r>
              <a:rPr dirty="0"/>
              <a:t> </a:t>
            </a:r>
            <a:r>
              <a:rPr dirty="0" err="1"/>
              <a:t>przekazu</a:t>
            </a:r>
            <a:r>
              <a:rPr dirty="0"/>
              <a:t>, np. </a:t>
            </a:r>
            <a:r>
              <a:rPr dirty="0" err="1"/>
              <a:t>reklamy</a:t>
            </a:r>
            <a:r>
              <a:rPr dirty="0"/>
              <a:t> </a:t>
            </a:r>
            <a:r>
              <a:rPr dirty="0" err="1"/>
              <a:t>telewizyjne</a:t>
            </a:r>
            <a:r>
              <a:rPr dirty="0"/>
              <a:t>, </a:t>
            </a:r>
            <a:r>
              <a:rPr dirty="0" err="1"/>
              <a:t>billboardy</a:t>
            </a:r>
            <a:r>
              <a:rPr dirty="0"/>
              <a: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Element zabawy i rywalizacji</a:t>
            </a:r>
          </a:p>
        </p:txBody>
      </p:sp>
      <p:sp>
        <p:nvSpPr>
          <p:cNvPr id="3" name="Content Placeholder 2"/>
          <p:cNvSpPr>
            <a:spLocks noGrp="1"/>
          </p:cNvSpPr>
          <p:nvPr>
            <p:ph idx="1"/>
          </p:nvPr>
        </p:nvSpPr>
        <p:spPr/>
        <p:txBody>
          <a:bodyPr/>
          <a:lstStyle/>
          <a:p>
            <a:r>
              <a:rPr dirty="0" err="1"/>
              <a:t>Gamifikacja</a:t>
            </a:r>
            <a:r>
              <a:rPr dirty="0"/>
              <a:t>: </a:t>
            </a:r>
            <a:r>
              <a:rPr dirty="0" err="1"/>
              <a:t>Mechanizmy</a:t>
            </a:r>
            <a:r>
              <a:rPr dirty="0"/>
              <a:t> </a:t>
            </a:r>
            <a:r>
              <a:rPr dirty="0" err="1"/>
              <a:t>rywalizacji</a:t>
            </a:r>
            <a:r>
              <a:rPr dirty="0"/>
              <a:t> (np. </a:t>
            </a:r>
            <a:r>
              <a:rPr dirty="0" err="1"/>
              <a:t>rankingi</a:t>
            </a:r>
            <a:r>
              <a:rPr dirty="0"/>
              <a:t>, </a:t>
            </a:r>
            <a:r>
              <a:rPr dirty="0" err="1"/>
              <a:t>odznaki</a:t>
            </a:r>
            <a:r>
              <a:rPr dirty="0"/>
              <a:t>) i </a:t>
            </a:r>
            <a:r>
              <a:rPr dirty="0" err="1"/>
              <a:t>nagrody</a:t>
            </a:r>
            <a:r>
              <a:rPr dirty="0"/>
              <a:t> </a:t>
            </a:r>
            <a:r>
              <a:rPr dirty="0" err="1"/>
              <a:t>zwiększają</a:t>
            </a:r>
            <a:r>
              <a:rPr dirty="0"/>
              <a:t> </a:t>
            </a:r>
            <a:r>
              <a:rPr dirty="0" err="1"/>
              <a:t>zaangażowanie</a:t>
            </a:r>
            <a:r>
              <a:rPr dirty="0"/>
              <a:t>.</a:t>
            </a:r>
          </a:p>
          <a:p>
            <a:r>
              <a:rPr dirty="0" err="1"/>
              <a:t>Tradycyjny</a:t>
            </a:r>
            <a:r>
              <a:rPr dirty="0"/>
              <a:t> marketing: </a:t>
            </a:r>
            <a:r>
              <a:rPr dirty="0" err="1"/>
              <a:t>Opiera</a:t>
            </a:r>
            <a:r>
              <a:rPr dirty="0"/>
              <a:t> </a:t>
            </a:r>
            <a:r>
              <a:rPr dirty="0" err="1"/>
              <a:t>się</a:t>
            </a:r>
            <a:r>
              <a:rPr dirty="0"/>
              <a:t> </a:t>
            </a:r>
            <a:r>
              <a:rPr dirty="0" err="1"/>
              <a:t>na</a:t>
            </a:r>
            <a:r>
              <a:rPr dirty="0"/>
              <a:t> </a:t>
            </a:r>
            <a:r>
              <a:rPr dirty="0" err="1"/>
              <a:t>rabatach</a:t>
            </a:r>
            <a:r>
              <a:rPr dirty="0"/>
              <a:t> i </a:t>
            </a:r>
            <a:r>
              <a:rPr dirty="0" err="1"/>
              <a:t>promocjach</a:t>
            </a:r>
            <a:r>
              <a:rPr dirty="0"/>
              <a:t>, </a:t>
            </a:r>
            <a:r>
              <a:rPr dirty="0" err="1"/>
              <a:t>które</a:t>
            </a:r>
            <a:r>
              <a:rPr dirty="0"/>
              <a:t> </a:t>
            </a:r>
            <a:r>
              <a:rPr dirty="0" err="1"/>
              <a:t>nie</a:t>
            </a:r>
            <a:r>
              <a:rPr dirty="0"/>
              <a:t> </a:t>
            </a:r>
            <a:r>
              <a:rPr dirty="0" err="1"/>
              <a:t>angażują</a:t>
            </a:r>
            <a:r>
              <a:rPr dirty="0"/>
              <a:t> </a:t>
            </a:r>
            <a:r>
              <a:rPr dirty="0" err="1"/>
              <a:t>emocjonalnie</a:t>
            </a:r>
            <a:r>
              <a:rPr dirty="0"/>
              <a:t>.</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Budowanie długotrwałej lojalności</a:t>
            </a:r>
          </a:p>
        </p:txBody>
      </p:sp>
      <p:sp>
        <p:nvSpPr>
          <p:cNvPr id="3" name="Content Placeholder 2"/>
          <p:cNvSpPr>
            <a:spLocks noGrp="1"/>
          </p:cNvSpPr>
          <p:nvPr>
            <p:ph idx="1"/>
          </p:nvPr>
        </p:nvSpPr>
        <p:spPr/>
        <p:txBody>
          <a:bodyPr/>
          <a:lstStyle/>
          <a:p>
            <a:r>
              <a:rPr dirty="0" err="1"/>
              <a:t>Gamifikacja</a:t>
            </a:r>
            <a:r>
              <a:rPr dirty="0"/>
              <a:t>: </a:t>
            </a:r>
            <a:r>
              <a:rPr dirty="0" err="1"/>
              <a:t>Systematyczne</a:t>
            </a:r>
            <a:r>
              <a:rPr dirty="0"/>
              <a:t> </a:t>
            </a:r>
            <a:r>
              <a:rPr dirty="0" err="1"/>
              <a:t>wyzwania</a:t>
            </a:r>
            <a:r>
              <a:rPr dirty="0"/>
              <a:t> i </a:t>
            </a:r>
            <a:r>
              <a:rPr dirty="0" err="1"/>
              <a:t>nagrody</a:t>
            </a:r>
            <a:r>
              <a:rPr dirty="0"/>
              <a:t> </a:t>
            </a:r>
            <a:r>
              <a:rPr dirty="0" err="1"/>
              <a:t>utrzymują</a:t>
            </a:r>
            <a:r>
              <a:rPr dirty="0"/>
              <a:t> </a:t>
            </a:r>
            <a:r>
              <a:rPr dirty="0" err="1"/>
              <a:t>uwagę</a:t>
            </a:r>
            <a:r>
              <a:rPr dirty="0"/>
              <a:t> </a:t>
            </a:r>
            <a:r>
              <a:rPr dirty="0" err="1"/>
              <a:t>użytkowników</a:t>
            </a:r>
            <a:r>
              <a:rPr dirty="0"/>
              <a:t> </a:t>
            </a:r>
            <a:r>
              <a:rPr dirty="0" err="1"/>
              <a:t>przez</a:t>
            </a:r>
            <a:r>
              <a:rPr dirty="0"/>
              <a:t> </a:t>
            </a:r>
            <a:r>
              <a:rPr dirty="0" err="1"/>
              <a:t>dłuższy</a:t>
            </a:r>
            <a:r>
              <a:rPr dirty="0"/>
              <a:t> </a:t>
            </a:r>
            <a:r>
              <a:rPr dirty="0" err="1"/>
              <a:t>czas</a:t>
            </a:r>
            <a:r>
              <a:rPr dirty="0"/>
              <a:t>.</a:t>
            </a:r>
          </a:p>
          <a:p>
            <a:r>
              <a:rPr dirty="0" err="1"/>
              <a:t>Tradycyjny</a:t>
            </a:r>
            <a:r>
              <a:rPr dirty="0"/>
              <a:t> marketing: </a:t>
            </a:r>
            <a:r>
              <a:rPr dirty="0" err="1"/>
              <a:t>Skupia</a:t>
            </a:r>
            <a:r>
              <a:rPr dirty="0"/>
              <a:t> </a:t>
            </a:r>
            <a:r>
              <a:rPr dirty="0" err="1"/>
              <a:t>się</a:t>
            </a:r>
            <a:r>
              <a:rPr dirty="0"/>
              <a:t> </a:t>
            </a:r>
            <a:r>
              <a:rPr dirty="0" err="1"/>
              <a:t>na</a:t>
            </a:r>
            <a:r>
              <a:rPr dirty="0"/>
              <a:t> </a:t>
            </a:r>
            <a:r>
              <a:rPr dirty="0" err="1"/>
              <a:t>krótkoterminowych</a:t>
            </a:r>
            <a:r>
              <a:rPr dirty="0"/>
              <a:t> </a:t>
            </a:r>
            <a:r>
              <a:rPr dirty="0" err="1"/>
              <a:t>kampaniach</a:t>
            </a:r>
            <a:r>
              <a:rPr dirty="0"/>
              <a:t> </a:t>
            </a:r>
            <a:r>
              <a:rPr dirty="0" err="1"/>
              <a:t>sprzedażowych</a:t>
            </a:r>
            <a:r>
              <a:rPr dirty="0"/>
              <a:t>.</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Personalizacja doświadczeń</a:t>
            </a:r>
          </a:p>
        </p:txBody>
      </p:sp>
      <p:sp>
        <p:nvSpPr>
          <p:cNvPr id="3" name="Content Placeholder 2"/>
          <p:cNvSpPr>
            <a:spLocks noGrp="1"/>
          </p:cNvSpPr>
          <p:nvPr>
            <p:ph idx="1"/>
          </p:nvPr>
        </p:nvSpPr>
        <p:spPr/>
        <p:txBody>
          <a:bodyPr/>
          <a:lstStyle/>
          <a:p>
            <a:r>
              <a:rPr dirty="0" err="1"/>
              <a:t>Gamifikacja</a:t>
            </a:r>
            <a:r>
              <a:rPr dirty="0"/>
              <a:t>: </a:t>
            </a:r>
            <a:r>
              <a:rPr dirty="0" err="1"/>
              <a:t>Treści</a:t>
            </a:r>
            <a:r>
              <a:rPr dirty="0"/>
              <a:t> </a:t>
            </a:r>
            <a:r>
              <a:rPr dirty="0" err="1"/>
              <a:t>dostosowane</a:t>
            </a:r>
            <a:r>
              <a:rPr dirty="0"/>
              <a:t> do </a:t>
            </a:r>
            <a:r>
              <a:rPr dirty="0" err="1"/>
              <a:t>preferencji</a:t>
            </a:r>
            <a:r>
              <a:rPr dirty="0"/>
              <a:t> </a:t>
            </a:r>
            <a:r>
              <a:rPr dirty="0" err="1"/>
              <a:t>użytkownika</a:t>
            </a:r>
            <a:r>
              <a:rPr dirty="0"/>
              <a:t> </a:t>
            </a:r>
            <a:r>
              <a:rPr dirty="0" err="1"/>
              <a:t>na</a:t>
            </a:r>
            <a:r>
              <a:rPr dirty="0"/>
              <a:t> </a:t>
            </a:r>
            <a:r>
              <a:rPr dirty="0" err="1"/>
              <a:t>podstawie</a:t>
            </a:r>
            <a:r>
              <a:rPr dirty="0"/>
              <a:t> </a:t>
            </a:r>
            <a:r>
              <a:rPr dirty="0" err="1"/>
              <a:t>jego</a:t>
            </a:r>
            <a:r>
              <a:rPr dirty="0"/>
              <a:t> </a:t>
            </a:r>
            <a:r>
              <a:rPr dirty="0" err="1"/>
              <a:t>działań</a:t>
            </a:r>
            <a:r>
              <a:rPr dirty="0"/>
              <a:t>.</a:t>
            </a:r>
          </a:p>
          <a:p>
            <a:r>
              <a:rPr dirty="0" err="1"/>
              <a:t>Tradycyjny</a:t>
            </a:r>
            <a:r>
              <a:rPr dirty="0"/>
              <a:t> marketing: </a:t>
            </a:r>
            <a:r>
              <a:rPr dirty="0" err="1"/>
              <a:t>Personalizacja</a:t>
            </a:r>
            <a:r>
              <a:rPr dirty="0"/>
              <a:t> </a:t>
            </a:r>
            <a:r>
              <a:rPr dirty="0" err="1"/>
              <a:t>oparta</a:t>
            </a:r>
            <a:r>
              <a:rPr dirty="0"/>
              <a:t> </a:t>
            </a:r>
            <a:r>
              <a:rPr dirty="0" err="1"/>
              <a:t>na</a:t>
            </a:r>
            <a:r>
              <a:rPr dirty="0"/>
              <a:t> </a:t>
            </a:r>
            <a:r>
              <a:rPr dirty="0" err="1"/>
              <a:t>danych</a:t>
            </a:r>
            <a:r>
              <a:rPr dirty="0"/>
              <a:t> </a:t>
            </a:r>
            <a:r>
              <a:rPr dirty="0" err="1"/>
              <a:t>demograficznych</a:t>
            </a:r>
            <a:r>
              <a:rPr dirty="0"/>
              <a:t> i </a:t>
            </a:r>
            <a:r>
              <a:rPr dirty="0" err="1"/>
              <a:t>zachowaniach</a:t>
            </a:r>
            <a:r>
              <a:rPr dirty="0"/>
              <a:t> </a:t>
            </a:r>
            <a:r>
              <a:rPr dirty="0" err="1"/>
              <a:t>zakupowych</a:t>
            </a:r>
            <a:r>
              <a:rPr dirty="0"/>
              <a:t>.</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Tworzenie społeczności</a:t>
            </a:r>
          </a:p>
        </p:txBody>
      </p:sp>
      <p:sp>
        <p:nvSpPr>
          <p:cNvPr id="3" name="Content Placeholder 2"/>
          <p:cNvSpPr>
            <a:spLocks noGrp="1"/>
          </p:cNvSpPr>
          <p:nvPr>
            <p:ph idx="1"/>
          </p:nvPr>
        </p:nvSpPr>
        <p:spPr/>
        <p:txBody>
          <a:bodyPr/>
          <a:lstStyle/>
          <a:p>
            <a:r>
              <a:rPr dirty="0" err="1"/>
              <a:t>Gamifikacja</a:t>
            </a:r>
            <a:r>
              <a:rPr dirty="0"/>
              <a:t>: </a:t>
            </a:r>
            <a:r>
              <a:rPr dirty="0" err="1"/>
              <a:t>Zachęca</a:t>
            </a:r>
            <a:r>
              <a:rPr dirty="0"/>
              <a:t> do </a:t>
            </a:r>
            <a:r>
              <a:rPr dirty="0" err="1"/>
              <a:t>interakcji</a:t>
            </a:r>
            <a:r>
              <a:rPr dirty="0"/>
              <a:t> </a:t>
            </a:r>
            <a:r>
              <a:rPr dirty="0" err="1"/>
              <a:t>między</a:t>
            </a:r>
            <a:r>
              <a:rPr dirty="0"/>
              <a:t> </a:t>
            </a:r>
            <a:r>
              <a:rPr dirty="0" err="1"/>
              <a:t>użytkownikami</a:t>
            </a:r>
            <a:r>
              <a:rPr dirty="0"/>
              <a:t>, np. </a:t>
            </a:r>
            <a:r>
              <a:rPr dirty="0" err="1"/>
              <a:t>poprzez</a:t>
            </a:r>
            <a:r>
              <a:rPr dirty="0"/>
              <a:t> </a:t>
            </a:r>
            <a:r>
              <a:rPr dirty="0" err="1"/>
              <a:t>funkcje</a:t>
            </a:r>
            <a:r>
              <a:rPr dirty="0"/>
              <a:t> </a:t>
            </a:r>
            <a:r>
              <a:rPr dirty="0" err="1"/>
              <a:t>wieloosobowe</a:t>
            </a:r>
            <a:r>
              <a:rPr dirty="0"/>
              <a:t>.</a:t>
            </a:r>
          </a:p>
          <a:p>
            <a:r>
              <a:rPr dirty="0" err="1"/>
              <a:t>Tradycyjny</a:t>
            </a:r>
            <a:r>
              <a:rPr dirty="0"/>
              <a:t> marketing: </a:t>
            </a:r>
            <a:r>
              <a:rPr dirty="0" err="1"/>
              <a:t>Skupia</a:t>
            </a:r>
            <a:r>
              <a:rPr dirty="0"/>
              <a:t> </a:t>
            </a:r>
            <a:r>
              <a:rPr dirty="0" err="1"/>
              <a:t>się</a:t>
            </a:r>
            <a:r>
              <a:rPr dirty="0"/>
              <a:t> </a:t>
            </a:r>
            <a:r>
              <a:rPr dirty="0" err="1"/>
              <a:t>na</a:t>
            </a:r>
            <a:r>
              <a:rPr dirty="0"/>
              <a:t> </a:t>
            </a:r>
            <a:r>
              <a:rPr dirty="0" err="1"/>
              <a:t>komunikacji</a:t>
            </a:r>
            <a:r>
              <a:rPr dirty="0"/>
              <a:t> </a:t>
            </a:r>
            <a:r>
              <a:rPr dirty="0" err="1"/>
              <a:t>marki</a:t>
            </a:r>
            <a:r>
              <a:rPr dirty="0"/>
              <a:t> z </a:t>
            </a:r>
            <a:r>
              <a:rPr dirty="0" err="1"/>
              <a:t>klientem</a:t>
            </a:r>
            <a:r>
              <a:rPr dirty="0"/>
              <a:t>.</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Edukowanie w angażujący sposób</a:t>
            </a:r>
          </a:p>
        </p:txBody>
      </p:sp>
      <p:sp>
        <p:nvSpPr>
          <p:cNvPr id="3" name="Content Placeholder 2"/>
          <p:cNvSpPr>
            <a:spLocks noGrp="1"/>
          </p:cNvSpPr>
          <p:nvPr>
            <p:ph idx="1"/>
          </p:nvPr>
        </p:nvSpPr>
        <p:spPr/>
        <p:txBody>
          <a:bodyPr/>
          <a:lstStyle/>
          <a:p>
            <a:r>
              <a:rPr dirty="0" err="1"/>
              <a:t>Gamifikacja</a:t>
            </a:r>
            <a:r>
              <a:rPr dirty="0"/>
              <a:t>: </a:t>
            </a:r>
            <a:r>
              <a:rPr dirty="0" err="1"/>
              <a:t>Uczy</a:t>
            </a:r>
            <a:r>
              <a:rPr dirty="0"/>
              <a:t> o </a:t>
            </a:r>
            <a:r>
              <a:rPr dirty="0" err="1"/>
              <a:t>produkcie</a:t>
            </a:r>
            <a:r>
              <a:rPr dirty="0"/>
              <a:t> </a:t>
            </a:r>
            <a:r>
              <a:rPr dirty="0" err="1"/>
              <a:t>lub</a:t>
            </a:r>
            <a:r>
              <a:rPr dirty="0"/>
              <a:t> </a:t>
            </a:r>
            <a:r>
              <a:rPr dirty="0" err="1"/>
              <a:t>usłudze</a:t>
            </a:r>
            <a:r>
              <a:rPr dirty="0"/>
              <a:t> </a:t>
            </a:r>
            <a:r>
              <a:rPr dirty="0" err="1"/>
              <a:t>poprzez</a:t>
            </a:r>
            <a:r>
              <a:rPr dirty="0"/>
              <a:t> </a:t>
            </a:r>
            <a:r>
              <a:rPr dirty="0" err="1"/>
              <a:t>zabawę</a:t>
            </a:r>
            <a:r>
              <a:rPr dirty="0"/>
              <a:t> i </a:t>
            </a:r>
            <a:r>
              <a:rPr dirty="0" err="1"/>
              <a:t>interakcję</a:t>
            </a:r>
            <a:r>
              <a:rPr dirty="0"/>
              <a:t>.</a:t>
            </a:r>
          </a:p>
          <a:p>
            <a:r>
              <a:rPr dirty="0" err="1"/>
              <a:t>Tradycyjny</a:t>
            </a:r>
            <a:r>
              <a:rPr dirty="0"/>
              <a:t> marketing: </a:t>
            </a:r>
            <a:r>
              <a:rPr dirty="0" err="1"/>
              <a:t>Przekazuje</a:t>
            </a:r>
            <a:r>
              <a:rPr dirty="0"/>
              <a:t> </a:t>
            </a:r>
            <a:r>
              <a:rPr dirty="0" err="1"/>
              <a:t>informacje</a:t>
            </a:r>
            <a:r>
              <a:rPr dirty="0"/>
              <a:t> w </a:t>
            </a:r>
            <a:r>
              <a:rPr dirty="0" err="1"/>
              <a:t>sposób</a:t>
            </a:r>
            <a:r>
              <a:rPr dirty="0"/>
              <a:t> </a:t>
            </a:r>
            <a:r>
              <a:rPr dirty="0" err="1"/>
              <a:t>jednostronny</a:t>
            </a:r>
            <a:r>
              <a:rPr dirty="0"/>
              <a:t>.</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Mierzenie zaangażowania w czasie rzeczywistym</a:t>
            </a:r>
          </a:p>
        </p:txBody>
      </p:sp>
      <p:sp>
        <p:nvSpPr>
          <p:cNvPr id="3" name="Content Placeholder 2"/>
          <p:cNvSpPr>
            <a:spLocks noGrp="1"/>
          </p:cNvSpPr>
          <p:nvPr>
            <p:ph idx="1"/>
          </p:nvPr>
        </p:nvSpPr>
        <p:spPr/>
        <p:txBody>
          <a:bodyPr/>
          <a:lstStyle/>
          <a:p>
            <a:r>
              <a:rPr dirty="0" err="1"/>
              <a:t>Gamifikacja</a:t>
            </a:r>
            <a:r>
              <a:rPr dirty="0"/>
              <a:t>: </a:t>
            </a:r>
            <a:r>
              <a:rPr dirty="0" err="1"/>
              <a:t>Śledzenie</a:t>
            </a:r>
            <a:r>
              <a:rPr dirty="0"/>
              <a:t> </a:t>
            </a:r>
            <a:r>
              <a:rPr dirty="0" err="1"/>
              <a:t>działań</a:t>
            </a:r>
            <a:r>
              <a:rPr dirty="0"/>
              <a:t> </a:t>
            </a:r>
            <a:r>
              <a:rPr dirty="0" err="1"/>
              <a:t>użytkowników</a:t>
            </a:r>
            <a:r>
              <a:rPr dirty="0"/>
              <a:t> w </a:t>
            </a:r>
            <a:r>
              <a:rPr dirty="0" err="1"/>
              <a:t>czasie</a:t>
            </a:r>
            <a:r>
              <a:rPr dirty="0"/>
              <a:t> </a:t>
            </a:r>
            <a:r>
              <a:rPr dirty="0" err="1"/>
              <a:t>rzeczywistym</a:t>
            </a:r>
            <a:r>
              <a:rPr dirty="0"/>
              <a:t> i </a:t>
            </a:r>
            <a:r>
              <a:rPr dirty="0" err="1"/>
              <a:t>dynamiczne</a:t>
            </a:r>
            <a:r>
              <a:rPr dirty="0"/>
              <a:t> </a:t>
            </a:r>
            <a:r>
              <a:rPr dirty="0" err="1"/>
              <a:t>dostosowanie</a:t>
            </a:r>
            <a:r>
              <a:rPr dirty="0"/>
              <a:t> </a:t>
            </a:r>
            <a:r>
              <a:rPr dirty="0" err="1"/>
              <a:t>kampanii</a:t>
            </a:r>
            <a:r>
              <a:rPr dirty="0"/>
              <a:t>.</a:t>
            </a:r>
          </a:p>
          <a:p>
            <a:r>
              <a:rPr dirty="0" err="1"/>
              <a:t>Tradycyjny</a:t>
            </a:r>
            <a:r>
              <a:rPr dirty="0"/>
              <a:t> marketing: </a:t>
            </a:r>
            <a:r>
              <a:rPr dirty="0" err="1"/>
              <a:t>Skuteczność</a:t>
            </a:r>
            <a:r>
              <a:rPr dirty="0"/>
              <a:t> </a:t>
            </a:r>
            <a:r>
              <a:rPr dirty="0" err="1"/>
              <a:t>mierzona</a:t>
            </a:r>
            <a:r>
              <a:rPr dirty="0"/>
              <a:t> </a:t>
            </a:r>
            <a:r>
              <a:rPr dirty="0" err="1"/>
              <a:t>dopiero</a:t>
            </a:r>
            <a:r>
              <a:rPr dirty="0"/>
              <a:t> po </a:t>
            </a:r>
            <a:r>
              <a:rPr dirty="0" err="1"/>
              <a:t>zakończeniu</a:t>
            </a:r>
            <a:r>
              <a:rPr dirty="0"/>
              <a:t> </a:t>
            </a:r>
            <a:r>
              <a:rPr dirty="0" err="1"/>
              <a:t>kampanii</a:t>
            </a:r>
            <a:r>
              <a:rPr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9A930-63FC-90B1-A3A5-98CF7EFA0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A96AB-60FB-2457-5714-C3173C049593}"/>
              </a:ext>
            </a:extLst>
          </p:cNvPr>
          <p:cNvSpPr>
            <a:spLocks noGrp="1"/>
          </p:cNvSpPr>
          <p:nvPr>
            <p:ph type="title"/>
          </p:nvPr>
        </p:nvSpPr>
        <p:spPr>
          <a:xfrm>
            <a:off x="0" y="1"/>
            <a:ext cx="12192000" cy="681036"/>
          </a:xfrm>
        </p:spPr>
        <p:txBody>
          <a:bodyPr>
            <a:normAutofit fontScale="90000"/>
          </a:bodyPr>
          <a:lstStyle/>
          <a:p>
            <a:pPr algn="ctr"/>
            <a:r>
              <a:rPr lang="pl-PL" dirty="0"/>
              <a:t>Wybór właściwych komponentów gry: budowa drużyny</a:t>
            </a:r>
          </a:p>
        </p:txBody>
      </p:sp>
      <p:sp>
        <p:nvSpPr>
          <p:cNvPr id="3" name="Content Placeholder 2">
            <a:extLst>
              <a:ext uri="{FF2B5EF4-FFF2-40B4-BE49-F238E27FC236}">
                <a16:creationId xmlns:a16="http://schemas.microsoft.com/office/drawing/2014/main" id="{FD27A2B8-0B32-3D13-CD92-38EEF24E64D1}"/>
              </a:ext>
            </a:extLst>
          </p:cNvPr>
          <p:cNvSpPr>
            <a:spLocks noGrp="1"/>
          </p:cNvSpPr>
          <p:nvPr>
            <p:ph idx="1"/>
          </p:nvPr>
        </p:nvSpPr>
        <p:spPr>
          <a:xfrm>
            <a:off x="0" y="681037"/>
            <a:ext cx="12192000" cy="6176962"/>
          </a:xfrm>
        </p:spPr>
        <p:txBody>
          <a:bodyPr/>
          <a:lstStyle/>
          <a:p>
            <a:r>
              <a:rPr lang="pl-PL" dirty="0"/>
              <a:t>Na etapie budowy drużyny należy:</a:t>
            </a:r>
          </a:p>
          <a:p>
            <a:pPr>
              <a:buFontTx/>
              <a:buChar char="-"/>
            </a:pPr>
            <a:r>
              <a:rPr lang="pl-PL" dirty="0"/>
              <a:t>Zatrudnić członków zespołu</a:t>
            </a:r>
          </a:p>
          <a:p>
            <a:pPr>
              <a:buFontTx/>
              <a:buChar char="-"/>
            </a:pPr>
            <a:r>
              <a:rPr lang="pl-PL" dirty="0"/>
              <a:t>Stworzyć harmonogram dla zespołu</a:t>
            </a:r>
          </a:p>
          <a:p>
            <a:pPr>
              <a:buFontTx/>
              <a:buChar char="-"/>
            </a:pPr>
            <a:r>
              <a:rPr lang="pl-PL" dirty="0"/>
              <a:t>Delegować zadania i upewnić się, że zostały wykonane</a:t>
            </a:r>
          </a:p>
          <a:p>
            <a:pPr>
              <a:buFontTx/>
              <a:buChar char="-"/>
            </a:pPr>
            <a:r>
              <a:rPr lang="pl-PL" dirty="0"/>
              <a:t>Ciągle synchronizować cele Twojej kampanii z drużyną</a:t>
            </a:r>
          </a:p>
        </p:txBody>
      </p:sp>
    </p:spTree>
    <p:extLst>
      <p:ext uri="{BB962C8B-B14F-4D97-AF65-F5344CB8AC3E}">
        <p14:creationId xmlns:p14="http://schemas.microsoft.com/office/powerpoint/2010/main" val="258489021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Wywoływanie pozytywnych emocji</a:t>
            </a:r>
          </a:p>
        </p:txBody>
      </p:sp>
      <p:sp>
        <p:nvSpPr>
          <p:cNvPr id="3" name="Content Placeholder 2"/>
          <p:cNvSpPr>
            <a:spLocks noGrp="1"/>
          </p:cNvSpPr>
          <p:nvPr>
            <p:ph idx="1"/>
          </p:nvPr>
        </p:nvSpPr>
        <p:spPr/>
        <p:txBody>
          <a:bodyPr/>
          <a:lstStyle/>
          <a:p>
            <a:r>
              <a:rPr dirty="0" err="1"/>
              <a:t>Gamifikacja</a:t>
            </a:r>
            <a:r>
              <a:rPr dirty="0"/>
              <a:t>: </a:t>
            </a:r>
            <a:r>
              <a:rPr dirty="0" err="1"/>
              <a:t>Wywołuje</a:t>
            </a:r>
            <a:r>
              <a:rPr dirty="0"/>
              <a:t> </a:t>
            </a:r>
            <a:r>
              <a:rPr dirty="0" err="1"/>
              <a:t>radość</a:t>
            </a:r>
            <a:r>
              <a:rPr dirty="0"/>
              <a:t>, </a:t>
            </a:r>
            <a:r>
              <a:rPr dirty="0" err="1"/>
              <a:t>ekscytację</a:t>
            </a:r>
            <a:r>
              <a:rPr dirty="0"/>
              <a:t> i </a:t>
            </a:r>
            <a:r>
              <a:rPr dirty="0" err="1"/>
              <a:t>satysfakcję</a:t>
            </a:r>
            <a:r>
              <a:rPr dirty="0"/>
              <a:t>, </a:t>
            </a:r>
            <a:r>
              <a:rPr dirty="0" err="1"/>
              <a:t>budując</a:t>
            </a:r>
            <a:r>
              <a:rPr dirty="0"/>
              <a:t> </a:t>
            </a:r>
            <a:r>
              <a:rPr dirty="0" err="1"/>
              <a:t>pozytywne</a:t>
            </a:r>
            <a:r>
              <a:rPr dirty="0"/>
              <a:t> </a:t>
            </a:r>
            <a:r>
              <a:rPr dirty="0" err="1"/>
              <a:t>skojarzenia</a:t>
            </a:r>
            <a:r>
              <a:rPr dirty="0"/>
              <a:t> z </a:t>
            </a:r>
            <a:r>
              <a:rPr dirty="0" err="1"/>
              <a:t>marką</a:t>
            </a:r>
            <a:r>
              <a:rPr dirty="0"/>
              <a:t>.</a:t>
            </a:r>
          </a:p>
          <a:p>
            <a:r>
              <a:rPr dirty="0" err="1"/>
              <a:t>Tradycyjny</a:t>
            </a:r>
            <a:r>
              <a:rPr dirty="0"/>
              <a:t> marketing: </a:t>
            </a:r>
            <a:r>
              <a:rPr dirty="0" err="1"/>
              <a:t>Opiera</a:t>
            </a:r>
            <a:r>
              <a:rPr dirty="0"/>
              <a:t> </a:t>
            </a:r>
            <a:r>
              <a:rPr dirty="0" err="1"/>
              <a:t>się</a:t>
            </a:r>
            <a:r>
              <a:rPr dirty="0"/>
              <a:t> </a:t>
            </a:r>
            <a:r>
              <a:rPr dirty="0" err="1"/>
              <a:t>na</a:t>
            </a:r>
            <a:r>
              <a:rPr dirty="0"/>
              <a:t> </a:t>
            </a:r>
            <a:r>
              <a:rPr dirty="0" err="1"/>
              <a:t>emocjach</a:t>
            </a:r>
            <a:r>
              <a:rPr dirty="0"/>
              <a:t> </a:t>
            </a:r>
            <a:r>
              <a:rPr dirty="0" err="1"/>
              <a:t>takich</a:t>
            </a:r>
            <a:r>
              <a:rPr dirty="0"/>
              <a:t> jak </a:t>
            </a:r>
            <a:r>
              <a:rPr dirty="0" err="1"/>
              <a:t>potrzeba</a:t>
            </a:r>
            <a:r>
              <a:rPr dirty="0"/>
              <a:t> </a:t>
            </a:r>
            <a:r>
              <a:rPr dirty="0" err="1"/>
              <a:t>lub</a:t>
            </a:r>
            <a:r>
              <a:rPr dirty="0"/>
              <a:t> </a:t>
            </a:r>
            <a:r>
              <a:rPr dirty="0" err="1"/>
              <a:t>strach</a:t>
            </a:r>
            <a:r>
              <a:rPr dirty="0"/>
              <a:t>, ale </a:t>
            </a:r>
            <a:r>
              <a:rPr dirty="0" err="1"/>
              <a:t>nie</a:t>
            </a:r>
            <a:r>
              <a:rPr dirty="0"/>
              <a:t> </a:t>
            </a:r>
            <a:r>
              <a:rPr dirty="0" err="1"/>
              <a:t>na</a:t>
            </a:r>
            <a:r>
              <a:rPr dirty="0"/>
              <a:t> </a:t>
            </a:r>
            <a:r>
              <a:rPr dirty="0" err="1"/>
              <a:t>zabawie</a:t>
            </a:r>
            <a:r>
              <a:rPr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2AFA-6FE5-6F0E-9143-DA9CC3518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56AD2-E18B-03CF-BB77-DDF3B4075624}"/>
              </a:ext>
            </a:extLst>
          </p:cNvPr>
          <p:cNvSpPr>
            <a:spLocks noGrp="1"/>
          </p:cNvSpPr>
          <p:nvPr>
            <p:ph type="title"/>
          </p:nvPr>
        </p:nvSpPr>
        <p:spPr>
          <a:xfrm>
            <a:off x="0" y="1"/>
            <a:ext cx="12192000" cy="681036"/>
          </a:xfrm>
        </p:spPr>
        <p:txBody>
          <a:bodyPr>
            <a:normAutofit fontScale="90000"/>
          </a:bodyPr>
          <a:lstStyle/>
          <a:p>
            <a:pPr algn="ctr"/>
            <a:r>
              <a:rPr lang="pl-PL" dirty="0"/>
              <a:t>Wybór właściwych komponentów gry: budowa drużyny</a:t>
            </a:r>
          </a:p>
        </p:txBody>
      </p:sp>
      <p:sp>
        <p:nvSpPr>
          <p:cNvPr id="3" name="Content Placeholder 2">
            <a:extLst>
              <a:ext uri="{FF2B5EF4-FFF2-40B4-BE49-F238E27FC236}">
                <a16:creationId xmlns:a16="http://schemas.microsoft.com/office/drawing/2014/main" id="{7B754A0A-87E3-A05D-B112-82C4C23C50B8}"/>
              </a:ext>
            </a:extLst>
          </p:cNvPr>
          <p:cNvSpPr>
            <a:spLocks noGrp="1"/>
          </p:cNvSpPr>
          <p:nvPr>
            <p:ph idx="1"/>
          </p:nvPr>
        </p:nvSpPr>
        <p:spPr>
          <a:xfrm>
            <a:off x="0" y="681037"/>
            <a:ext cx="12192000" cy="6176962"/>
          </a:xfrm>
        </p:spPr>
        <p:txBody>
          <a:bodyPr/>
          <a:lstStyle/>
          <a:p>
            <a:r>
              <a:rPr lang="pl-PL" dirty="0"/>
              <a:t>Na etapie budowy drużyny należy:</a:t>
            </a:r>
          </a:p>
          <a:p>
            <a:pPr>
              <a:buFontTx/>
              <a:buChar char="-"/>
            </a:pPr>
            <a:r>
              <a:rPr lang="pl-PL" dirty="0"/>
              <a:t>Zatrudnić członków zespołu</a:t>
            </a:r>
          </a:p>
          <a:p>
            <a:pPr>
              <a:buFontTx/>
              <a:buChar char="-"/>
            </a:pPr>
            <a:r>
              <a:rPr lang="pl-PL" dirty="0"/>
              <a:t>Stworzyć harmonogram dla zespołu</a:t>
            </a:r>
          </a:p>
          <a:p>
            <a:pPr>
              <a:buFontTx/>
              <a:buChar char="-"/>
            </a:pPr>
            <a:r>
              <a:rPr lang="pl-PL" dirty="0"/>
              <a:t>Delegować zadania i upewnić się, że zostały wykonane</a:t>
            </a:r>
          </a:p>
          <a:p>
            <a:pPr>
              <a:buFontTx/>
              <a:buChar char="-"/>
            </a:pPr>
            <a:r>
              <a:rPr lang="pl-PL" dirty="0"/>
              <a:t>Ciągle synchronizować cele Twojej kampanii z drużyną</a:t>
            </a:r>
          </a:p>
          <a:p>
            <a:pPr>
              <a:buFontTx/>
              <a:buChar char="-"/>
            </a:pPr>
            <a:endParaRPr lang="pl-PL" dirty="0"/>
          </a:p>
        </p:txBody>
      </p:sp>
    </p:spTree>
    <p:extLst>
      <p:ext uri="{BB962C8B-B14F-4D97-AF65-F5344CB8AC3E}">
        <p14:creationId xmlns:p14="http://schemas.microsoft.com/office/powerpoint/2010/main" val="3851496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149E7-8500-FE0B-7D11-A050B6B4F5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B4A58-E590-2751-8BFD-331B26660FCD}"/>
              </a:ext>
            </a:extLst>
          </p:cNvPr>
          <p:cNvSpPr>
            <a:spLocks noGrp="1"/>
          </p:cNvSpPr>
          <p:nvPr>
            <p:ph type="title"/>
          </p:nvPr>
        </p:nvSpPr>
        <p:spPr>
          <a:xfrm>
            <a:off x="0" y="1"/>
            <a:ext cx="12192000" cy="681036"/>
          </a:xfrm>
        </p:spPr>
        <p:txBody>
          <a:bodyPr>
            <a:noAutofit/>
          </a:bodyPr>
          <a:lstStyle/>
          <a:p>
            <a:pPr algn="ctr"/>
            <a:r>
              <a:rPr lang="pl-PL" sz="3600" dirty="0"/>
              <a:t>Wybór właściwych komponentów gry: planowanie techniczne</a:t>
            </a:r>
          </a:p>
        </p:txBody>
      </p:sp>
      <p:sp>
        <p:nvSpPr>
          <p:cNvPr id="3" name="Content Placeholder 2">
            <a:extLst>
              <a:ext uri="{FF2B5EF4-FFF2-40B4-BE49-F238E27FC236}">
                <a16:creationId xmlns:a16="http://schemas.microsoft.com/office/drawing/2014/main" id="{AB858D46-5EA7-E389-68F3-AFDA9FA0B748}"/>
              </a:ext>
            </a:extLst>
          </p:cNvPr>
          <p:cNvSpPr>
            <a:spLocks noGrp="1"/>
          </p:cNvSpPr>
          <p:nvPr>
            <p:ph idx="1"/>
          </p:nvPr>
        </p:nvSpPr>
        <p:spPr>
          <a:xfrm>
            <a:off x="0" y="681037"/>
            <a:ext cx="12192000" cy="6176962"/>
          </a:xfrm>
        </p:spPr>
        <p:txBody>
          <a:bodyPr/>
          <a:lstStyle/>
          <a:p>
            <a:r>
              <a:rPr lang="pl-PL" dirty="0"/>
              <a:t>Stworzenie schematu gry</a:t>
            </a:r>
          </a:p>
          <a:p>
            <a:r>
              <a:rPr lang="pl-PL" dirty="0"/>
              <a:t>Określenie jaka grafika będzie potrzebna, styl, aktywa</a:t>
            </a:r>
          </a:p>
          <a:p>
            <a:r>
              <a:rPr lang="pl-PL" dirty="0"/>
              <a:t>Wybór silnika gry lub języka kodowania</a:t>
            </a:r>
          </a:p>
          <a:p>
            <a:r>
              <a:rPr lang="pl-PL" dirty="0"/>
              <a:t>Budowa kompletnej tabeli wyników dla całej gry</a:t>
            </a:r>
          </a:p>
          <a:p>
            <a:r>
              <a:rPr lang="pl-PL" dirty="0"/>
              <a:t>Udokumentowanie tej informacji i udostępnienie zespołowi</a:t>
            </a:r>
          </a:p>
          <a:p>
            <a:pPr>
              <a:buFontTx/>
              <a:buChar char="-"/>
            </a:pPr>
            <a:endParaRPr lang="pl-PL" dirty="0"/>
          </a:p>
        </p:txBody>
      </p:sp>
    </p:spTree>
    <p:extLst>
      <p:ext uri="{BB962C8B-B14F-4D97-AF65-F5344CB8AC3E}">
        <p14:creationId xmlns:p14="http://schemas.microsoft.com/office/powerpoint/2010/main" val="2665080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F3033-01A7-D792-203F-48166A488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5652E7-EA26-599A-864E-B0CEBB71109C}"/>
              </a:ext>
            </a:extLst>
          </p:cNvPr>
          <p:cNvSpPr>
            <a:spLocks noGrp="1"/>
          </p:cNvSpPr>
          <p:nvPr>
            <p:ph type="title"/>
          </p:nvPr>
        </p:nvSpPr>
        <p:spPr>
          <a:xfrm>
            <a:off x="0" y="1"/>
            <a:ext cx="12192000" cy="681036"/>
          </a:xfrm>
        </p:spPr>
        <p:txBody>
          <a:bodyPr>
            <a:noAutofit/>
          </a:bodyPr>
          <a:lstStyle/>
          <a:p>
            <a:pPr algn="ctr"/>
            <a:r>
              <a:rPr lang="pl-PL" sz="3600" dirty="0"/>
              <a:t>Wybór właściwych komponentów gry: produkcja</a:t>
            </a:r>
          </a:p>
        </p:txBody>
      </p:sp>
      <p:sp>
        <p:nvSpPr>
          <p:cNvPr id="3" name="Content Placeholder 2">
            <a:extLst>
              <a:ext uri="{FF2B5EF4-FFF2-40B4-BE49-F238E27FC236}">
                <a16:creationId xmlns:a16="http://schemas.microsoft.com/office/drawing/2014/main" id="{46765129-5D8C-CB07-61B9-C169EFC37485}"/>
              </a:ext>
            </a:extLst>
          </p:cNvPr>
          <p:cNvSpPr>
            <a:spLocks noGrp="1"/>
          </p:cNvSpPr>
          <p:nvPr>
            <p:ph idx="1"/>
          </p:nvPr>
        </p:nvSpPr>
        <p:spPr>
          <a:xfrm>
            <a:off x="0" y="681037"/>
            <a:ext cx="12192000" cy="6176962"/>
          </a:xfrm>
        </p:spPr>
        <p:txBody>
          <a:bodyPr>
            <a:normAutofit lnSpcReduction="10000"/>
          </a:bodyPr>
          <a:lstStyle/>
          <a:p>
            <a:r>
              <a:rPr lang="pl-PL" dirty="0" err="1"/>
              <a:t>Waterfall</a:t>
            </a:r>
            <a:r>
              <a:rPr lang="pl-PL" dirty="0"/>
              <a:t>: analiza, projektowanie, kodowanie, testowanie, integracja, utrzymanie</a:t>
            </a:r>
          </a:p>
          <a:p>
            <a:r>
              <a:rPr lang="pl-PL" dirty="0"/>
              <a:t>Spirala: analiza, projektowanie, kodowanie, testy, kolejna iteracja</a:t>
            </a:r>
          </a:p>
          <a:p>
            <a:r>
              <a:rPr lang="pl-PL" dirty="0"/>
              <a:t>Iteracyjny: konstrukcja 1: projektowanie, kodowanie, testy, implementacja -&gt; kasowanie/rozpoczęcie od nowa -&gt; konstrukcja 2: projektowanie, kodowanie, testy, implementacja, kasowanie/rozpoczęcie od nowa -&gt; konstrukcja 3: projektowanie, kodowanie, testy, implementacja</a:t>
            </a:r>
          </a:p>
          <a:p>
            <a:r>
              <a:rPr lang="pl-PL" dirty="0"/>
              <a:t>Weryfikacja i walidacja czyli model V – podobny do </a:t>
            </a:r>
            <a:r>
              <a:rPr lang="pl-PL" dirty="0" err="1"/>
              <a:t>waterfall</a:t>
            </a:r>
            <a:r>
              <a:rPr lang="pl-PL" dirty="0"/>
              <a:t> tylko że na każdym etapie są testy, czyli analiza wymagań i od razu testy akceptowalności, projektowanie systemu i od razu testy (testy systemu), projektowanie architektury i od razu testy integracyjne, projektowanie modułów i od razu testy jednostkowe, potem kodowanie i znowu testy jednostkowe które wpływają na projektowanie modułów, testy integracyjne wpływające na projektowanie architektury, itd. </a:t>
            </a:r>
          </a:p>
          <a:p>
            <a:r>
              <a:rPr lang="pl-PL" dirty="0"/>
              <a:t>Architektury zwinne</a:t>
            </a:r>
          </a:p>
          <a:p>
            <a:pPr>
              <a:buFontTx/>
              <a:buChar char="-"/>
            </a:pPr>
            <a:endParaRPr lang="pl-PL" dirty="0"/>
          </a:p>
        </p:txBody>
      </p:sp>
    </p:spTree>
    <p:extLst>
      <p:ext uri="{BB962C8B-B14F-4D97-AF65-F5344CB8AC3E}">
        <p14:creationId xmlns:p14="http://schemas.microsoft.com/office/powerpoint/2010/main" val="3562046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54CDE-90CB-71FE-DB3C-EF4D6BE6ED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6DB9A-E433-F2C7-B2E4-1A5465AF32A5}"/>
              </a:ext>
            </a:extLst>
          </p:cNvPr>
          <p:cNvSpPr>
            <a:spLocks noGrp="1"/>
          </p:cNvSpPr>
          <p:nvPr>
            <p:ph type="title"/>
          </p:nvPr>
        </p:nvSpPr>
        <p:spPr>
          <a:xfrm>
            <a:off x="838200" y="0"/>
            <a:ext cx="10515600" cy="785758"/>
          </a:xfrm>
        </p:spPr>
        <p:txBody>
          <a:bodyPr/>
          <a:lstStyle/>
          <a:p>
            <a:pPr algn="ctr"/>
            <a:r>
              <a:rPr lang="pl-PL" dirty="0"/>
              <a:t>Model V</a:t>
            </a:r>
          </a:p>
        </p:txBody>
      </p:sp>
      <p:pic>
        <p:nvPicPr>
          <p:cNvPr id="5" name="Picture 4">
            <a:extLst>
              <a:ext uri="{FF2B5EF4-FFF2-40B4-BE49-F238E27FC236}">
                <a16:creationId xmlns:a16="http://schemas.microsoft.com/office/drawing/2014/main" id="{33E580B1-1481-302A-0732-BAEDA18D04C0}"/>
              </a:ext>
            </a:extLst>
          </p:cNvPr>
          <p:cNvPicPr>
            <a:picLocks noChangeAspect="1"/>
          </p:cNvPicPr>
          <p:nvPr/>
        </p:nvPicPr>
        <p:blipFill>
          <a:blip r:embed="rId2"/>
          <a:stretch>
            <a:fillRect/>
          </a:stretch>
        </p:blipFill>
        <p:spPr>
          <a:xfrm>
            <a:off x="2512651" y="801484"/>
            <a:ext cx="7166698" cy="5676726"/>
          </a:xfrm>
          <a:prstGeom prst="rect">
            <a:avLst/>
          </a:prstGeom>
        </p:spPr>
      </p:pic>
    </p:spTree>
    <p:extLst>
      <p:ext uri="{BB962C8B-B14F-4D97-AF65-F5344CB8AC3E}">
        <p14:creationId xmlns:p14="http://schemas.microsoft.com/office/powerpoint/2010/main" val="663593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FF6CC-3449-52A0-F07F-33BA46E2E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D6DA8-7601-FAFF-D82B-03300199DA10}"/>
              </a:ext>
            </a:extLst>
          </p:cNvPr>
          <p:cNvSpPr>
            <a:spLocks noGrp="1"/>
          </p:cNvSpPr>
          <p:nvPr>
            <p:ph type="title"/>
          </p:nvPr>
        </p:nvSpPr>
        <p:spPr>
          <a:xfrm>
            <a:off x="0" y="1"/>
            <a:ext cx="12192000" cy="681036"/>
          </a:xfrm>
        </p:spPr>
        <p:txBody>
          <a:bodyPr>
            <a:noAutofit/>
          </a:bodyPr>
          <a:lstStyle/>
          <a:p>
            <a:pPr algn="ctr"/>
            <a:r>
              <a:rPr lang="pl-PL" sz="3600" dirty="0"/>
              <a:t>Wybór właściwych komponentów gry: testy</a:t>
            </a:r>
          </a:p>
        </p:txBody>
      </p:sp>
      <p:sp>
        <p:nvSpPr>
          <p:cNvPr id="3" name="Content Placeholder 2">
            <a:extLst>
              <a:ext uri="{FF2B5EF4-FFF2-40B4-BE49-F238E27FC236}">
                <a16:creationId xmlns:a16="http://schemas.microsoft.com/office/drawing/2014/main" id="{98AF39E1-DE56-0EB3-9232-6ABB935C42EF}"/>
              </a:ext>
            </a:extLst>
          </p:cNvPr>
          <p:cNvSpPr>
            <a:spLocks noGrp="1"/>
          </p:cNvSpPr>
          <p:nvPr>
            <p:ph idx="1"/>
          </p:nvPr>
        </p:nvSpPr>
        <p:spPr>
          <a:xfrm>
            <a:off x="0" y="681037"/>
            <a:ext cx="12192000" cy="6176962"/>
          </a:xfrm>
        </p:spPr>
        <p:txBody>
          <a:bodyPr>
            <a:normAutofit/>
          </a:bodyPr>
          <a:lstStyle/>
          <a:p>
            <a:r>
              <a:rPr lang="pl-PL" dirty="0"/>
              <a:t>Alfa – gra jest grywalna ale niekompletna</a:t>
            </a:r>
          </a:p>
          <a:p>
            <a:r>
              <a:rPr lang="pl-PL" dirty="0"/>
              <a:t>Beta – gra jest w pełni napisana, mogą ją testować osoby trzecie, zbiera się na tym </a:t>
            </a:r>
          </a:p>
          <a:p>
            <a:endParaRPr lang="pl-PL" dirty="0"/>
          </a:p>
        </p:txBody>
      </p:sp>
    </p:spTree>
    <p:extLst>
      <p:ext uri="{BB962C8B-B14F-4D97-AF65-F5344CB8AC3E}">
        <p14:creationId xmlns:p14="http://schemas.microsoft.com/office/powerpoint/2010/main" val="3769758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54FD4-5878-E62E-AC97-BFE87ABD02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11C51-C1B4-0D3C-7CA9-EAAD85338067}"/>
              </a:ext>
            </a:extLst>
          </p:cNvPr>
          <p:cNvSpPr>
            <a:spLocks noGrp="1"/>
          </p:cNvSpPr>
          <p:nvPr>
            <p:ph type="title"/>
          </p:nvPr>
        </p:nvSpPr>
        <p:spPr>
          <a:xfrm>
            <a:off x="0" y="1"/>
            <a:ext cx="12192000" cy="681036"/>
          </a:xfrm>
        </p:spPr>
        <p:txBody>
          <a:bodyPr>
            <a:noAutofit/>
          </a:bodyPr>
          <a:lstStyle/>
          <a:p>
            <a:pPr algn="ctr"/>
            <a:r>
              <a:rPr lang="pl-PL" sz="3600" dirty="0"/>
              <a:t>Wybór właściwych komponentów gry: wdrożenie</a:t>
            </a:r>
          </a:p>
        </p:txBody>
      </p:sp>
      <p:sp>
        <p:nvSpPr>
          <p:cNvPr id="3" name="Content Placeholder 2">
            <a:extLst>
              <a:ext uri="{FF2B5EF4-FFF2-40B4-BE49-F238E27FC236}">
                <a16:creationId xmlns:a16="http://schemas.microsoft.com/office/drawing/2014/main" id="{22765537-EFF0-6133-F4A3-8107DE0DC917}"/>
              </a:ext>
            </a:extLst>
          </p:cNvPr>
          <p:cNvSpPr>
            <a:spLocks noGrp="1"/>
          </p:cNvSpPr>
          <p:nvPr>
            <p:ph idx="1"/>
          </p:nvPr>
        </p:nvSpPr>
        <p:spPr>
          <a:xfrm>
            <a:off x="0" y="681037"/>
            <a:ext cx="12192000" cy="6176962"/>
          </a:xfrm>
        </p:spPr>
        <p:txBody>
          <a:bodyPr>
            <a:normAutofit/>
          </a:bodyPr>
          <a:lstStyle/>
          <a:p>
            <a:r>
              <a:rPr lang="pl-PL" dirty="0"/>
              <a:t>Wdrożenie gry</a:t>
            </a:r>
          </a:p>
          <a:p>
            <a:r>
              <a:rPr lang="pl-PL" dirty="0"/>
              <a:t>Poniedziałek – dobry dzień – ludzie są po weekendzie, ale mają cały tydzień przed sobą i mogą myśleć o liście zadań</a:t>
            </a:r>
          </a:p>
          <a:p>
            <a:r>
              <a:rPr lang="pl-PL" dirty="0"/>
              <a:t>Wtorek – bardzo dobry dzień – po jednym dniu pracy ludzie chętniej zajmą się grą</a:t>
            </a:r>
          </a:p>
          <a:p>
            <a:r>
              <a:rPr lang="pl-PL" dirty="0"/>
              <a:t>Środa – doskonały dzień – w środku tygodnia nie ma już super pilnych zadań, do końca tygodnia tylko 2 dni</a:t>
            </a:r>
          </a:p>
          <a:p>
            <a:r>
              <a:rPr lang="pl-PL" dirty="0"/>
              <a:t>Czwartek – dobry dzień, tylko jeden dzień do weekendu, ale to tylko jeden dzień aby rozkręcić kampanię</a:t>
            </a:r>
          </a:p>
          <a:p>
            <a:r>
              <a:rPr lang="pl-PL" dirty="0"/>
              <a:t>Piątek – niedobry dzień, nawet jeżeli ludzie zauważą kampanię to nie ma czasu aby ją rozkręcić</a:t>
            </a:r>
          </a:p>
          <a:p>
            <a:r>
              <a:rPr lang="pl-PL" dirty="0"/>
              <a:t>Sobota/niedziela – złe dnie, ludzie są w trybie wypoczynku, czyli wiadomości od Ciebie znikną w gąszczu innych nieprzeczytanych wiadomości</a:t>
            </a:r>
          </a:p>
          <a:p>
            <a:endParaRPr lang="pl-PL" dirty="0"/>
          </a:p>
          <a:p>
            <a:endParaRPr lang="pl-PL" dirty="0"/>
          </a:p>
        </p:txBody>
      </p:sp>
    </p:spTree>
    <p:extLst>
      <p:ext uri="{BB962C8B-B14F-4D97-AF65-F5344CB8AC3E}">
        <p14:creationId xmlns:p14="http://schemas.microsoft.com/office/powerpoint/2010/main" val="2726692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D110D-B2F4-7210-981B-6748EFFF6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0374B-7012-23EF-C8E5-F23B139F3B69}"/>
              </a:ext>
            </a:extLst>
          </p:cNvPr>
          <p:cNvSpPr>
            <a:spLocks noGrp="1"/>
          </p:cNvSpPr>
          <p:nvPr>
            <p:ph type="title"/>
          </p:nvPr>
        </p:nvSpPr>
        <p:spPr/>
        <p:txBody>
          <a:bodyPr/>
          <a:lstStyle/>
          <a:p>
            <a:r>
              <a:rPr lang="pl-PL" dirty="0"/>
              <a:t>Kto jest potrzebny w kampanii </a:t>
            </a:r>
          </a:p>
        </p:txBody>
      </p:sp>
      <p:sp>
        <p:nvSpPr>
          <p:cNvPr id="3" name="Content Placeholder 2">
            <a:extLst>
              <a:ext uri="{FF2B5EF4-FFF2-40B4-BE49-F238E27FC236}">
                <a16:creationId xmlns:a16="http://schemas.microsoft.com/office/drawing/2014/main" id="{4C3667B0-2ECD-CD8A-E506-0BF94DC0F7EA}"/>
              </a:ext>
            </a:extLst>
          </p:cNvPr>
          <p:cNvSpPr>
            <a:spLocks noGrp="1"/>
          </p:cNvSpPr>
          <p:nvPr>
            <p:ph idx="1"/>
          </p:nvPr>
        </p:nvSpPr>
        <p:spPr/>
        <p:txBody>
          <a:bodyPr>
            <a:normAutofit lnSpcReduction="10000"/>
          </a:bodyPr>
          <a:lstStyle/>
          <a:p>
            <a:r>
              <a:rPr lang="pl-PL" dirty="0"/>
              <a:t>Menedżer</a:t>
            </a:r>
          </a:p>
          <a:p>
            <a:r>
              <a:rPr lang="pl-PL" dirty="0"/>
              <a:t>Artysta</a:t>
            </a:r>
          </a:p>
          <a:p>
            <a:r>
              <a:rPr lang="pl-PL" dirty="0"/>
              <a:t>Projektant gier</a:t>
            </a:r>
          </a:p>
          <a:p>
            <a:r>
              <a:rPr lang="pl-PL" dirty="0"/>
              <a:t>Projektant poziomów</a:t>
            </a:r>
          </a:p>
          <a:p>
            <a:r>
              <a:rPr lang="pl-PL" dirty="0" err="1"/>
              <a:t>Koderzy</a:t>
            </a:r>
            <a:r>
              <a:rPr lang="pl-PL" dirty="0"/>
              <a:t> (fizyka gry, AI, grafika, gra, interfejsy, przetwarzanie danych wejściowych, komunikacja sieciowa)</a:t>
            </a:r>
          </a:p>
          <a:p>
            <a:r>
              <a:rPr lang="pl-PL" dirty="0"/>
              <a:t>Inżynier dźwięku</a:t>
            </a:r>
          </a:p>
          <a:p>
            <a:r>
              <a:rPr lang="pl-PL" dirty="0"/>
              <a:t>Testerzy gry</a:t>
            </a:r>
          </a:p>
          <a:p>
            <a:r>
              <a:rPr lang="pl-PL" dirty="0"/>
              <a:t>Projektant strony internetowej</a:t>
            </a:r>
          </a:p>
          <a:p>
            <a:endParaRPr lang="pl-PL" dirty="0"/>
          </a:p>
        </p:txBody>
      </p:sp>
    </p:spTree>
    <p:extLst>
      <p:ext uri="{BB962C8B-B14F-4D97-AF65-F5344CB8AC3E}">
        <p14:creationId xmlns:p14="http://schemas.microsoft.com/office/powerpoint/2010/main" val="1283853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EBA68-29E0-2907-0CD6-9D38F6A86A89}"/>
              </a:ext>
            </a:extLst>
          </p:cNvPr>
          <p:cNvSpPr>
            <a:spLocks noGrp="1"/>
          </p:cNvSpPr>
          <p:nvPr>
            <p:ph type="title"/>
          </p:nvPr>
        </p:nvSpPr>
        <p:spPr/>
        <p:txBody>
          <a:bodyPr/>
          <a:lstStyle/>
          <a:p>
            <a:r>
              <a:rPr lang="pl-PL" dirty="0"/>
              <a:t>Uruchamianie i promowanie gry</a:t>
            </a:r>
          </a:p>
        </p:txBody>
      </p:sp>
      <p:sp>
        <p:nvSpPr>
          <p:cNvPr id="3" name="Content Placeholder 2">
            <a:extLst>
              <a:ext uri="{FF2B5EF4-FFF2-40B4-BE49-F238E27FC236}">
                <a16:creationId xmlns:a16="http://schemas.microsoft.com/office/drawing/2014/main" id="{351C1CCF-3E91-D80A-5BE4-26D78A2E971C}"/>
              </a:ext>
            </a:extLst>
          </p:cNvPr>
          <p:cNvSpPr>
            <a:spLocks noGrp="1"/>
          </p:cNvSpPr>
          <p:nvPr>
            <p:ph idx="1"/>
          </p:nvPr>
        </p:nvSpPr>
        <p:spPr/>
        <p:txBody>
          <a:bodyPr/>
          <a:lstStyle/>
          <a:p>
            <a:r>
              <a:rPr lang="pl-PL" dirty="0"/>
              <a:t>Strona www powinna koncentrować się na grze, a nie na firmie</a:t>
            </a:r>
          </a:p>
          <a:p>
            <a:r>
              <a:rPr lang="pl-PL" dirty="0"/>
              <a:t>Strona powinna być zwięzła i wolna od zakłóceń</a:t>
            </a:r>
          </a:p>
          <a:p>
            <a:r>
              <a:rPr lang="pl-PL" dirty="0"/>
              <a:t>Powinna być jasnym zaproszeniem do działania czyli do grania</a:t>
            </a:r>
          </a:p>
          <a:p>
            <a:endParaRPr lang="pl-PL" dirty="0"/>
          </a:p>
        </p:txBody>
      </p:sp>
    </p:spTree>
    <p:extLst>
      <p:ext uri="{BB962C8B-B14F-4D97-AF65-F5344CB8AC3E}">
        <p14:creationId xmlns:p14="http://schemas.microsoft.com/office/powerpoint/2010/main" val="99399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E7D7B-2D56-2CD3-3974-B899571CC7C1}"/>
              </a:ext>
            </a:extLst>
          </p:cNvPr>
          <p:cNvSpPr>
            <a:spLocks noGrp="1"/>
          </p:cNvSpPr>
          <p:nvPr>
            <p:ph type="title"/>
          </p:nvPr>
        </p:nvSpPr>
        <p:spPr>
          <a:xfrm>
            <a:off x="838200" y="0"/>
            <a:ext cx="10515600" cy="578772"/>
          </a:xfrm>
        </p:spPr>
        <p:txBody>
          <a:bodyPr>
            <a:normAutofit fontScale="90000"/>
          </a:bodyPr>
          <a:lstStyle/>
          <a:p>
            <a:pPr algn="ctr"/>
            <a:r>
              <a:rPr lang="pl-PL" dirty="0"/>
              <a:t>Wybór modelu gamifikacji 1/2</a:t>
            </a:r>
          </a:p>
        </p:txBody>
      </p:sp>
      <p:sp>
        <p:nvSpPr>
          <p:cNvPr id="3" name="Content Placeholder 2">
            <a:extLst>
              <a:ext uri="{FF2B5EF4-FFF2-40B4-BE49-F238E27FC236}">
                <a16:creationId xmlns:a16="http://schemas.microsoft.com/office/drawing/2014/main" id="{E9B4017D-E81D-2C46-ABCB-AFB38538938A}"/>
              </a:ext>
            </a:extLst>
          </p:cNvPr>
          <p:cNvSpPr>
            <a:spLocks noGrp="1"/>
          </p:cNvSpPr>
          <p:nvPr>
            <p:ph idx="1"/>
          </p:nvPr>
        </p:nvSpPr>
        <p:spPr>
          <a:xfrm>
            <a:off x="353961" y="825910"/>
            <a:ext cx="11326762" cy="5496232"/>
          </a:xfrm>
        </p:spPr>
        <p:txBody>
          <a:bodyPr>
            <a:normAutofit lnSpcReduction="10000"/>
          </a:bodyPr>
          <a:lstStyle/>
          <a:p>
            <a:r>
              <a:rPr lang="pl-PL" dirty="0"/>
              <a:t>Akcja – takie gry mają być szybkie i tanie – zarówno do grania, jak i nauki zasad i samego tworzenia takiej kampanii, jeżeli uczestnicy nie dostaną wszystkich tych elementów szybko znudzą się i odejdą</a:t>
            </a:r>
          </a:p>
          <a:p>
            <a:r>
              <a:rPr lang="pl-PL" dirty="0"/>
              <a:t>Symulacja – odwrotność gry – kosztowna, zabiera długi czas aby ją stworzyć i rozwinąć, pozostawia silniejsze wrażenie, musi mieć dużo nagród aby utrzymać graczy</a:t>
            </a:r>
          </a:p>
          <a:p>
            <a:r>
              <a:rPr lang="pl-PL" dirty="0"/>
              <a:t>Interaktywne opowiadanie historii – każdy może zbudować historię wokoło swojej marki, zwykle kosztowne i wymagające długiego przygotowania, ale pozostawia silne wrażenie</a:t>
            </a:r>
          </a:p>
          <a:p>
            <a:r>
              <a:rPr lang="pl-PL" dirty="0"/>
              <a:t>Przygoda – to hybryda akcji, symulacji i opowiadania historii, wymaga od graczy dużego zaangażowania czasowego, dobrze wykonana kampania daje dużo satysfakcji i firmie i graczom</a:t>
            </a:r>
          </a:p>
          <a:p>
            <a:r>
              <a:rPr lang="pl-PL" dirty="0"/>
              <a:t>Puzzle – gra wymagająca pewnych umiejętności rozwiązywania problemów, przesłanie marketingowe jest wbudowane w gry</a:t>
            </a:r>
          </a:p>
          <a:p>
            <a:endParaRPr lang="pl-PL" dirty="0"/>
          </a:p>
        </p:txBody>
      </p:sp>
    </p:spTree>
    <p:extLst>
      <p:ext uri="{BB962C8B-B14F-4D97-AF65-F5344CB8AC3E}">
        <p14:creationId xmlns:p14="http://schemas.microsoft.com/office/powerpoint/2010/main" val="7561417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13157-8761-8AFA-C9F8-7150D6244FFA}"/>
              </a:ext>
            </a:extLst>
          </p:cNvPr>
          <p:cNvSpPr>
            <a:spLocks noGrp="1"/>
          </p:cNvSpPr>
          <p:nvPr>
            <p:ph type="title"/>
          </p:nvPr>
        </p:nvSpPr>
        <p:spPr/>
        <p:txBody>
          <a:bodyPr/>
          <a:lstStyle/>
          <a:p>
            <a:r>
              <a:rPr lang="pl-PL" dirty="0"/>
              <a:t>Budowanie wczesnego zainteresowania</a:t>
            </a:r>
          </a:p>
        </p:txBody>
      </p:sp>
      <p:sp>
        <p:nvSpPr>
          <p:cNvPr id="3" name="Content Placeholder 2">
            <a:extLst>
              <a:ext uri="{FF2B5EF4-FFF2-40B4-BE49-F238E27FC236}">
                <a16:creationId xmlns:a16="http://schemas.microsoft.com/office/drawing/2014/main" id="{45EE9A5A-EB33-2FE5-8538-C404F493737F}"/>
              </a:ext>
            </a:extLst>
          </p:cNvPr>
          <p:cNvSpPr>
            <a:spLocks noGrp="1"/>
          </p:cNvSpPr>
          <p:nvPr>
            <p:ph idx="1"/>
          </p:nvPr>
        </p:nvSpPr>
        <p:spPr/>
        <p:txBody>
          <a:bodyPr/>
          <a:lstStyle/>
          <a:p>
            <a:r>
              <a:rPr lang="pl-PL" dirty="0"/>
              <a:t>Zbierze emaile przez stronę „Coming </a:t>
            </a:r>
            <a:r>
              <a:rPr lang="pl-PL" dirty="0" err="1"/>
              <a:t>Soon</a:t>
            </a:r>
            <a:r>
              <a:rPr lang="pl-PL" dirty="0"/>
              <a:t>”</a:t>
            </a:r>
          </a:p>
          <a:p>
            <a:r>
              <a:rPr lang="pl-PL" dirty="0"/>
              <a:t>Stwórz odpowiednie treści aby spowodować dyskusje w </a:t>
            </a:r>
            <a:r>
              <a:rPr lang="pl-PL" dirty="0" err="1"/>
              <a:t>internecie</a:t>
            </a:r>
            <a:endParaRPr lang="pl-PL" dirty="0"/>
          </a:p>
          <a:p>
            <a:endParaRPr lang="pl-PL" dirty="0"/>
          </a:p>
        </p:txBody>
      </p:sp>
    </p:spTree>
    <p:extLst>
      <p:ext uri="{BB962C8B-B14F-4D97-AF65-F5344CB8AC3E}">
        <p14:creationId xmlns:p14="http://schemas.microsoft.com/office/powerpoint/2010/main" val="4279304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2122B-FFA5-31F2-0A52-D38141FE279A}"/>
              </a:ext>
            </a:extLst>
          </p:cNvPr>
          <p:cNvSpPr>
            <a:spLocks noGrp="1"/>
          </p:cNvSpPr>
          <p:nvPr>
            <p:ph type="title"/>
          </p:nvPr>
        </p:nvSpPr>
        <p:spPr>
          <a:xfrm>
            <a:off x="838200" y="21403"/>
            <a:ext cx="10515600" cy="659634"/>
          </a:xfrm>
        </p:spPr>
        <p:txBody>
          <a:bodyPr>
            <a:normAutofit fontScale="90000"/>
          </a:bodyPr>
          <a:lstStyle/>
          <a:p>
            <a:r>
              <a:rPr lang="pl-PL" dirty="0"/>
              <a:t>Na tydzień przed startem kampanii</a:t>
            </a:r>
          </a:p>
        </p:txBody>
      </p:sp>
      <p:sp>
        <p:nvSpPr>
          <p:cNvPr id="3" name="Content Placeholder 2">
            <a:extLst>
              <a:ext uri="{FF2B5EF4-FFF2-40B4-BE49-F238E27FC236}">
                <a16:creationId xmlns:a16="http://schemas.microsoft.com/office/drawing/2014/main" id="{4A297C10-E953-0A12-F208-4AB237D398BA}"/>
              </a:ext>
            </a:extLst>
          </p:cNvPr>
          <p:cNvSpPr>
            <a:spLocks noGrp="1"/>
          </p:cNvSpPr>
          <p:nvPr>
            <p:ph idx="1"/>
          </p:nvPr>
        </p:nvSpPr>
        <p:spPr>
          <a:xfrm>
            <a:off x="0" y="681037"/>
            <a:ext cx="12192000" cy="5877418"/>
          </a:xfrm>
        </p:spPr>
        <p:txBody>
          <a:bodyPr>
            <a:normAutofit/>
          </a:bodyPr>
          <a:lstStyle/>
          <a:p>
            <a:r>
              <a:rPr lang="pl-PL" dirty="0"/>
              <a:t>Zoptymalizuj stronę startową aby szybko działała</a:t>
            </a:r>
          </a:p>
          <a:p>
            <a:r>
              <a:rPr lang="pl-PL" dirty="0"/>
              <a:t>Stwórz osobne gogle </a:t>
            </a:r>
            <a:r>
              <a:rPr lang="pl-PL" dirty="0" err="1"/>
              <a:t>analytics</a:t>
            </a:r>
            <a:r>
              <a:rPr lang="pl-PL" dirty="0"/>
              <a:t> dla strony gry</a:t>
            </a:r>
          </a:p>
          <a:p>
            <a:r>
              <a:rPr lang="pl-PL" dirty="0"/>
              <a:t>Dodaj specjalny kod „</a:t>
            </a:r>
            <a:r>
              <a:rPr lang="pl-PL" dirty="0" err="1"/>
              <a:t>tracking</a:t>
            </a:r>
            <a:r>
              <a:rPr lang="pl-PL" dirty="0"/>
              <a:t> </a:t>
            </a:r>
            <a:r>
              <a:rPr lang="pl-PL" dirty="0" err="1"/>
              <a:t>pixels</a:t>
            </a:r>
            <a:r>
              <a:rPr lang="pl-PL" dirty="0"/>
              <a:t>” do gry aby zbierać informacje o ruchu sieciowym</a:t>
            </a:r>
          </a:p>
          <a:p>
            <a:r>
              <a:rPr lang="pl-PL" dirty="0"/>
              <a:t>Testuj swoją grę nieustannie</a:t>
            </a:r>
          </a:p>
          <a:p>
            <a:r>
              <a:rPr lang="pl-PL" dirty="0"/>
              <a:t>Przygotuj bloga i posty o uruchamianiu kampanii</a:t>
            </a:r>
          </a:p>
          <a:p>
            <a:r>
              <a:rPr lang="pl-PL" dirty="0"/>
              <a:t>Zachęcaj graczy dając im wczesne podglądy gry</a:t>
            </a:r>
          </a:p>
          <a:p>
            <a:r>
              <a:rPr lang="pl-PL" dirty="0"/>
              <a:t>Stwórz konkurs w mediach społecznościowych dająca małe nagrody i możliwość grania w grę na jeden dzień przed oficjalnym startem</a:t>
            </a:r>
          </a:p>
          <a:p>
            <a:r>
              <a:rPr lang="pl-PL" dirty="0"/>
              <a:t>Napisz osobiście do </a:t>
            </a:r>
            <a:r>
              <a:rPr lang="pl-PL" dirty="0" err="1"/>
              <a:t>blogerów</a:t>
            </a:r>
            <a:r>
              <a:rPr lang="pl-PL" dirty="0"/>
              <a:t> i daj im ciekawą historię o grze</a:t>
            </a:r>
          </a:p>
          <a:p>
            <a:r>
              <a:rPr lang="pl-PL" dirty="0"/>
              <a:t>Zacznij wysyłać emaile do obserwujących</a:t>
            </a:r>
          </a:p>
          <a:p>
            <a:r>
              <a:rPr lang="pl-PL" dirty="0"/>
              <a:t>Przygotuj video demo o grze i wywiadach jak fajnie się gra w grę</a:t>
            </a:r>
          </a:p>
          <a:p>
            <a:endParaRPr lang="pl-PL" dirty="0"/>
          </a:p>
          <a:p>
            <a:endParaRPr lang="pl-PL" dirty="0"/>
          </a:p>
        </p:txBody>
      </p:sp>
    </p:spTree>
    <p:extLst>
      <p:ext uri="{BB962C8B-B14F-4D97-AF65-F5344CB8AC3E}">
        <p14:creationId xmlns:p14="http://schemas.microsoft.com/office/powerpoint/2010/main" val="762192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112E9-F5A3-76AA-A419-9AD980AF9EA8}"/>
              </a:ext>
            </a:extLst>
          </p:cNvPr>
          <p:cNvSpPr>
            <a:spLocks noGrp="1"/>
          </p:cNvSpPr>
          <p:nvPr>
            <p:ph type="title"/>
          </p:nvPr>
        </p:nvSpPr>
        <p:spPr>
          <a:xfrm>
            <a:off x="0" y="1"/>
            <a:ext cx="12192000" cy="898633"/>
          </a:xfrm>
        </p:spPr>
        <p:txBody>
          <a:bodyPr/>
          <a:lstStyle/>
          <a:p>
            <a:pPr algn="ctr"/>
            <a:r>
              <a:rPr lang="pl-PL" dirty="0"/>
              <a:t>Reklamowanie gry w mediach społecznościowych</a:t>
            </a:r>
          </a:p>
        </p:txBody>
      </p:sp>
      <p:sp>
        <p:nvSpPr>
          <p:cNvPr id="3" name="Content Placeholder 2">
            <a:extLst>
              <a:ext uri="{FF2B5EF4-FFF2-40B4-BE49-F238E27FC236}">
                <a16:creationId xmlns:a16="http://schemas.microsoft.com/office/drawing/2014/main" id="{A0F9E487-153E-64C3-499C-FD9379FEA030}"/>
              </a:ext>
            </a:extLst>
          </p:cNvPr>
          <p:cNvSpPr>
            <a:spLocks noGrp="1"/>
          </p:cNvSpPr>
          <p:nvPr>
            <p:ph idx="1"/>
          </p:nvPr>
        </p:nvSpPr>
        <p:spPr>
          <a:xfrm>
            <a:off x="236483" y="898634"/>
            <a:ext cx="11619186" cy="5565228"/>
          </a:xfrm>
        </p:spPr>
        <p:txBody>
          <a:bodyPr/>
          <a:lstStyle/>
          <a:p>
            <a:r>
              <a:rPr lang="pl-PL" dirty="0"/>
              <a:t>Facebook – Facebook </a:t>
            </a:r>
            <a:r>
              <a:rPr lang="pl-PL" dirty="0" err="1"/>
              <a:t>ads</a:t>
            </a:r>
            <a:r>
              <a:rPr lang="pl-PL" dirty="0"/>
              <a:t>, zachęcanie do </a:t>
            </a:r>
            <a:r>
              <a:rPr lang="pl-PL" dirty="0" err="1"/>
              <a:t>lajkowania</a:t>
            </a:r>
            <a:r>
              <a:rPr lang="pl-PL" dirty="0"/>
              <a:t>, ale określ do kogo ma trafić reklama </a:t>
            </a:r>
          </a:p>
          <a:p>
            <a:r>
              <a:rPr lang="pl-PL" dirty="0"/>
              <a:t>Instagram – można publikować wiadomości z Pinteresta, ale także można umieszczać treści przez </a:t>
            </a:r>
            <a:r>
              <a:rPr lang="pl-PL" dirty="0" err="1"/>
              <a:t>Stories</a:t>
            </a:r>
            <a:r>
              <a:rPr lang="pl-PL" dirty="0"/>
              <a:t>, gdzie można umieszczać pokazy slajdów dostępne przez 24 godziny (ale można ich użyć ponownie)</a:t>
            </a:r>
          </a:p>
          <a:p>
            <a:r>
              <a:rPr lang="pl-PL" dirty="0"/>
              <a:t>LinkedIn – sponsorowane update, LinkedIn </a:t>
            </a:r>
            <a:r>
              <a:rPr lang="pl-PL" dirty="0" err="1"/>
              <a:t>groups</a:t>
            </a:r>
            <a:r>
              <a:rPr lang="pl-PL" dirty="0"/>
              <a:t>, Twoja własna grupa na LinkedIn</a:t>
            </a:r>
          </a:p>
          <a:p>
            <a:r>
              <a:rPr lang="pl-PL" dirty="0"/>
              <a:t>Pinterest- </a:t>
            </a:r>
            <a:r>
              <a:rPr lang="pl-PL" dirty="0" err="1"/>
              <a:t>screenshoty</a:t>
            </a:r>
            <a:r>
              <a:rPr lang="pl-PL" dirty="0"/>
              <a:t> z gry</a:t>
            </a:r>
          </a:p>
          <a:p>
            <a:r>
              <a:rPr lang="pl-PL" dirty="0"/>
              <a:t>Twitter (X) – krótkie wiadomości tekstowe, obrazy, video</a:t>
            </a:r>
          </a:p>
          <a:p>
            <a:endParaRPr lang="pl-PL" dirty="0"/>
          </a:p>
        </p:txBody>
      </p:sp>
    </p:spTree>
    <p:extLst>
      <p:ext uri="{BB962C8B-B14F-4D97-AF65-F5344CB8AC3E}">
        <p14:creationId xmlns:p14="http://schemas.microsoft.com/office/powerpoint/2010/main" val="280526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2562-C2FA-4CA7-AD32-1EA79AF0DD4E}"/>
              </a:ext>
            </a:extLst>
          </p:cNvPr>
          <p:cNvSpPr>
            <a:spLocks noGrp="1"/>
          </p:cNvSpPr>
          <p:nvPr>
            <p:ph type="title"/>
          </p:nvPr>
        </p:nvSpPr>
        <p:spPr>
          <a:xfrm>
            <a:off x="838200" y="37169"/>
            <a:ext cx="10515600" cy="643868"/>
          </a:xfrm>
        </p:spPr>
        <p:txBody>
          <a:bodyPr>
            <a:normAutofit fontScale="90000"/>
          </a:bodyPr>
          <a:lstStyle/>
          <a:p>
            <a:r>
              <a:rPr lang="pl-PL" dirty="0"/>
              <a:t>Jak pisać emaile w dniu uruchomienia gry</a:t>
            </a:r>
          </a:p>
        </p:txBody>
      </p:sp>
      <p:sp>
        <p:nvSpPr>
          <p:cNvPr id="3" name="Content Placeholder 2">
            <a:extLst>
              <a:ext uri="{FF2B5EF4-FFF2-40B4-BE49-F238E27FC236}">
                <a16:creationId xmlns:a16="http://schemas.microsoft.com/office/drawing/2014/main" id="{DB13ED79-DC97-DAF1-11E0-92FB80B5FDD4}"/>
              </a:ext>
            </a:extLst>
          </p:cNvPr>
          <p:cNvSpPr>
            <a:spLocks noGrp="1"/>
          </p:cNvSpPr>
          <p:nvPr>
            <p:ph idx="1"/>
          </p:nvPr>
        </p:nvSpPr>
        <p:spPr>
          <a:xfrm>
            <a:off x="0" y="681036"/>
            <a:ext cx="12192000" cy="6176963"/>
          </a:xfrm>
        </p:spPr>
        <p:txBody>
          <a:bodyPr/>
          <a:lstStyle/>
          <a:p>
            <a:r>
              <a:rPr lang="pl-PL" dirty="0"/>
              <a:t>Osoby, które często w przeszłości kupowały Twoje produkty i mają o nich pozytywną opinię „[Imię] potrzebujemy Twojej pomocy dzisiaj”</a:t>
            </a:r>
          </a:p>
          <a:p>
            <a:r>
              <a:rPr lang="pl-PL" dirty="0"/>
              <a:t>Osoby, które kupiły Twoje produkty chociaż raz „Cześć [Imię], czy masz dzisiaj czas aby zagrać w grę?”</a:t>
            </a:r>
          </a:p>
          <a:p>
            <a:r>
              <a:rPr lang="pl-PL" dirty="0"/>
              <a:t>Osoby, które pytały o produkty, ale nie grały w grę „[Imię] nie przegap dzisiejszego bezpłatnego uruchomienia gry (z jednorazowymi unikatowymi specjalnymi ofertami)”</a:t>
            </a:r>
          </a:p>
          <a:p>
            <a:r>
              <a:rPr lang="pl-PL" dirty="0"/>
              <a:t>Osoby, które tylko są na liście mailingowej (subskrypcja) „[Nazwa Twojej firmy] zaprasza Ciebie na nowe zdarzenie”</a:t>
            </a:r>
          </a:p>
          <a:p>
            <a:r>
              <a:rPr lang="pl-PL" b="1" dirty="0"/>
              <a:t>Nie używaj pogrubionej czcionki ani dużych liter</a:t>
            </a:r>
          </a:p>
          <a:p>
            <a:r>
              <a:rPr lang="pl-PL" b="1" dirty="0"/>
              <a:t>Unikaj typowych słów spamu czyli np. „</a:t>
            </a:r>
            <a:r>
              <a:rPr lang="pl-PL" b="1" dirty="0" err="1"/>
              <a:t>free</a:t>
            </a:r>
            <a:r>
              <a:rPr lang="pl-PL" b="1" dirty="0"/>
              <a:t>”</a:t>
            </a:r>
          </a:p>
          <a:p>
            <a:r>
              <a:rPr lang="pl-PL" b="1" dirty="0"/>
              <a:t>Wiadomość ma być krótka</a:t>
            </a:r>
          </a:p>
          <a:p>
            <a:r>
              <a:rPr lang="pl-PL" b="1" dirty="0"/>
              <a:t>Nie zrób błędów językowych</a:t>
            </a:r>
          </a:p>
        </p:txBody>
      </p:sp>
    </p:spTree>
    <p:extLst>
      <p:ext uri="{BB962C8B-B14F-4D97-AF65-F5344CB8AC3E}">
        <p14:creationId xmlns:p14="http://schemas.microsoft.com/office/powerpoint/2010/main" val="2558026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61839-75B0-2A9A-F61E-3AE2AA88F715}"/>
              </a:ext>
            </a:extLst>
          </p:cNvPr>
          <p:cNvSpPr>
            <a:spLocks noGrp="1"/>
          </p:cNvSpPr>
          <p:nvPr>
            <p:ph type="title"/>
          </p:nvPr>
        </p:nvSpPr>
        <p:spPr>
          <a:xfrm>
            <a:off x="838200" y="0"/>
            <a:ext cx="10515600" cy="833054"/>
          </a:xfrm>
        </p:spPr>
        <p:txBody>
          <a:bodyPr/>
          <a:lstStyle/>
          <a:p>
            <a:pPr algn="ctr"/>
            <a:r>
              <a:rPr lang="pl-PL" dirty="0"/>
              <a:t>Jak komunikować się z prasą</a:t>
            </a:r>
          </a:p>
        </p:txBody>
      </p:sp>
      <p:sp>
        <p:nvSpPr>
          <p:cNvPr id="3" name="Content Placeholder 2">
            <a:extLst>
              <a:ext uri="{FF2B5EF4-FFF2-40B4-BE49-F238E27FC236}">
                <a16:creationId xmlns:a16="http://schemas.microsoft.com/office/drawing/2014/main" id="{427FF276-2F39-B247-6062-38831C505FA9}"/>
              </a:ext>
            </a:extLst>
          </p:cNvPr>
          <p:cNvSpPr>
            <a:spLocks noGrp="1"/>
          </p:cNvSpPr>
          <p:nvPr>
            <p:ph idx="1"/>
          </p:nvPr>
        </p:nvSpPr>
        <p:spPr>
          <a:xfrm>
            <a:off x="0" y="833054"/>
            <a:ext cx="12192000" cy="5583512"/>
          </a:xfrm>
        </p:spPr>
        <p:txBody>
          <a:bodyPr/>
          <a:lstStyle/>
          <a:p>
            <a:r>
              <a:rPr lang="pl-PL" dirty="0"/>
              <a:t>Zrób listę wszystkich mediów które chcesz zaprosić do współpracy i ich stron www: lokalnych, globalnych, z danego przemysłu, wiadomości cyfrowych, stron www z recenzjami gier</a:t>
            </a:r>
          </a:p>
          <a:p>
            <a:r>
              <a:rPr lang="pl-PL" dirty="0"/>
              <a:t>Zastanów się jak dziennikarze chcą aby do nich dotrzeć – Twitter?</a:t>
            </a:r>
          </a:p>
          <a:p>
            <a:r>
              <a:rPr lang="pl-PL" dirty="0"/>
              <a:t>Poświęć czas na zbudowanie relacji z dziennikarzami – np. odpowiadaj na ich </a:t>
            </a:r>
            <a:r>
              <a:rPr lang="pl-PL" dirty="0" err="1"/>
              <a:t>Tweety</a:t>
            </a:r>
            <a:endParaRPr lang="pl-PL" dirty="0"/>
          </a:p>
          <a:p>
            <a:r>
              <a:rPr lang="pl-PL" dirty="0"/>
              <a:t>Podsumuj swoją grę i wyślij linka do wstępnej wersji gry do dziennikarzy</a:t>
            </a:r>
          </a:p>
          <a:p>
            <a:r>
              <a:rPr lang="pl-PL" dirty="0"/>
              <a:t>Jeżeli dziennikarz o Tobie pisze, podziękuj publicznie</a:t>
            </a:r>
          </a:p>
          <a:p>
            <a:endParaRPr lang="pl-PL" dirty="0"/>
          </a:p>
          <a:p>
            <a:endParaRPr lang="pl-PL" dirty="0"/>
          </a:p>
          <a:p>
            <a:endParaRPr lang="pl-PL" dirty="0"/>
          </a:p>
        </p:txBody>
      </p:sp>
    </p:spTree>
    <p:extLst>
      <p:ext uri="{BB962C8B-B14F-4D97-AF65-F5344CB8AC3E}">
        <p14:creationId xmlns:p14="http://schemas.microsoft.com/office/powerpoint/2010/main" val="2534199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9FBCD-7F71-C749-F34F-2050A9AFBBDA}"/>
              </a:ext>
            </a:extLst>
          </p:cNvPr>
          <p:cNvSpPr>
            <a:spLocks noGrp="1"/>
          </p:cNvSpPr>
          <p:nvPr>
            <p:ph type="title"/>
          </p:nvPr>
        </p:nvSpPr>
        <p:spPr/>
        <p:txBody>
          <a:bodyPr/>
          <a:lstStyle/>
          <a:p>
            <a:r>
              <a:rPr lang="pl-PL" dirty="0"/>
              <a:t>Wykorzystanie </a:t>
            </a:r>
            <a:r>
              <a:rPr lang="pl-PL" dirty="0" err="1"/>
              <a:t>blogerów</a:t>
            </a:r>
            <a:r>
              <a:rPr lang="pl-PL" dirty="0"/>
              <a:t> i </a:t>
            </a:r>
            <a:r>
              <a:rPr lang="pl-PL" dirty="0" err="1"/>
              <a:t>influencerów</a:t>
            </a:r>
            <a:endParaRPr lang="pl-PL" dirty="0"/>
          </a:p>
        </p:txBody>
      </p:sp>
      <p:sp>
        <p:nvSpPr>
          <p:cNvPr id="3" name="Content Placeholder 2">
            <a:extLst>
              <a:ext uri="{FF2B5EF4-FFF2-40B4-BE49-F238E27FC236}">
                <a16:creationId xmlns:a16="http://schemas.microsoft.com/office/drawing/2014/main" id="{A8067E0D-31F3-D2D0-9EF3-FA60B9318D94}"/>
              </a:ext>
            </a:extLst>
          </p:cNvPr>
          <p:cNvSpPr>
            <a:spLocks noGrp="1"/>
          </p:cNvSpPr>
          <p:nvPr>
            <p:ph idx="1"/>
          </p:nvPr>
        </p:nvSpPr>
        <p:spPr/>
        <p:txBody>
          <a:bodyPr/>
          <a:lstStyle/>
          <a:p>
            <a:r>
              <a:rPr lang="pl-PL" dirty="0"/>
              <a:t>Używanie </a:t>
            </a:r>
            <a:r>
              <a:rPr lang="pl-PL" dirty="0" err="1"/>
              <a:t>blogerów</a:t>
            </a:r>
            <a:r>
              <a:rPr lang="pl-PL" dirty="0"/>
              <a:t> i </a:t>
            </a:r>
            <a:r>
              <a:rPr lang="pl-PL" dirty="0" err="1"/>
              <a:t>influencerów</a:t>
            </a:r>
            <a:r>
              <a:rPr lang="pl-PL" dirty="0"/>
              <a:t> jest trudne, ale warto </a:t>
            </a:r>
            <a:r>
              <a:rPr lang="pl-PL" dirty="0" err="1"/>
              <a:t>spróować</a:t>
            </a:r>
            <a:endParaRPr lang="pl-PL" dirty="0"/>
          </a:p>
          <a:p>
            <a:r>
              <a:rPr lang="pl-PL" dirty="0"/>
              <a:t>Znajdź odpowiednich </a:t>
            </a:r>
            <a:r>
              <a:rPr lang="pl-PL" dirty="0" err="1"/>
              <a:t>influencerów</a:t>
            </a:r>
            <a:r>
              <a:rPr lang="pl-PL" dirty="0"/>
              <a:t>, skontaktuj się przez media społecznościowe</a:t>
            </a:r>
          </a:p>
          <a:p>
            <a:r>
              <a:rPr lang="pl-PL" dirty="0"/>
              <a:t>Dostarcz ile tylko możesz informacji o Twojej grze i firmie aby Ci zaufali</a:t>
            </a:r>
          </a:p>
          <a:p>
            <a:r>
              <a:rPr lang="pl-PL" dirty="0"/>
              <a:t>Stwórz unikatowy </a:t>
            </a:r>
            <a:r>
              <a:rPr lang="pl-PL" dirty="0" err="1"/>
              <a:t>hashtag</a:t>
            </a:r>
            <a:r>
              <a:rPr lang="pl-PL" dirty="0"/>
              <a:t> aby </a:t>
            </a:r>
            <a:r>
              <a:rPr lang="pl-PL" dirty="0" err="1"/>
              <a:t>influencerzy</a:t>
            </a:r>
            <a:r>
              <a:rPr lang="pl-PL" dirty="0"/>
              <a:t> mogli promować grę</a:t>
            </a:r>
          </a:p>
          <a:p>
            <a:r>
              <a:rPr lang="pl-PL" dirty="0"/>
              <a:t>Stwórz budżet na </a:t>
            </a:r>
            <a:r>
              <a:rPr lang="pl-PL" dirty="0" err="1"/>
              <a:t>influencerów</a:t>
            </a:r>
            <a:endParaRPr lang="pl-PL" dirty="0"/>
          </a:p>
        </p:txBody>
      </p:sp>
    </p:spTree>
    <p:extLst>
      <p:ext uri="{BB962C8B-B14F-4D97-AF65-F5344CB8AC3E}">
        <p14:creationId xmlns:p14="http://schemas.microsoft.com/office/powerpoint/2010/main" val="2856152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D10E1-97DD-D921-5946-B4EEFA0651A5}"/>
              </a:ext>
            </a:extLst>
          </p:cNvPr>
          <p:cNvSpPr>
            <a:spLocks noGrp="1"/>
          </p:cNvSpPr>
          <p:nvPr>
            <p:ph type="title"/>
          </p:nvPr>
        </p:nvSpPr>
        <p:spPr>
          <a:xfrm>
            <a:off x="838200" y="0"/>
            <a:ext cx="10515600" cy="659634"/>
          </a:xfrm>
        </p:spPr>
        <p:txBody>
          <a:bodyPr>
            <a:normAutofit fontScale="90000"/>
          </a:bodyPr>
          <a:lstStyle/>
          <a:p>
            <a:pPr algn="ctr"/>
            <a:r>
              <a:rPr lang="pl-PL" dirty="0"/>
              <a:t>Wykorzystywanie </a:t>
            </a:r>
            <a:r>
              <a:rPr lang="pl-PL" dirty="0" err="1"/>
              <a:t>blogerów</a:t>
            </a:r>
            <a:endParaRPr lang="pl-PL" dirty="0"/>
          </a:p>
        </p:txBody>
      </p:sp>
      <p:sp>
        <p:nvSpPr>
          <p:cNvPr id="3" name="Content Placeholder 2">
            <a:extLst>
              <a:ext uri="{FF2B5EF4-FFF2-40B4-BE49-F238E27FC236}">
                <a16:creationId xmlns:a16="http://schemas.microsoft.com/office/drawing/2014/main" id="{BBB4B397-3CCC-8EDA-619B-BCB35616A346}"/>
              </a:ext>
            </a:extLst>
          </p:cNvPr>
          <p:cNvSpPr>
            <a:spLocks noGrp="1"/>
          </p:cNvSpPr>
          <p:nvPr>
            <p:ph idx="1"/>
          </p:nvPr>
        </p:nvSpPr>
        <p:spPr>
          <a:xfrm>
            <a:off x="315310" y="851338"/>
            <a:ext cx="11366938" cy="5502165"/>
          </a:xfrm>
        </p:spPr>
        <p:txBody>
          <a:bodyPr/>
          <a:lstStyle/>
          <a:p>
            <a:r>
              <a:rPr lang="pl-PL" dirty="0"/>
              <a:t>Wyślij uczciwego emaila albo wiadomość przez media społecznościowe</a:t>
            </a:r>
          </a:p>
          <a:p>
            <a:r>
              <a:rPr lang="pl-PL" dirty="0"/>
              <a:t>Wiadomość powinna zostać wysłana z emaila Twojej firmy</a:t>
            </a:r>
          </a:p>
          <a:p>
            <a:r>
              <a:rPr lang="pl-PL" dirty="0"/>
              <a:t>Nie zniechęcaj się jeżeli od razu nie odpowiedzą</a:t>
            </a:r>
          </a:p>
          <a:p>
            <a:r>
              <a:rPr lang="pl-PL" dirty="0"/>
              <a:t>Naucz się wszystkiego o </a:t>
            </a:r>
            <a:r>
              <a:rPr lang="pl-PL" dirty="0" err="1"/>
              <a:t>blogerach</a:t>
            </a:r>
            <a:r>
              <a:rPr lang="pl-PL" dirty="0"/>
              <a:t> i treściach jakie piszą</a:t>
            </a:r>
          </a:p>
          <a:p>
            <a:r>
              <a:rPr lang="pl-PL" dirty="0"/>
              <a:t>Nie oczekuj, że będą pisali o Twojej grze za darmo</a:t>
            </a:r>
          </a:p>
          <a:p>
            <a:r>
              <a:rPr lang="pl-PL" dirty="0"/>
              <a:t>Wybieraj </a:t>
            </a:r>
            <a:r>
              <a:rPr lang="pl-PL" dirty="0" err="1"/>
              <a:t>blogerów</a:t>
            </a:r>
            <a:r>
              <a:rPr lang="pl-PL" dirty="0"/>
              <a:t> w oparciu o dopasowanie, a nie ilość </a:t>
            </a:r>
            <a:r>
              <a:rPr lang="pl-PL" dirty="0" err="1"/>
              <a:t>followersów</a:t>
            </a:r>
            <a:endParaRPr lang="pl-PL" dirty="0"/>
          </a:p>
        </p:txBody>
      </p:sp>
    </p:spTree>
    <p:extLst>
      <p:ext uri="{BB962C8B-B14F-4D97-AF65-F5344CB8AC3E}">
        <p14:creationId xmlns:p14="http://schemas.microsoft.com/office/powerpoint/2010/main" val="3022798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6733F-C1AE-D646-D558-2945E6B143F1}"/>
              </a:ext>
            </a:extLst>
          </p:cNvPr>
          <p:cNvSpPr>
            <a:spLocks noGrp="1"/>
          </p:cNvSpPr>
          <p:nvPr>
            <p:ph type="title"/>
          </p:nvPr>
        </p:nvSpPr>
        <p:spPr>
          <a:xfrm>
            <a:off x="838200" y="365126"/>
            <a:ext cx="10515600" cy="896116"/>
          </a:xfrm>
        </p:spPr>
        <p:txBody>
          <a:bodyPr/>
          <a:lstStyle/>
          <a:p>
            <a:pPr algn="ctr"/>
            <a:r>
              <a:rPr lang="pl-PL" dirty="0"/>
              <a:t>Podstawowe media do reklamy gry</a:t>
            </a:r>
          </a:p>
        </p:txBody>
      </p:sp>
      <p:sp>
        <p:nvSpPr>
          <p:cNvPr id="3" name="Content Placeholder 2">
            <a:extLst>
              <a:ext uri="{FF2B5EF4-FFF2-40B4-BE49-F238E27FC236}">
                <a16:creationId xmlns:a16="http://schemas.microsoft.com/office/drawing/2014/main" id="{182C8110-F290-245E-F9D5-CA951999C76C}"/>
              </a:ext>
            </a:extLst>
          </p:cNvPr>
          <p:cNvSpPr>
            <a:spLocks noGrp="1"/>
          </p:cNvSpPr>
          <p:nvPr>
            <p:ph idx="1"/>
          </p:nvPr>
        </p:nvSpPr>
        <p:spPr>
          <a:xfrm>
            <a:off x="693683" y="1513490"/>
            <a:ext cx="11114689" cy="4979385"/>
          </a:xfrm>
        </p:spPr>
        <p:txBody>
          <a:bodyPr>
            <a:normAutofit/>
          </a:bodyPr>
          <a:lstStyle/>
          <a:p>
            <a:r>
              <a:rPr lang="pl-PL" dirty="0"/>
              <a:t>Facebook – największe media społecznościowe na świecie</a:t>
            </a:r>
          </a:p>
          <a:p>
            <a:r>
              <a:rPr lang="pl-PL" dirty="0"/>
              <a:t>Instagram – popularny dla obrazków</a:t>
            </a:r>
          </a:p>
          <a:p>
            <a:r>
              <a:rPr lang="pl-PL" dirty="0"/>
              <a:t>Twitter (X) – wiadomości sportowe, zabawa, polityka</a:t>
            </a:r>
          </a:p>
          <a:p>
            <a:r>
              <a:rPr lang="pl-PL" dirty="0" err="1"/>
              <a:t>Reddit</a:t>
            </a:r>
            <a:r>
              <a:rPr lang="pl-PL" dirty="0"/>
              <a:t> – największe forum dyskusyjne </a:t>
            </a:r>
            <a:r>
              <a:rPr lang="pl-PL" dirty="0" err="1"/>
              <a:t>internetu</a:t>
            </a:r>
            <a:r>
              <a:rPr lang="pl-PL" dirty="0"/>
              <a:t> o wszystkim</a:t>
            </a:r>
          </a:p>
          <a:p>
            <a:r>
              <a:rPr lang="pl-PL" dirty="0"/>
              <a:t>LinkedIn – media społecznościowe dla profesjonalistów</a:t>
            </a:r>
          </a:p>
          <a:p>
            <a:r>
              <a:rPr lang="pl-PL" dirty="0"/>
              <a:t>Snapchat – video</a:t>
            </a:r>
          </a:p>
          <a:p>
            <a:r>
              <a:rPr lang="pl-PL" dirty="0" err="1"/>
              <a:t>TikTok</a:t>
            </a:r>
            <a:r>
              <a:rPr lang="pl-PL" dirty="0"/>
              <a:t> – Chińska strona głównie z filmami video – nie wolno pominąć </a:t>
            </a:r>
            <a:r>
              <a:rPr lang="pl-PL" dirty="0" err="1"/>
              <a:t>TikToka</a:t>
            </a:r>
            <a:endParaRPr lang="pl-PL" dirty="0"/>
          </a:p>
          <a:p>
            <a:r>
              <a:rPr lang="pl-PL" b="1" dirty="0"/>
              <a:t>Musisz poznać język każdego z tych mediów aby odpowiednio przedstawić grę</a:t>
            </a:r>
          </a:p>
        </p:txBody>
      </p:sp>
    </p:spTree>
    <p:extLst>
      <p:ext uri="{BB962C8B-B14F-4D97-AF65-F5344CB8AC3E}">
        <p14:creationId xmlns:p14="http://schemas.microsoft.com/office/powerpoint/2010/main" val="13334896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2C76B-3F1A-7333-E495-3B26171BB623}"/>
              </a:ext>
            </a:extLst>
          </p:cNvPr>
          <p:cNvSpPr>
            <a:spLocks noGrp="1"/>
          </p:cNvSpPr>
          <p:nvPr>
            <p:ph type="title"/>
          </p:nvPr>
        </p:nvSpPr>
        <p:spPr>
          <a:xfrm>
            <a:off x="838200" y="0"/>
            <a:ext cx="10515600" cy="738461"/>
          </a:xfrm>
        </p:spPr>
        <p:txBody>
          <a:bodyPr/>
          <a:lstStyle/>
          <a:p>
            <a:r>
              <a:rPr lang="pl-PL" dirty="0"/>
              <a:t>Monitorowanie kampanii kiedy ruszyła</a:t>
            </a:r>
          </a:p>
        </p:txBody>
      </p:sp>
      <p:sp>
        <p:nvSpPr>
          <p:cNvPr id="3" name="Content Placeholder 2">
            <a:extLst>
              <a:ext uri="{FF2B5EF4-FFF2-40B4-BE49-F238E27FC236}">
                <a16:creationId xmlns:a16="http://schemas.microsoft.com/office/drawing/2014/main" id="{2340BF97-B054-A056-6B0C-A3EAE2F58E41}"/>
              </a:ext>
            </a:extLst>
          </p:cNvPr>
          <p:cNvSpPr>
            <a:spLocks noGrp="1"/>
          </p:cNvSpPr>
          <p:nvPr>
            <p:ph idx="1"/>
          </p:nvPr>
        </p:nvSpPr>
        <p:spPr>
          <a:xfrm>
            <a:off x="0" y="738460"/>
            <a:ext cx="12192000" cy="6119539"/>
          </a:xfrm>
        </p:spPr>
        <p:txBody>
          <a:bodyPr>
            <a:normAutofit/>
          </a:bodyPr>
          <a:lstStyle/>
          <a:p>
            <a:r>
              <a:rPr lang="pl-PL" dirty="0"/>
              <a:t>Musisz zbierać wszelkie dane aby się z nich uczyć</a:t>
            </a:r>
          </a:p>
          <a:p>
            <a:r>
              <a:rPr lang="pl-PL" dirty="0"/>
              <a:t>Nie używaj prawdziwego adresu strony www tylko stwórz linka przez który można się dostać do portalu – blokuje to ataki typu </a:t>
            </a:r>
            <a:r>
              <a:rPr lang="pl-PL" dirty="0" err="1"/>
              <a:t>brute</a:t>
            </a:r>
            <a:r>
              <a:rPr lang="pl-PL" dirty="0"/>
              <a:t> </a:t>
            </a:r>
            <a:r>
              <a:rPr lang="pl-PL" dirty="0" err="1"/>
              <a:t>force</a:t>
            </a:r>
            <a:endParaRPr lang="pl-PL" dirty="0"/>
          </a:p>
          <a:p>
            <a:r>
              <a:rPr lang="pl-PL" dirty="0"/>
              <a:t>Wymagaj adresów </a:t>
            </a:r>
            <a:r>
              <a:rPr lang="pl-PL" dirty="0" err="1"/>
              <a:t>emailowych</a:t>
            </a:r>
            <a:r>
              <a:rPr lang="pl-PL" dirty="0"/>
              <a:t> i haseł i logowania aby uniknąć hakerów</a:t>
            </a:r>
          </a:p>
          <a:p>
            <a:r>
              <a:rPr lang="pl-PL" dirty="0"/>
              <a:t>Zmuś użytkowników do regularnych zmian haseł</a:t>
            </a:r>
          </a:p>
          <a:p>
            <a:r>
              <a:rPr lang="pl-PL" dirty="0" err="1"/>
              <a:t>Wylogowuj</a:t>
            </a:r>
            <a:r>
              <a:rPr lang="pl-PL" dirty="0"/>
              <a:t> nieaktywnych graczy</a:t>
            </a:r>
          </a:p>
          <a:p>
            <a:r>
              <a:rPr lang="pl-PL" dirty="0"/>
              <a:t>Używaj protokołów z szyfrowaniem</a:t>
            </a:r>
          </a:p>
          <a:p>
            <a:r>
              <a:rPr lang="pl-PL" dirty="0"/>
              <a:t>Logowanie dwustopniowe</a:t>
            </a:r>
          </a:p>
          <a:p>
            <a:r>
              <a:rPr lang="pl-PL" dirty="0"/>
              <a:t>Używaj sztucznej inteligencji do sprawdzania adresów IP, sprawdzaj </a:t>
            </a:r>
            <a:r>
              <a:rPr lang="pl-PL" dirty="0" err="1"/>
              <a:t>geolokalizację</a:t>
            </a:r>
            <a:r>
              <a:rPr lang="pl-PL" dirty="0"/>
              <a:t>, jeżeli użytkownik loguje się z różnych krajów  trafia na listę obserwowanych</a:t>
            </a:r>
          </a:p>
          <a:p>
            <a:r>
              <a:rPr lang="pl-PL" dirty="0"/>
              <a:t>Po kilku nieudanych logowaniach konto musi zostać zablokowane</a:t>
            </a:r>
          </a:p>
          <a:p>
            <a:endParaRPr lang="pl-PL" dirty="0"/>
          </a:p>
        </p:txBody>
      </p:sp>
    </p:spTree>
    <p:extLst>
      <p:ext uri="{BB962C8B-B14F-4D97-AF65-F5344CB8AC3E}">
        <p14:creationId xmlns:p14="http://schemas.microsoft.com/office/powerpoint/2010/main" val="40015525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0AF6-53E6-D12E-D400-8CECA5D823D2}"/>
              </a:ext>
            </a:extLst>
          </p:cNvPr>
          <p:cNvSpPr>
            <a:spLocks noGrp="1"/>
          </p:cNvSpPr>
          <p:nvPr>
            <p:ph type="title"/>
          </p:nvPr>
        </p:nvSpPr>
        <p:spPr>
          <a:xfrm>
            <a:off x="838200" y="-25893"/>
            <a:ext cx="10515600" cy="706930"/>
          </a:xfrm>
        </p:spPr>
        <p:txBody>
          <a:bodyPr/>
          <a:lstStyle/>
          <a:p>
            <a:pPr algn="ctr"/>
            <a:r>
              <a:rPr lang="pl-PL" dirty="0"/>
              <a:t>Jakie dane się zbiera o grze</a:t>
            </a:r>
          </a:p>
        </p:txBody>
      </p:sp>
      <p:sp>
        <p:nvSpPr>
          <p:cNvPr id="3" name="Content Placeholder 2">
            <a:extLst>
              <a:ext uri="{FF2B5EF4-FFF2-40B4-BE49-F238E27FC236}">
                <a16:creationId xmlns:a16="http://schemas.microsoft.com/office/drawing/2014/main" id="{D825113A-76E9-A762-D3AF-A9502491A08A}"/>
              </a:ext>
            </a:extLst>
          </p:cNvPr>
          <p:cNvSpPr>
            <a:spLocks noGrp="1"/>
          </p:cNvSpPr>
          <p:nvPr>
            <p:ph idx="1"/>
          </p:nvPr>
        </p:nvSpPr>
        <p:spPr>
          <a:xfrm>
            <a:off x="0" y="681036"/>
            <a:ext cx="12192000" cy="6176963"/>
          </a:xfrm>
        </p:spPr>
        <p:txBody>
          <a:bodyPr/>
          <a:lstStyle/>
          <a:p>
            <a:r>
              <a:rPr lang="pl-PL" dirty="0"/>
              <a:t>Postęp gry</a:t>
            </a:r>
          </a:p>
          <a:p>
            <a:r>
              <a:rPr lang="pl-PL" dirty="0"/>
              <a:t>Interakcja – jakie przyciski są wciskane: graj teraz, dowiedz się więcej, popatrz na nasze produkty, jak grać</a:t>
            </a:r>
          </a:p>
          <a:p>
            <a:r>
              <a:rPr lang="pl-PL" dirty="0"/>
              <a:t>Okres grania (jak długo za jednym razem i ogólnie ktoś gra)</a:t>
            </a:r>
          </a:p>
          <a:p>
            <a:r>
              <a:rPr lang="pl-PL" dirty="0"/>
              <a:t>Procent nowych sesji – czyli ile osób odwiedza stronę po raz pierwszy, powinna być zdrowa mieszanka powracających graczy i nowych</a:t>
            </a:r>
          </a:p>
          <a:p>
            <a:r>
              <a:rPr lang="pl-PL" dirty="0"/>
              <a:t>Wykonanie celów</a:t>
            </a:r>
          </a:p>
          <a:p>
            <a:r>
              <a:rPr lang="pl-PL" dirty="0"/>
              <a:t>Oglądanie versus sesje</a:t>
            </a:r>
          </a:p>
          <a:p>
            <a:r>
              <a:rPr lang="pl-PL" dirty="0"/>
              <a:t>Liczba wizyt gdzie ktoś trafia na stronę i nie zaczyna grać</a:t>
            </a:r>
          </a:p>
          <a:p>
            <a:r>
              <a:rPr lang="pl-PL" dirty="0"/>
              <a:t>Lokalizacja geograficzna</a:t>
            </a:r>
          </a:p>
          <a:p>
            <a:r>
              <a:rPr lang="pl-PL" dirty="0"/>
              <a:t>Ile osób poleciło stronę innym</a:t>
            </a:r>
          </a:p>
          <a:p>
            <a:endParaRPr lang="pl-PL" dirty="0"/>
          </a:p>
          <a:p>
            <a:endParaRPr lang="pl-PL" dirty="0"/>
          </a:p>
        </p:txBody>
      </p:sp>
    </p:spTree>
    <p:extLst>
      <p:ext uri="{BB962C8B-B14F-4D97-AF65-F5344CB8AC3E}">
        <p14:creationId xmlns:p14="http://schemas.microsoft.com/office/powerpoint/2010/main" val="2889452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664BE-F261-D540-3960-10C69F9434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25E51-B1BE-E064-1F69-B2ACBEFD4C46}"/>
              </a:ext>
            </a:extLst>
          </p:cNvPr>
          <p:cNvSpPr>
            <a:spLocks noGrp="1"/>
          </p:cNvSpPr>
          <p:nvPr>
            <p:ph type="title"/>
          </p:nvPr>
        </p:nvSpPr>
        <p:spPr>
          <a:xfrm>
            <a:off x="838200" y="0"/>
            <a:ext cx="10515600" cy="785758"/>
          </a:xfrm>
        </p:spPr>
        <p:txBody>
          <a:bodyPr/>
          <a:lstStyle/>
          <a:p>
            <a:r>
              <a:rPr lang="pl-PL" dirty="0"/>
              <a:t>Wybór modelu gamifikacji 2/2</a:t>
            </a:r>
          </a:p>
        </p:txBody>
      </p:sp>
      <p:sp>
        <p:nvSpPr>
          <p:cNvPr id="3" name="Content Placeholder 2">
            <a:extLst>
              <a:ext uri="{FF2B5EF4-FFF2-40B4-BE49-F238E27FC236}">
                <a16:creationId xmlns:a16="http://schemas.microsoft.com/office/drawing/2014/main" id="{C075C9E9-65F5-E7A2-2B0A-8BB2B7115B48}"/>
              </a:ext>
            </a:extLst>
          </p:cNvPr>
          <p:cNvSpPr>
            <a:spLocks noGrp="1"/>
          </p:cNvSpPr>
          <p:nvPr>
            <p:ph idx="1"/>
          </p:nvPr>
        </p:nvSpPr>
        <p:spPr>
          <a:xfrm>
            <a:off x="362607" y="898634"/>
            <a:ext cx="11351172" cy="5439104"/>
          </a:xfrm>
        </p:spPr>
        <p:txBody>
          <a:bodyPr/>
          <a:lstStyle/>
          <a:p>
            <a:r>
              <a:rPr lang="pl-PL" dirty="0"/>
              <a:t>Gra oparta na umiejętnościach – wynik gry zależy od reakcji graczy, zdolności umysłowych, strategicznego myślenia lub wiedzy ogólnej – nie ma żadnej sztywnej reguły, można dopasować do budżetu (losowa gra)</a:t>
            </a:r>
          </a:p>
          <a:p>
            <a:r>
              <a:rPr lang="pl-PL" dirty="0"/>
              <a:t>Wielu uczestników – wielu graczy gra w tę samą grę w tym samym środowisku, zwykle gracze konkurują ze sobą i z komputerem</a:t>
            </a:r>
          </a:p>
          <a:p>
            <a:r>
              <a:rPr lang="pl-PL" dirty="0"/>
              <a:t>Edukacyjna – gracze uczą się czegoś o marce, firmie</a:t>
            </a:r>
          </a:p>
          <a:p>
            <a:r>
              <a:rPr lang="pl-PL" dirty="0"/>
              <a:t>Odgrywanie ról – najrzadsza, gracze kontrolują działania postaci w grze, </a:t>
            </a:r>
          </a:p>
        </p:txBody>
      </p:sp>
    </p:spTree>
    <p:extLst>
      <p:ext uri="{BB962C8B-B14F-4D97-AF65-F5344CB8AC3E}">
        <p14:creationId xmlns:p14="http://schemas.microsoft.com/office/powerpoint/2010/main" val="1072021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A4C7A-DADE-38D0-8F6A-08409D4AACAA}"/>
              </a:ext>
            </a:extLst>
          </p:cNvPr>
          <p:cNvSpPr>
            <a:spLocks noGrp="1"/>
          </p:cNvSpPr>
          <p:nvPr>
            <p:ph type="title"/>
          </p:nvPr>
        </p:nvSpPr>
        <p:spPr>
          <a:xfrm>
            <a:off x="838200" y="-41659"/>
            <a:ext cx="10515600" cy="722696"/>
          </a:xfrm>
        </p:spPr>
        <p:txBody>
          <a:bodyPr/>
          <a:lstStyle/>
          <a:p>
            <a:pPr algn="ctr"/>
            <a:r>
              <a:rPr lang="pl-PL" dirty="0"/>
              <a:t>Oczekiwane zachowania 1/2</a:t>
            </a:r>
          </a:p>
        </p:txBody>
      </p:sp>
      <p:sp>
        <p:nvSpPr>
          <p:cNvPr id="3" name="Content Placeholder 2">
            <a:extLst>
              <a:ext uri="{FF2B5EF4-FFF2-40B4-BE49-F238E27FC236}">
                <a16:creationId xmlns:a16="http://schemas.microsoft.com/office/drawing/2014/main" id="{B420A435-7AEA-91D3-8C30-92AEA16FE209}"/>
              </a:ext>
            </a:extLst>
          </p:cNvPr>
          <p:cNvSpPr>
            <a:spLocks noGrp="1"/>
          </p:cNvSpPr>
          <p:nvPr>
            <p:ph idx="1"/>
          </p:nvPr>
        </p:nvSpPr>
        <p:spPr>
          <a:xfrm>
            <a:off x="0" y="882868"/>
            <a:ext cx="12192000" cy="5975131"/>
          </a:xfrm>
        </p:spPr>
        <p:txBody>
          <a:bodyPr/>
          <a:lstStyle/>
          <a:p>
            <a:r>
              <a:rPr lang="pl-PL" dirty="0"/>
              <a:t>Gra akcji – wysoka interakcja, bicie własnych rekordów, więcej nowych sesji niż powracających graczy, krótkie sesje</a:t>
            </a:r>
          </a:p>
          <a:p>
            <a:r>
              <a:rPr lang="pl-PL" dirty="0"/>
              <a:t>Symulacja – średnia interakcja, duży udział wracających graczy, długo trwające sesje</a:t>
            </a:r>
          </a:p>
          <a:p>
            <a:r>
              <a:rPr lang="pl-PL" dirty="0"/>
              <a:t>Interaktywne opowiadanie historii – dużo przycisków (aby mieć dużą interakcję z użytkownikami) – więcej użytkowników powracających niż nowych</a:t>
            </a:r>
          </a:p>
          <a:p>
            <a:r>
              <a:rPr lang="pl-PL" dirty="0"/>
              <a:t>Przygodowa – Użytkownicy będą bardzo zaangażowani w grę co oznacza, że będą zainteresowani dodatkowymi przyciskami w grze (np. reguły gry), równa proporcja nowych użytkowników i powracających użytkowników, dług czas gry</a:t>
            </a:r>
          </a:p>
          <a:p>
            <a:r>
              <a:rPr lang="pl-PL" dirty="0"/>
              <a:t>Puzzle – różna interakcja, zwykle dość wysoka wśród graczy którzy chcą wygrać, wyższa proporcja wracających graczy, średni czas gry</a:t>
            </a:r>
          </a:p>
          <a:p>
            <a:endParaRPr lang="pl-PL" dirty="0"/>
          </a:p>
        </p:txBody>
      </p:sp>
    </p:spTree>
    <p:extLst>
      <p:ext uri="{BB962C8B-B14F-4D97-AF65-F5344CB8AC3E}">
        <p14:creationId xmlns:p14="http://schemas.microsoft.com/office/powerpoint/2010/main" val="17703531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BE791-4224-CC69-2D80-49F0E344D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0C556-B832-7992-3562-B5F43E4C89A7}"/>
              </a:ext>
            </a:extLst>
          </p:cNvPr>
          <p:cNvSpPr>
            <a:spLocks noGrp="1"/>
          </p:cNvSpPr>
          <p:nvPr>
            <p:ph type="title"/>
          </p:nvPr>
        </p:nvSpPr>
        <p:spPr>
          <a:xfrm>
            <a:off x="838200" y="-41659"/>
            <a:ext cx="10515600" cy="722696"/>
          </a:xfrm>
        </p:spPr>
        <p:txBody>
          <a:bodyPr/>
          <a:lstStyle/>
          <a:p>
            <a:pPr algn="ctr"/>
            <a:r>
              <a:rPr lang="pl-PL" dirty="0"/>
              <a:t>Oczekiwane zachowania 2/2</a:t>
            </a:r>
          </a:p>
        </p:txBody>
      </p:sp>
      <p:sp>
        <p:nvSpPr>
          <p:cNvPr id="3" name="Content Placeholder 2">
            <a:extLst>
              <a:ext uri="{FF2B5EF4-FFF2-40B4-BE49-F238E27FC236}">
                <a16:creationId xmlns:a16="http://schemas.microsoft.com/office/drawing/2014/main" id="{EC5726A5-7094-96EA-892F-C274426F0E83}"/>
              </a:ext>
            </a:extLst>
          </p:cNvPr>
          <p:cNvSpPr>
            <a:spLocks noGrp="1"/>
          </p:cNvSpPr>
          <p:nvPr>
            <p:ph idx="1"/>
          </p:nvPr>
        </p:nvSpPr>
        <p:spPr>
          <a:xfrm>
            <a:off x="0" y="882868"/>
            <a:ext cx="12192000" cy="5975131"/>
          </a:xfrm>
        </p:spPr>
        <p:txBody>
          <a:bodyPr/>
          <a:lstStyle/>
          <a:p>
            <a:r>
              <a:rPr lang="pl-PL" dirty="0"/>
              <a:t>Gra oparta na umiejętnościach – wysoka interakcja, bo gra wykorzystuje umiejętności umysłowe graczy, wyższa proporcja nowych graczy, krótki czas gry</a:t>
            </a:r>
          </a:p>
          <a:p>
            <a:r>
              <a:rPr lang="pl-PL" dirty="0"/>
              <a:t>Wielu graczy – średnia interakcja, bo gracze będą także używali mediów aby zachęcić innych do gry, równa proporcja nowych graczy i starych, wyjątkowo długi czas gry</a:t>
            </a:r>
          </a:p>
          <a:p>
            <a:r>
              <a:rPr lang="pl-PL" dirty="0"/>
              <a:t>Edukacyjna – wysoka interakcja z uwagi na uczenie się, wyższa proporcja nowych graczy, krótki czas gry</a:t>
            </a:r>
          </a:p>
          <a:p>
            <a:r>
              <a:rPr lang="pl-PL" dirty="0"/>
              <a:t>Odgrywanie ról – niska interakcja, bo gracze są wciągnięci w grę, duża proporcja powracających graczy, bardzo długi czas gry</a:t>
            </a:r>
          </a:p>
          <a:p>
            <a:endParaRPr lang="pl-PL" dirty="0"/>
          </a:p>
        </p:txBody>
      </p:sp>
    </p:spTree>
    <p:extLst>
      <p:ext uri="{BB962C8B-B14F-4D97-AF65-F5344CB8AC3E}">
        <p14:creationId xmlns:p14="http://schemas.microsoft.com/office/powerpoint/2010/main" val="3457540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E64C3-A4F4-9F89-3C4B-3B399ED97DCB}"/>
              </a:ext>
            </a:extLst>
          </p:cNvPr>
          <p:cNvSpPr>
            <a:spLocks noGrp="1"/>
          </p:cNvSpPr>
          <p:nvPr>
            <p:ph type="title"/>
          </p:nvPr>
        </p:nvSpPr>
        <p:spPr>
          <a:xfrm>
            <a:off x="838200" y="0"/>
            <a:ext cx="10515600" cy="848820"/>
          </a:xfrm>
        </p:spPr>
        <p:txBody>
          <a:bodyPr/>
          <a:lstStyle/>
          <a:p>
            <a:pPr algn="ctr"/>
            <a:r>
              <a:rPr lang="pl-PL" dirty="0"/>
              <a:t>Czego użytkownicy sami nie powiedzą</a:t>
            </a:r>
          </a:p>
        </p:txBody>
      </p:sp>
      <p:sp>
        <p:nvSpPr>
          <p:cNvPr id="3" name="Content Placeholder 2">
            <a:extLst>
              <a:ext uri="{FF2B5EF4-FFF2-40B4-BE49-F238E27FC236}">
                <a16:creationId xmlns:a16="http://schemas.microsoft.com/office/drawing/2014/main" id="{7DEBF6B5-9CC1-9FAC-65E4-86585687BDF6}"/>
              </a:ext>
            </a:extLst>
          </p:cNvPr>
          <p:cNvSpPr>
            <a:spLocks noGrp="1"/>
          </p:cNvSpPr>
          <p:nvPr>
            <p:ph idx="1"/>
          </p:nvPr>
        </p:nvSpPr>
        <p:spPr>
          <a:xfrm>
            <a:off x="409903" y="1056290"/>
            <a:ext cx="11335407" cy="5391807"/>
          </a:xfrm>
        </p:spPr>
        <p:txBody>
          <a:bodyPr/>
          <a:lstStyle/>
          <a:p>
            <a:r>
              <a:rPr lang="pl-PL" dirty="0"/>
              <a:t>Stadia gry – musisz wiedzieć co robią gracze kiedy wylądują na Twojej stronie – czy dowiedzieli się o Twojej kampanii z mediów, czy informacji ustnych</a:t>
            </a:r>
          </a:p>
          <a:p>
            <a:r>
              <a:rPr lang="pl-PL" dirty="0"/>
              <a:t>Co gracze myślą o kampanii – czy gra była warta ich czasu?</a:t>
            </a:r>
          </a:p>
          <a:p>
            <a:r>
              <a:rPr lang="pl-PL" dirty="0"/>
              <a:t>Stopa zatrzymania – co powodowało, że wracali do gry?</a:t>
            </a:r>
          </a:p>
          <a:p>
            <a:r>
              <a:rPr lang="pl-PL" dirty="0"/>
              <a:t>Co było celem graczy? Jakie osiągnięcia?</a:t>
            </a:r>
          </a:p>
          <a:p>
            <a:r>
              <a:rPr lang="pl-PL" dirty="0"/>
              <a:t>Emocje graczy – radość, frustracja? – możesz spróbować dać im buźki aby określili swoje emocje</a:t>
            </a:r>
          </a:p>
          <a:p>
            <a:endParaRPr lang="pl-PL" dirty="0"/>
          </a:p>
        </p:txBody>
      </p:sp>
    </p:spTree>
    <p:extLst>
      <p:ext uri="{BB962C8B-B14F-4D97-AF65-F5344CB8AC3E}">
        <p14:creationId xmlns:p14="http://schemas.microsoft.com/office/powerpoint/2010/main" val="16986590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A6FCA-C9CF-31AF-93C0-BA9B389D5966}"/>
              </a:ext>
            </a:extLst>
          </p:cNvPr>
          <p:cNvSpPr>
            <a:spLocks noGrp="1"/>
          </p:cNvSpPr>
          <p:nvPr>
            <p:ph type="title"/>
          </p:nvPr>
        </p:nvSpPr>
        <p:spPr>
          <a:xfrm>
            <a:off x="838200" y="21403"/>
            <a:ext cx="10515600" cy="659634"/>
          </a:xfrm>
        </p:spPr>
        <p:txBody>
          <a:bodyPr>
            <a:normAutofit fontScale="90000"/>
          </a:bodyPr>
          <a:lstStyle/>
          <a:p>
            <a:pPr algn="ctr"/>
            <a:r>
              <a:rPr lang="pl-PL" dirty="0"/>
              <a:t>Feedback</a:t>
            </a:r>
          </a:p>
        </p:txBody>
      </p:sp>
      <p:sp>
        <p:nvSpPr>
          <p:cNvPr id="3" name="Content Placeholder 2">
            <a:extLst>
              <a:ext uri="{FF2B5EF4-FFF2-40B4-BE49-F238E27FC236}">
                <a16:creationId xmlns:a16="http://schemas.microsoft.com/office/drawing/2014/main" id="{4A5E494B-AE3F-932F-BC02-384611F8ABFC}"/>
              </a:ext>
            </a:extLst>
          </p:cNvPr>
          <p:cNvSpPr>
            <a:spLocks noGrp="1"/>
          </p:cNvSpPr>
          <p:nvPr>
            <p:ph idx="1"/>
          </p:nvPr>
        </p:nvSpPr>
        <p:spPr>
          <a:xfrm>
            <a:off x="0" y="681037"/>
            <a:ext cx="12192000" cy="6155560"/>
          </a:xfrm>
        </p:spPr>
        <p:txBody>
          <a:bodyPr/>
          <a:lstStyle/>
          <a:p>
            <a:r>
              <a:rPr lang="pl-PL" dirty="0"/>
              <a:t>Zaangażowanie graczy wymaga śledzenia feedbacku od graczy</a:t>
            </a:r>
          </a:p>
          <a:p>
            <a:r>
              <a:rPr lang="pl-PL" dirty="0"/>
              <a:t>Wszelkie problemy z grą na jakichkolwiek typach urządzeń</a:t>
            </a:r>
          </a:p>
          <a:p>
            <a:r>
              <a:rPr lang="pl-PL" dirty="0"/>
              <a:t>Czy jest wystarczająco dużo pomocy</a:t>
            </a:r>
          </a:p>
          <a:p>
            <a:r>
              <a:rPr lang="pl-PL" dirty="0"/>
              <a:t>Czy wszyscy zrozumieli jak grać w grę</a:t>
            </a:r>
          </a:p>
          <a:p>
            <a:r>
              <a:rPr lang="pl-PL" dirty="0"/>
              <a:t>Czy gra spełniła ich oczekiwania</a:t>
            </a:r>
          </a:p>
          <a:p>
            <a:r>
              <a:rPr lang="pl-PL" dirty="0"/>
              <a:t>Gra powinna mieć czata na żywo aby pomagać w przypadku problemów</a:t>
            </a:r>
          </a:p>
          <a:p>
            <a:r>
              <a:rPr lang="pl-PL" dirty="0"/>
              <a:t>Poprosić o ocenę jakości kampanii ale maksymalnie w kilku pytaniach</a:t>
            </a:r>
          </a:p>
          <a:p>
            <a:r>
              <a:rPr lang="pl-PL" dirty="0"/>
              <a:t>Stworzenie forum dyskusyjnego online</a:t>
            </a:r>
          </a:p>
          <a:p>
            <a:r>
              <a:rPr lang="pl-PL" dirty="0"/>
              <a:t>Wyświetlanie pozytywnych recenzji innych użytkowników</a:t>
            </a:r>
          </a:p>
          <a:p>
            <a:r>
              <a:rPr lang="pl-PL" dirty="0"/>
              <a:t>Używanie głosowań</a:t>
            </a:r>
          </a:p>
          <a:p>
            <a:r>
              <a:rPr lang="pl-PL" dirty="0"/>
              <a:t>Monitorowanie mediów społecznościowych</a:t>
            </a:r>
          </a:p>
          <a:p>
            <a:endParaRPr lang="pl-PL" dirty="0"/>
          </a:p>
        </p:txBody>
      </p:sp>
    </p:spTree>
    <p:extLst>
      <p:ext uri="{BB962C8B-B14F-4D97-AF65-F5344CB8AC3E}">
        <p14:creationId xmlns:p14="http://schemas.microsoft.com/office/powerpoint/2010/main" val="2513326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CCEA-0397-8FAF-AFCE-7524F4E71980}"/>
              </a:ext>
            </a:extLst>
          </p:cNvPr>
          <p:cNvSpPr>
            <a:spLocks noGrp="1"/>
          </p:cNvSpPr>
          <p:nvPr>
            <p:ph type="title"/>
          </p:nvPr>
        </p:nvSpPr>
        <p:spPr>
          <a:xfrm>
            <a:off x="838200" y="0"/>
            <a:ext cx="10515600" cy="769992"/>
          </a:xfrm>
        </p:spPr>
        <p:txBody>
          <a:bodyPr/>
          <a:lstStyle/>
          <a:p>
            <a:pPr algn="ctr"/>
            <a:r>
              <a:rPr lang="pl-PL" dirty="0"/>
              <a:t>Analizowanie i stosowanie danych 1/2</a:t>
            </a:r>
          </a:p>
        </p:txBody>
      </p:sp>
      <p:sp>
        <p:nvSpPr>
          <p:cNvPr id="3" name="Content Placeholder 2">
            <a:extLst>
              <a:ext uri="{FF2B5EF4-FFF2-40B4-BE49-F238E27FC236}">
                <a16:creationId xmlns:a16="http://schemas.microsoft.com/office/drawing/2014/main" id="{FBB7E393-821C-7416-FCF4-E25945CB6CB1}"/>
              </a:ext>
            </a:extLst>
          </p:cNvPr>
          <p:cNvSpPr>
            <a:spLocks noGrp="1"/>
          </p:cNvSpPr>
          <p:nvPr>
            <p:ph idx="1"/>
          </p:nvPr>
        </p:nvSpPr>
        <p:spPr>
          <a:xfrm>
            <a:off x="0" y="769992"/>
            <a:ext cx="12192000" cy="6088008"/>
          </a:xfrm>
        </p:spPr>
        <p:txBody>
          <a:bodyPr/>
          <a:lstStyle/>
          <a:p>
            <a:r>
              <a:rPr lang="pl-PL" dirty="0"/>
              <a:t>Analiza big data ma pomóc odpowiedzieć na następujące pytania:</a:t>
            </a:r>
          </a:p>
          <a:p>
            <a:r>
              <a:rPr lang="pl-PL" dirty="0"/>
              <a:t>Czy kampania wpłynęła na firmę i jak</a:t>
            </a:r>
          </a:p>
          <a:p>
            <a:r>
              <a:rPr lang="pl-PL" dirty="0"/>
              <a:t>Czy kampania długookresowo miała pozytywne rezultaty</a:t>
            </a:r>
          </a:p>
          <a:p>
            <a:r>
              <a:rPr lang="pl-PL" dirty="0"/>
              <a:t>Czy można coś poprawić</a:t>
            </a:r>
          </a:p>
          <a:p>
            <a:r>
              <a:rPr lang="pl-PL" dirty="0"/>
              <a:t>Jakie kroki należy podjąć aby poprawić jakość gry i zaangażowanie w grę</a:t>
            </a:r>
          </a:p>
          <a:p>
            <a:r>
              <a:rPr lang="pl-PL" dirty="0"/>
              <a:t>Czy należy spróbować czegoś innego/nowego w kampanii</a:t>
            </a:r>
          </a:p>
          <a:p>
            <a:r>
              <a:rPr lang="pl-PL" dirty="0"/>
              <a:t>Czy używaliśmy naszych zasobów skutecznie w grze</a:t>
            </a:r>
          </a:p>
          <a:p>
            <a:r>
              <a:rPr lang="pl-PL" dirty="0"/>
              <a:t>Jaka byłą reakcja większości graczy na kampanię</a:t>
            </a:r>
          </a:p>
          <a:p>
            <a:r>
              <a:rPr lang="pl-PL" dirty="0"/>
              <a:t>Czy gracze dostali to czego się spodziewali</a:t>
            </a:r>
          </a:p>
          <a:p>
            <a:r>
              <a:rPr lang="pl-PL" dirty="0"/>
              <a:t>Czy kampania nie miała problemów z jasnym przekazem co było jej celem</a:t>
            </a:r>
          </a:p>
          <a:p>
            <a:r>
              <a:rPr lang="pl-PL" dirty="0"/>
              <a:t>Co zniechęcało graczy</a:t>
            </a:r>
          </a:p>
        </p:txBody>
      </p:sp>
    </p:spTree>
    <p:extLst>
      <p:ext uri="{BB962C8B-B14F-4D97-AF65-F5344CB8AC3E}">
        <p14:creationId xmlns:p14="http://schemas.microsoft.com/office/powerpoint/2010/main" val="1469509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F9705-3146-8F16-1898-D5D0AAB0A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2FEA9-4E63-59D1-018B-76F3D9AD1EC9}"/>
              </a:ext>
            </a:extLst>
          </p:cNvPr>
          <p:cNvSpPr>
            <a:spLocks noGrp="1"/>
          </p:cNvSpPr>
          <p:nvPr>
            <p:ph type="title"/>
          </p:nvPr>
        </p:nvSpPr>
        <p:spPr>
          <a:xfrm>
            <a:off x="838200" y="0"/>
            <a:ext cx="10515600" cy="769992"/>
          </a:xfrm>
        </p:spPr>
        <p:txBody>
          <a:bodyPr/>
          <a:lstStyle/>
          <a:p>
            <a:pPr algn="ctr"/>
            <a:r>
              <a:rPr lang="pl-PL" dirty="0"/>
              <a:t>Analizowanie i stosowanie danych 2/2</a:t>
            </a:r>
          </a:p>
        </p:txBody>
      </p:sp>
      <p:sp>
        <p:nvSpPr>
          <p:cNvPr id="3" name="Content Placeholder 2">
            <a:extLst>
              <a:ext uri="{FF2B5EF4-FFF2-40B4-BE49-F238E27FC236}">
                <a16:creationId xmlns:a16="http://schemas.microsoft.com/office/drawing/2014/main" id="{8BCA2A60-5239-056A-CFCE-E489F969CA8E}"/>
              </a:ext>
            </a:extLst>
          </p:cNvPr>
          <p:cNvSpPr>
            <a:spLocks noGrp="1"/>
          </p:cNvSpPr>
          <p:nvPr>
            <p:ph idx="1"/>
          </p:nvPr>
        </p:nvSpPr>
        <p:spPr>
          <a:xfrm>
            <a:off x="0" y="769992"/>
            <a:ext cx="12192000" cy="6088008"/>
          </a:xfrm>
        </p:spPr>
        <p:txBody>
          <a:bodyPr/>
          <a:lstStyle/>
          <a:p>
            <a:r>
              <a:rPr lang="pl-PL" dirty="0"/>
              <a:t>Co powodowało, że gracze wracali po więcej?</a:t>
            </a:r>
          </a:p>
          <a:p>
            <a:r>
              <a:rPr lang="pl-PL" dirty="0"/>
              <a:t>Co powodowało, że gracze wciskali istotny przycisk „</a:t>
            </a:r>
            <a:r>
              <a:rPr lang="pl-PL" dirty="0" err="1"/>
              <a:t>Share</a:t>
            </a:r>
            <a:r>
              <a:rPr lang="pl-PL" dirty="0"/>
              <a:t>”</a:t>
            </a:r>
          </a:p>
          <a:p>
            <a:r>
              <a:rPr lang="pl-PL" dirty="0"/>
              <a:t>Czy rodzaj gry pasował do graczy</a:t>
            </a:r>
          </a:p>
          <a:p>
            <a:r>
              <a:rPr lang="pl-PL" dirty="0"/>
              <a:t>Czy gracze mieli problemy w trakcie gry</a:t>
            </a:r>
          </a:p>
          <a:p>
            <a:r>
              <a:rPr lang="pl-PL" dirty="0"/>
              <a:t>Czy było dość poziomów aby gracze wracali</a:t>
            </a:r>
          </a:p>
          <a:p>
            <a:r>
              <a:rPr lang="pl-PL" dirty="0"/>
              <a:t>Czy kampania zyskała zainteresowanie we wszystkich mediach społecznościowych</a:t>
            </a:r>
          </a:p>
          <a:p>
            <a:r>
              <a:rPr lang="pl-PL" dirty="0"/>
              <a:t>Czy </a:t>
            </a:r>
            <a:r>
              <a:rPr lang="pl-PL" dirty="0" err="1"/>
              <a:t>hashtag</a:t>
            </a:r>
            <a:r>
              <a:rPr lang="pl-PL" dirty="0"/>
              <a:t> kampanii był popularny wśród graczy</a:t>
            </a:r>
          </a:p>
          <a:p>
            <a:r>
              <a:rPr lang="pl-PL" dirty="0"/>
              <a:t>Jaki procent nowych graczy przyszedł z mediów społecznościowych</a:t>
            </a:r>
          </a:p>
          <a:p>
            <a:r>
              <a:rPr lang="pl-PL" dirty="0"/>
              <a:t>Jakie procent wiadomości na mediach społecznościowych był pozytywny?</a:t>
            </a:r>
          </a:p>
        </p:txBody>
      </p:sp>
    </p:spTree>
    <p:extLst>
      <p:ext uri="{BB962C8B-B14F-4D97-AF65-F5344CB8AC3E}">
        <p14:creationId xmlns:p14="http://schemas.microsoft.com/office/powerpoint/2010/main" val="23951881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B7C48-B019-9B47-D42C-3680EE577CFB}"/>
              </a:ext>
            </a:extLst>
          </p:cNvPr>
          <p:cNvSpPr>
            <a:spLocks noGrp="1"/>
          </p:cNvSpPr>
          <p:nvPr>
            <p:ph type="title"/>
          </p:nvPr>
        </p:nvSpPr>
        <p:spPr>
          <a:xfrm>
            <a:off x="838200" y="0"/>
            <a:ext cx="10515600" cy="580806"/>
          </a:xfrm>
        </p:spPr>
        <p:txBody>
          <a:bodyPr>
            <a:normAutofit fontScale="90000"/>
          </a:bodyPr>
          <a:lstStyle/>
          <a:p>
            <a:pPr algn="ctr"/>
            <a:r>
              <a:rPr lang="pl-PL" dirty="0"/>
              <a:t>Analiza webowa</a:t>
            </a:r>
          </a:p>
        </p:txBody>
      </p:sp>
      <p:sp>
        <p:nvSpPr>
          <p:cNvPr id="3" name="Content Placeholder 2">
            <a:extLst>
              <a:ext uri="{FF2B5EF4-FFF2-40B4-BE49-F238E27FC236}">
                <a16:creationId xmlns:a16="http://schemas.microsoft.com/office/drawing/2014/main" id="{EC12D585-C80C-0B16-183F-4DBCD3D0EA38}"/>
              </a:ext>
            </a:extLst>
          </p:cNvPr>
          <p:cNvSpPr>
            <a:spLocks noGrp="1"/>
          </p:cNvSpPr>
          <p:nvPr>
            <p:ph idx="1"/>
          </p:nvPr>
        </p:nvSpPr>
        <p:spPr>
          <a:xfrm>
            <a:off x="0" y="693684"/>
            <a:ext cx="12192000" cy="6164316"/>
          </a:xfrm>
        </p:spPr>
        <p:txBody>
          <a:bodyPr>
            <a:normAutofit fontScale="85000" lnSpcReduction="20000"/>
          </a:bodyPr>
          <a:lstStyle/>
          <a:p>
            <a:r>
              <a:rPr lang="pl-PL" b="1" dirty="0"/>
              <a:t>Odbiorcy:</a:t>
            </a:r>
          </a:p>
          <a:p>
            <a:r>
              <a:rPr lang="pl-PL" dirty="0"/>
              <a:t>    Całkowita liczba wizyt na stronie docelowej.</a:t>
            </a:r>
          </a:p>
          <a:p>
            <a:r>
              <a:rPr lang="pl-PL" dirty="0"/>
              <a:t>    Stosunek nowych użytkowników do powracających.</a:t>
            </a:r>
          </a:p>
          <a:p>
            <a:r>
              <a:rPr lang="pl-PL" dirty="0"/>
              <a:t>    Dane o lokalizacji, takie jak kraj pochodzenia odbiorców.</a:t>
            </a:r>
          </a:p>
          <a:p>
            <a:r>
              <a:rPr lang="pl-PL" dirty="0"/>
              <a:t>    Informacje o urządzeniach i oprogramowaniu, np. przeglądarka i urządzenia mobilne używane przez odbiorców.</a:t>
            </a:r>
          </a:p>
          <a:p>
            <a:r>
              <a:rPr lang="pl-PL" b="1" dirty="0"/>
              <a:t>Zachowanie odbiorców:</a:t>
            </a:r>
          </a:p>
          <a:p>
            <a:r>
              <a:rPr lang="pl-PL" dirty="0"/>
              <a:t>    Najczęściej odwiedzana strona docelowa i strona wyjścia, a także najczęściej odwiedzane strony (jeśli kampania obejmuje więcej niż jedną stronę).</a:t>
            </a:r>
          </a:p>
          <a:p>
            <a:r>
              <a:rPr lang="pl-PL" dirty="0"/>
              <a:t>    Średni czas spędzony przez użytkowników na stronie kampanii.</a:t>
            </a:r>
          </a:p>
          <a:p>
            <a:r>
              <a:rPr lang="pl-PL" dirty="0"/>
              <a:t>    Wskaźnik odrzuceń (procent osób, które nie podjęły interakcji z kampanią po odwiedzeniu strony docelowej).</a:t>
            </a:r>
          </a:p>
          <a:p>
            <a:r>
              <a:rPr lang="pl-PL" b="1" dirty="0"/>
              <a:t>Strona docelowa:</a:t>
            </a:r>
          </a:p>
          <a:p>
            <a:r>
              <a:rPr lang="pl-PL" dirty="0"/>
              <a:t>    Które strony internetowe i kanały marketingowe przyciągnęły najwięcej ruchu do kampanii.</a:t>
            </a:r>
          </a:p>
          <a:p>
            <a:r>
              <a:rPr lang="pl-PL" dirty="0"/>
              <a:t>    Najpopularniejsze wyszukiwane słowa kluczowe, które doprowadziły do wizyt na stronie docelowej.</a:t>
            </a:r>
          </a:p>
        </p:txBody>
      </p:sp>
    </p:spTree>
    <p:extLst>
      <p:ext uri="{BB962C8B-B14F-4D97-AF65-F5344CB8AC3E}">
        <p14:creationId xmlns:p14="http://schemas.microsoft.com/office/powerpoint/2010/main" val="13337653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61FFC-2A09-F70D-9880-8EB937444090}"/>
              </a:ext>
            </a:extLst>
          </p:cNvPr>
          <p:cNvSpPr>
            <a:spLocks noGrp="1"/>
          </p:cNvSpPr>
          <p:nvPr>
            <p:ph type="title"/>
          </p:nvPr>
        </p:nvSpPr>
        <p:spPr>
          <a:xfrm>
            <a:off x="838200" y="0"/>
            <a:ext cx="10515600" cy="801523"/>
          </a:xfrm>
        </p:spPr>
        <p:txBody>
          <a:bodyPr>
            <a:normAutofit fontScale="90000"/>
          </a:bodyPr>
          <a:lstStyle/>
          <a:p>
            <a:pPr algn="ctr"/>
            <a:r>
              <a:rPr lang="pl-PL" dirty="0"/>
              <a:t>Analiza mediów społecznościowych - Facebook</a:t>
            </a:r>
          </a:p>
        </p:txBody>
      </p:sp>
      <p:sp>
        <p:nvSpPr>
          <p:cNvPr id="3" name="Content Placeholder 2">
            <a:extLst>
              <a:ext uri="{FF2B5EF4-FFF2-40B4-BE49-F238E27FC236}">
                <a16:creationId xmlns:a16="http://schemas.microsoft.com/office/drawing/2014/main" id="{6EC3FA0B-F165-031E-DA78-BCAD4686A3F3}"/>
              </a:ext>
            </a:extLst>
          </p:cNvPr>
          <p:cNvSpPr>
            <a:spLocks noGrp="1"/>
          </p:cNvSpPr>
          <p:nvPr>
            <p:ph idx="1"/>
          </p:nvPr>
        </p:nvSpPr>
        <p:spPr>
          <a:xfrm>
            <a:off x="0" y="801522"/>
            <a:ext cx="12192000" cy="6056477"/>
          </a:xfrm>
        </p:spPr>
        <p:txBody>
          <a:bodyPr>
            <a:normAutofit fontScale="92500" lnSpcReduction="10000"/>
          </a:bodyPr>
          <a:lstStyle/>
          <a:p>
            <a:r>
              <a:rPr lang="pl-PL" b="1" dirty="0"/>
              <a:t>Dashboard Facebook Analytics</a:t>
            </a:r>
            <a:r>
              <a:rPr lang="pl-PL" dirty="0"/>
              <a:t> jest dostępny poprzez stronę Facebook Business. Oferuje następujące funkcje:</a:t>
            </a:r>
          </a:p>
          <a:p>
            <a:pPr>
              <a:buFont typeface="Arial" panose="020B0604020202020204" pitchFamily="34" charset="0"/>
              <a:buChar char="•"/>
            </a:pPr>
            <a:r>
              <a:rPr lang="pl-PL" b="1" dirty="0" err="1"/>
              <a:t>Page</a:t>
            </a:r>
            <a:r>
              <a:rPr lang="pl-PL" b="1" dirty="0"/>
              <a:t> </a:t>
            </a:r>
            <a:r>
              <a:rPr lang="pl-PL" b="1" dirty="0" err="1"/>
              <a:t>Insights</a:t>
            </a:r>
            <a:r>
              <a:rPr lang="pl-PL" b="1" dirty="0"/>
              <a:t>:</a:t>
            </a:r>
            <a:r>
              <a:rPr lang="pl-PL" dirty="0"/>
              <a:t> Szczegółowe dane analityczne. Sekcja przeglądu podsumowuje wydajność kampanii.</a:t>
            </a:r>
          </a:p>
          <a:p>
            <a:pPr>
              <a:buFont typeface="Arial" panose="020B0604020202020204" pitchFamily="34" charset="0"/>
              <a:buChar char="•"/>
            </a:pPr>
            <a:r>
              <a:rPr lang="pl-PL" b="1" dirty="0"/>
              <a:t>Reach:</a:t>
            </a:r>
            <a:r>
              <a:rPr lang="pl-PL" dirty="0"/>
              <a:t> Liczba osób, które zobaczyły posty z kampanii. Można również zobaczyć, kto ukrył posty.</a:t>
            </a:r>
          </a:p>
          <a:p>
            <a:pPr>
              <a:buFont typeface="Arial" panose="020B0604020202020204" pitchFamily="34" charset="0"/>
              <a:buChar char="•"/>
            </a:pPr>
            <a:r>
              <a:rPr lang="pl-PL" b="1" dirty="0" err="1"/>
              <a:t>Posts</a:t>
            </a:r>
            <a:r>
              <a:rPr lang="pl-PL" b="1" dirty="0"/>
              <a:t>:</a:t>
            </a:r>
            <a:r>
              <a:rPr lang="pl-PL" dirty="0"/>
              <a:t> Wydajność postów oraz wskazówki dotyczące najlepszych czasów publikacji.</a:t>
            </a:r>
          </a:p>
          <a:p>
            <a:pPr>
              <a:buFont typeface="Arial" panose="020B0604020202020204" pitchFamily="34" charset="0"/>
              <a:buChar char="•"/>
            </a:pPr>
            <a:r>
              <a:rPr lang="pl-PL" b="1" dirty="0" err="1"/>
              <a:t>Videos</a:t>
            </a:r>
            <a:r>
              <a:rPr lang="pl-PL" b="1" dirty="0"/>
              <a:t>:</a:t>
            </a:r>
            <a:r>
              <a:rPr lang="pl-PL" dirty="0"/>
              <a:t> Śledzenie najlepszych wideo kampanii, ocenianych na podstawie czasu </a:t>
            </a:r>
            <a:r>
              <a:rPr lang="pl-PL" dirty="0" err="1"/>
              <a:t>odtworzeń</a:t>
            </a:r>
            <a:r>
              <a:rPr lang="pl-PL" dirty="0"/>
              <a:t>.</a:t>
            </a:r>
          </a:p>
          <a:p>
            <a:pPr>
              <a:buFont typeface="Arial" panose="020B0604020202020204" pitchFamily="34" charset="0"/>
              <a:buChar char="•"/>
            </a:pPr>
            <a:r>
              <a:rPr lang="pl-PL" b="1" dirty="0" err="1"/>
              <a:t>Followers</a:t>
            </a:r>
            <a:r>
              <a:rPr lang="pl-PL" b="1" dirty="0"/>
              <a:t> and </a:t>
            </a:r>
            <a:r>
              <a:rPr lang="pl-PL" b="1" dirty="0" err="1"/>
              <a:t>Likes</a:t>
            </a:r>
            <a:r>
              <a:rPr lang="pl-PL" b="1" dirty="0"/>
              <a:t>:</a:t>
            </a:r>
            <a:r>
              <a:rPr lang="pl-PL" dirty="0"/>
              <a:t> Analiza liczby </a:t>
            </a:r>
            <a:r>
              <a:rPr lang="pl-PL" dirty="0" err="1"/>
              <a:t>polubień</a:t>
            </a:r>
            <a:r>
              <a:rPr lang="pl-PL" dirty="0"/>
              <a:t> i obserwujących oraz ich źródła.</a:t>
            </a:r>
          </a:p>
          <a:p>
            <a:pPr>
              <a:buFont typeface="Arial" panose="020B0604020202020204" pitchFamily="34" charset="0"/>
              <a:buChar char="•"/>
            </a:pPr>
            <a:r>
              <a:rPr lang="pl-PL" b="1" dirty="0" err="1"/>
              <a:t>Page</a:t>
            </a:r>
            <a:r>
              <a:rPr lang="pl-PL" b="1" dirty="0"/>
              <a:t> </a:t>
            </a:r>
            <a:r>
              <a:rPr lang="pl-PL" b="1" dirty="0" err="1"/>
              <a:t>Views</a:t>
            </a:r>
            <a:r>
              <a:rPr lang="pl-PL" b="1" dirty="0"/>
              <a:t>:</a:t>
            </a:r>
            <a:r>
              <a:rPr lang="pl-PL" dirty="0"/>
              <a:t> Dane o ruchu na stronie i widoczności poszczególnych sekcji.</a:t>
            </a:r>
          </a:p>
          <a:p>
            <a:pPr>
              <a:buFont typeface="Arial" panose="020B0604020202020204" pitchFamily="34" charset="0"/>
              <a:buChar char="•"/>
            </a:pPr>
            <a:r>
              <a:rPr lang="pl-PL" b="1" dirty="0"/>
              <a:t>People:</a:t>
            </a:r>
            <a:r>
              <a:rPr lang="pl-PL" dirty="0"/>
              <a:t> Dane demograficzne, takie jak lokalizacja, płeć, język.</a:t>
            </a:r>
          </a:p>
          <a:p>
            <a:pPr>
              <a:buFont typeface="Arial" panose="020B0604020202020204" pitchFamily="34" charset="0"/>
              <a:buChar char="•"/>
            </a:pPr>
            <a:r>
              <a:rPr lang="pl-PL" b="1" dirty="0" err="1"/>
              <a:t>Promotions</a:t>
            </a:r>
            <a:r>
              <a:rPr lang="pl-PL" b="1" dirty="0"/>
              <a:t>:</a:t>
            </a:r>
            <a:r>
              <a:rPr lang="pl-PL" dirty="0"/>
              <a:t> Wskazówki dotyczące promowania postów oraz </a:t>
            </a:r>
            <a:r>
              <a:rPr lang="pl-PL" dirty="0" err="1"/>
              <a:t>targetowania</a:t>
            </a:r>
            <a:r>
              <a:rPr lang="pl-PL" dirty="0"/>
              <a:t>.</a:t>
            </a:r>
          </a:p>
          <a:p>
            <a:endParaRPr lang="pl-PL" dirty="0"/>
          </a:p>
        </p:txBody>
      </p:sp>
    </p:spTree>
    <p:extLst>
      <p:ext uri="{BB962C8B-B14F-4D97-AF65-F5344CB8AC3E}">
        <p14:creationId xmlns:p14="http://schemas.microsoft.com/office/powerpoint/2010/main" val="751842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69838-61E7-2E9E-80D7-C55FCBA64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157C9-BE3C-AB16-60D1-818B8FD8E16D}"/>
              </a:ext>
            </a:extLst>
          </p:cNvPr>
          <p:cNvSpPr>
            <a:spLocks noGrp="1"/>
          </p:cNvSpPr>
          <p:nvPr>
            <p:ph type="title"/>
          </p:nvPr>
        </p:nvSpPr>
        <p:spPr>
          <a:xfrm>
            <a:off x="838200" y="0"/>
            <a:ext cx="10515600" cy="801523"/>
          </a:xfrm>
        </p:spPr>
        <p:txBody>
          <a:bodyPr>
            <a:normAutofit fontScale="90000"/>
          </a:bodyPr>
          <a:lstStyle/>
          <a:p>
            <a:pPr algn="ctr"/>
            <a:r>
              <a:rPr lang="pl-PL" dirty="0"/>
              <a:t>Analiza mediów społecznościowych – Twitter (X)</a:t>
            </a:r>
          </a:p>
        </p:txBody>
      </p:sp>
      <p:sp>
        <p:nvSpPr>
          <p:cNvPr id="3" name="Content Placeholder 2">
            <a:extLst>
              <a:ext uri="{FF2B5EF4-FFF2-40B4-BE49-F238E27FC236}">
                <a16:creationId xmlns:a16="http://schemas.microsoft.com/office/drawing/2014/main" id="{1CC321F5-5678-36EF-7E70-A479B84C5DDE}"/>
              </a:ext>
            </a:extLst>
          </p:cNvPr>
          <p:cNvSpPr>
            <a:spLocks noGrp="1"/>
          </p:cNvSpPr>
          <p:nvPr>
            <p:ph idx="1"/>
          </p:nvPr>
        </p:nvSpPr>
        <p:spPr>
          <a:xfrm>
            <a:off x="0" y="801522"/>
            <a:ext cx="12192000" cy="6056477"/>
          </a:xfrm>
        </p:spPr>
        <p:txBody>
          <a:bodyPr/>
          <a:lstStyle/>
          <a:p>
            <a:r>
              <a:rPr lang="pl-PL" b="1" dirty="0"/>
              <a:t>Twitter Analytics</a:t>
            </a:r>
            <a:r>
              <a:rPr lang="pl-PL" dirty="0"/>
              <a:t> oferuje podsumowanie wyników kampanii:</a:t>
            </a:r>
          </a:p>
          <a:p>
            <a:pPr>
              <a:buFont typeface="Arial" panose="020B0604020202020204" pitchFamily="34" charset="0"/>
              <a:buChar char="•"/>
            </a:pPr>
            <a:r>
              <a:rPr lang="pl-PL" b="1" dirty="0" err="1"/>
              <a:t>Monthly</a:t>
            </a:r>
            <a:r>
              <a:rPr lang="pl-PL" b="1" dirty="0"/>
              <a:t> </a:t>
            </a:r>
            <a:r>
              <a:rPr lang="pl-PL" b="1" dirty="0" err="1"/>
              <a:t>Summary</a:t>
            </a:r>
            <a:r>
              <a:rPr lang="pl-PL" b="1" dirty="0"/>
              <a:t>:</a:t>
            </a:r>
            <a:r>
              <a:rPr lang="pl-PL" dirty="0"/>
              <a:t> Najważniejsze wydarzenia miesiąca: najlepszy </a:t>
            </a:r>
            <a:r>
              <a:rPr lang="pl-PL" dirty="0" err="1"/>
              <a:t>tweet</a:t>
            </a:r>
            <a:r>
              <a:rPr lang="pl-PL" dirty="0"/>
              <a:t>, obserwujący, wzmianka.</a:t>
            </a:r>
          </a:p>
          <a:p>
            <a:pPr>
              <a:buFont typeface="Arial" panose="020B0604020202020204" pitchFamily="34" charset="0"/>
              <a:buChar char="•"/>
            </a:pPr>
            <a:r>
              <a:rPr lang="pl-PL" b="1" dirty="0" err="1"/>
              <a:t>Tweets</a:t>
            </a:r>
            <a:r>
              <a:rPr lang="pl-PL" b="1" dirty="0"/>
              <a:t>:</a:t>
            </a:r>
            <a:r>
              <a:rPr lang="pl-PL" dirty="0"/>
              <a:t> Śledzenie zaangażowania i wyświetleń, w tym </a:t>
            </a:r>
            <a:r>
              <a:rPr lang="pl-PL" dirty="0" err="1"/>
              <a:t>tweetów</a:t>
            </a:r>
            <a:r>
              <a:rPr lang="pl-PL" dirty="0"/>
              <a:t> promowanych.</a:t>
            </a:r>
          </a:p>
          <a:p>
            <a:pPr>
              <a:buFont typeface="Arial" panose="020B0604020202020204" pitchFamily="34" charset="0"/>
              <a:buChar char="•"/>
            </a:pPr>
            <a:r>
              <a:rPr lang="pl-PL" b="1" dirty="0" err="1"/>
              <a:t>Audiences</a:t>
            </a:r>
            <a:r>
              <a:rPr lang="pl-PL" b="1" dirty="0"/>
              <a:t>:</a:t>
            </a:r>
            <a:r>
              <a:rPr lang="pl-PL" dirty="0"/>
              <a:t> Dane demograficzne i zainteresowania odbiorców, możliwość porównania z innymi grupami.</a:t>
            </a:r>
          </a:p>
          <a:p>
            <a:endParaRPr lang="pl-PL" dirty="0"/>
          </a:p>
        </p:txBody>
      </p:sp>
    </p:spTree>
    <p:extLst>
      <p:ext uri="{BB962C8B-B14F-4D97-AF65-F5344CB8AC3E}">
        <p14:creationId xmlns:p14="http://schemas.microsoft.com/office/powerpoint/2010/main" val="26533208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1D220-2753-7C0E-EFD8-3D75C2EBB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346FB-B8AD-B156-AD1F-4271D31F0371}"/>
              </a:ext>
            </a:extLst>
          </p:cNvPr>
          <p:cNvSpPr>
            <a:spLocks noGrp="1"/>
          </p:cNvSpPr>
          <p:nvPr>
            <p:ph type="title"/>
          </p:nvPr>
        </p:nvSpPr>
        <p:spPr>
          <a:xfrm>
            <a:off x="838200" y="0"/>
            <a:ext cx="10515600" cy="801523"/>
          </a:xfrm>
        </p:spPr>
        <p:txBody>
          <a:bodyPr>
            <a:normAutofit fontScale="90000"/>
          </a:bodyPr>
          <a:lstStyle/>
          <a:p>
            <a:pPr algn="ctr"/>
            <a:r>
              <a:rPr lang="pl-PL" dirty="0"/>
              <a:t>Analiza mediów społecznościowych - Instagram</a:t>
            </a:r>
          </a:p>
        </p:txBody>
      </p:sp>
      <p:sp>
        <p:nvSpPr>
          <p:cNvPr id="3" name="Content Placeholder 2">
            <a:extLst>
              <a:ext uri="{FF2B5EF4-FFF2-40B4-BE49-F238E27FC236}">
                <a16:creationId xmlns:a16="http://schemas.microsoft.com/office/drawing/2014/main" id="{18B05DFE-CE4F-F77A-F75A-B5D6E3A38C54}"/>
              </a:ext>
            </a:extLst>
          </p:cNvPr>
          <p:cNvSpPr>
            <a:spLocks noGrp="1"/>
          </p:cNvSpPr>
          <p:nvPr>
            <p:ph idx="1"/>
          </p:nvPr>
        </p:nvSpPr>
        <p:spPr>
          <a:xfrm>
            <a:off x="0" y="801522"/>
            <a:ext cx="12192000" cy="6056477"/>
          </a:xfrm>
        </p:spPr>
        <p:txBody>
          <a:bodyPr/>
          <a:lstStyle/>
          <a:p>
            <a:r>
              <a:rPr lang="pl-PL" b="1" dirty="0"/>
              <a:t>Instagram </a:t>
            </a:r>
            <a:r>
              <a:rPr lang="pl-PL" b="1" dirty="0" err="1"/>
              <a:t>Insights</a:t>
            </a:r>
            <a:r>
              <a:rPr lang="pl-PL" dirty="0"/>
              <a:t> dostępne są dla kont biznesowych i obejmują:</a:t>
            </a:r>
          </a:p>
          <a:p>
            <a:pPr>
              <a:buFont typeface="Arial" panose="020B0604020202020204" pitchFamily="34" charset="0"/>
              <a:buChar char="•"/>
            </a:pPr>
            <a:r>
              <a:rPr lang="pl-PL" b="1" dirty="0" err="1"/>
              <a:t>Impressions</a:t>
            </a:r>
            <a:r>
              <a:rPr lang="pl-PL" b="1" dirty="0"/>
              <a:t>:</a:t>
            </a:r>
            <a:r>
              <a:rPr lang="pl-PL" dirty="0"/>
              <a:t> Liczba wyświetleń postów kampanii.</a:t>
            </a:r>
          </a:p>
          <a:p>
            <a:pPr>
              <a:buFont typeface="Arial" panose="020B0604020202020204" pitchFamily="34" charset="0"/>
              <a:buChar char="•"/>
            </a:pPr>
            <a:r>
              <a:rPr lang="pl-PL" b="1" dirty="0"/>
              <a:t>Reach:</a:t>
            </a:r>
            <a:r>
              <a:rPr lang="pl-PL" dirty="0"/>
              <a:t> Liczba unikalnych wyświetleń postów.</a:t>
            </a:r>
          </a:p>
          <a:p>
            <a:pPr>
              <a:buFont typeface="Arial" panose="020B0604020202020204" pitchFamily="34" charset="0"/>
              <a:buChar char="•"/>
            </a:pPr>
            <a:r>
              <a:rPr lang="pl-PL" b="1" dirty="0" err="1"/>
              <a:t>Website</a:t>
            </a:r>
            <a:r>
              <a:rPr lang="pl-PL" b="1" dirty="0"/>
              <a:t> </a:t>
            </a:r>
            <a:r>
              <a:rPr lang="pl-PL" b="1" dirty="0" err="1"/>
              <a:t>Clicks</a:t>
            </a:r>
            <a:r>
              <a:rPr lang="pl-PL" b="1" dirty="0"/>
              <a:t>:</a:t>
            </a:r>
            <a:r>
              <a:rPr lang="pl-PL" dirty="0"/>
              <a:t> Liczba kliknięć w link do witryny kampanii.</a:t>
            </a:r>
          </a:p>
          <a:p>
            <a:pPr>
              <a:buFont typeface="Arial" panose="020B0604020202020204" pitchFamily="34" charset="0"/>
              <a:buChar char="•"/>
            </a:pPr>
            <a:r>
              <a:rPr lang="pl-PL" b="1" dirty="0"/>
              <a:t>Profile </a:t>
            </a:r>
            <a:r>
              <a:rPr lang="pl-PL" b="1" dirty="0" err="1"/>
              <a:t>Visits</a:t>
            </a:r>
            <a:r>
              <a:rPr lang="pl-PL" b="1" dirty="0"/>
              <a:t>:</a:t>
            </a:r>
            <a:r>
              <a:rPr lang="pl-PL" dirty="0"/>
              <a:t> Liczba odwiedzin profilu.</a:t>
            </a:r>
          </a:p>
          <a:p>
            <a:pPr>
              <a:buFont typeface="Arial" panose="020B0604020202020204" pitchFamily="34" charset="0"/>
              <a:buChar char="•"/>
            </a:pPr>
            <a:r>
              <a:rPr lang="pl-PL" b="1" dirty="0" err="1"/>
              <a:t>Posts</a:t>
            </a:r>
            <a:r>
              <a:rPr lang="pl-PL" b="1" dirty="0"/>
              <a:t>:</a:t>
            </a:r>
            <a:r>
              <a:rPr lang="pl-PL" dirty="0"/>
              <a:t> Analiza </a:t>
            </a:r>
            <a:r>
              <a:rPr lang="pl-PL" dirty="0" err="1"/>
              <a:t>polubień</a:t>
            </a:r>
            <a:r>
              <a:rPr lang="pl-PL" dirty="0"/>
              <a:t>, komentarzy i zapisów postów.</a:t>
            </a:r>
          </a:p>
          <a:p>
            <a:pPr>
              <a:buFont typeface="Arial" panose="020B0604020202020204" pitchFamily="34" charset="0"/>
              <a:buChar char="•"/>
            </a:pPr>
            <a:r>
              <a:rPr lang="pl-PL" b="1" dirty="0" err="1"/>
              <a:t>Actions</a:t>
            </a:r>
            <a:r>
              <a:rPr lang="pl-PL" b="1" dirty="0"/>
              <a:t>:</a:t>
            </a:r>
            <a:r>
              <a:rPr lang="pl-PL" dirty="0"/>
              <a:t> Posty, które skłoniły użytkowników do interakcji.</a:t>
            </a:r>
          </a:p>
          <a:p>
            <a:pPr>
              <a:buFont typeface="Arial" panose="020B0604020202020204" pitchFamily="34" charset="0"/>
              <a:buChar char="•"/>
            </a:pPr>
            <a:r>
              <a:rPr lang="pl-PL" b="1" dirty="0"/>
              <a:t>Discovery:</a:t>
            </a:r>
            <a:r>
              <a:rPr lang="pl-PL" dirty="0"/>
              <a:t> Konta, które zobaczyły posty, mimo braku obserwowania strony kampanii.</a:t>
            </a:r>
          </a:p>
          <a:p>
            <a:endParaRPr lang="pl-PL" dirty="0"/>
          </a:p>
        </p:txBody>
      </p:sp>
    </p:spTree>
    <p:extLst>
      <p:ext uri="{BB962C8B-B14F-4D97-AF65-F5344CB8AC3E}">
        <p14:creationId xmlns:p14="http://schemas.microsoft.com/office/powerpoint/2010/main" val="1663152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B912B-984A-6616-7967-E1C0BAE0B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FBEDE-E2F7-D0E0-957C-78420A9F700C}"/>
              </a:ext>
            </a:extLst>
          </p:cNvPr>
          <p:cNvSpPr>
            <a:spLocks noGrp="1"/>
          </p:cNvSpPr>
          <p:nvPr>
            <p:ph type="title"/>
          </p:nvPr>
        </p:nvSpPr>
        <p:spPr>
          <a:xfrm>
            <a:off x="838200" y="0"/>
            <a:ext cx="10515600" cy="706930"/>
          </a:xfrm>
        </p:spPr>
        <p:txBody>
          <a:bodyPr/>
          <a:lstStyle/>
          <a:p>
            <a:r>
              <a:rPr lang="pl-PL" dirty="0"/>
              <a:t>Czas trwania różnych gier</a:t>
            </a:r>
          </a:p>
        </p:txBody>
      </p:sp>
      <p:sp>
        <p:nvSpPr>
          <p:cNvPr id="3" name="Content Placeholder 2">
            <a:extLst>
              <a:ext uri="{FF2B5EF4-FFF2-40B4-BE49-F238E27FC236}">
                <a16:creationId xmlns:a16="http://schemas.microsoft.com/office/drawing/2014/main" id="{2406A2B0-867E-52F1-4D4A-07F1B3A76A3B}"/>
              </a:ext>
            </a:extLst>
          </p:cNvPr>
          <p:cNvSpPr>
            <a:spLocks noGrp="1"/>
          </p:cNvSpPr>
          <p:nvPr>
            <p:ph idx="1"/>
          </p:nvPr>
        </p:nvSpPr>
        <p:spPr>
          <a:xfrm>
            <a:off x="0" y="706930"/>
            <a:ext cx="12192000" cy="5835760"/>
          </a:xfrm>
        </p:spPr>
        <p:txBody>
          <a:bodyPr>
            <a:normAutofit fontScale="85000" lnSpcReduction="20000"/>
          </a:bodyPr>
          <a:lstStyle/>
          <a:p>
            <a:r>
              <a:rPr lang="pl-PL" dirty="0"/>
              <a:t>Akcja -&gt; koszt: niski, czas przygotowania: 1 – 2 tygodni, ekspozycja marki: , okres zainteresowania: 1 tydzień</a:t>
            </a:r>
          </a:p>
          <a:p>
            <a:r>
              <a:rPr lang="pl-PL" dirty="0"/>
              <a:t>Symulacja -&gt; koszt: wysoki, czas przygotowania: 3 miesiące, ekspozycja marki: *, okres zainteresowania: 1 do 2 miesięcy</a:t>
            </a:r>
          </a:p>
          <a:p>
            <a:r>
              <a:rPr lang="pl-PL" dirty="0"/>
              <a:t>Interaktywne opowiadanie historii: koszt: b. wysoki, czas przygotowania: 4 – 6 tygodni, ekspozycja marki: , okres zainteresowania: 3 miesiące</a:t>
            </a:r>
          </a:p>
          <a:p>
            <a:r>
              <a:rPr lang="pl-PL" dirty="0"/>
              <a:t>Przygodowa: koszt: średni, czas przygotowania: 2-3 miesiące, ekspozycja marki: *, okres zainteresowania: 1 miesiąc</a:t>
            </a:r>
          </a:p>
          <a:p>
            <a:r>
              <a:rPr lang="pl-PL" dirty="0"/>
              <a:t>Puzzle: koszt: niski, czas przygotowania: 2 – 3 tygodni, ekspozycja marki: *, okres zainteresowania: 1 tydzień</a:t>
            </a:r>
          </a:p>
          <a:p>
            <a:r>
              <a:rPr lang="pl-PL" dirty="0"/>
              <a:t>Oparta na umiejętnościach: koszt: średni, czas przygotowania: 1 miesiąc, ekspozycja marki: *, okres zainteresowania: 2 tygodnie</a:t>
            </a:r>
          </a:p>
          <a:p>
            <a:r>
              <a:rPr lang="pl-PL" dirty="0"/>
              <a:t>Wielu graczy: koszt: wysoki, czas przygotowania: 2-3 miesięcy, ekspozycja marki: *, okres zainteresowania: 2-3 tygodni</a:t>
            </a:r>
          </a:p>
          <a:p>
            <a:r>
              <a:rPr lang="pl-PL" dirty="0"/>
              <a:t>Edukacyjna: koszt: wysoki, czas przygotowania: 2-3 miesięcy, ekspozycja marki: *, okres zainteresowania: 2-3 miesięcy</a:t>
            </a:r>
          </a:p>
          <a:p>
            <a:r>
              <a:rPr lang="pl-PL" dirty="0"/>
              <a:t>Odgrywanie ról: koszt: wysoki, czas przygotowania: 2-3 miesięcy, ekspozycja marki: , okres zainteresowania: 2-3 miesięcy</a:t>
            </a:r>
          </a:p>
        </p:txBody>
      </p:sp>
    </p:spTree>
    <p:extLst>
      <p:ext uri="{BB962C8B-B14F-4D97-AF65-F5344CB8AC3E}">
        <p14:creationId xmlns:p14="http://schemas.microsoft.com/office/powerpoint/2010/main" val="26925153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B2F27-8969-536B-2638-02804604EF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2912F-9A31-AB0E-86BE-7D6A73DF8CD8}"/>
              </a:ext>
            </a:extLst>
          </p:cNvPr>
          <p:cNvSpPr>
            <a:spLocks noGrp="1"/>
          </p:cNvSpPr>
          <p:nvPr>
            <p:ph type="title"/>
          </p:nvPr>
        </p:nvSpPr>
        <p:spPr>
          <a:xfrm>
            <a:off x="838200" y="0"/>
            <a:ext cx="10515600" cy="801523"/>
          </a:xfrm>
        </p:spPr>
        <p:txBody>
          <a:bodyPr>
            <a:normAutofit fontScale="90000"/>
          </a:bodyPr>
          <a:lstStyle/>
          <a:p>
            <a:pPr algn="ctr"/>
            <a:r>
              <a:rPr lang="pl-PL" dirty="0"/>
              <a:t>Analiza mediów społecznościowych - Pinterest</a:t>
            </a:r>
          </a:p>
        </p:txBody>
      </p:sp>
      <p:sp>
        <p:nvSpPr>
          <p:cNvPr id="3" name="Content Placeholder 2">
            <a:extLst>
              <a:ext uri="{FF2B5EF4-FFF2-40B4-BE49-F238E27FC236}">
                <a16:creationId xmlns:a16="http://schemas.microsoft.com/office/drawing/2014/main" id="{7C59594F-987E-BF3A-0EFC-7CA8A7AEBBDC}"/>
              </a:ext>
            </a:extLst>
          </p:cNvPr>
          <p:cNvSpPr>
            <a:spLocks noGrp="1"/>
          </p:cNvSpPr>
          <p:nvPr>
            <p:ph idx="1"/>
          </p:nvPr>
        </p:nvSpPr>
        <p:spPr>
          <a:xfrm>
            <a:off x="0" y="801522"/>
            <a:ext cx="12192000" cy="6056477"/>
          </a:xfrm>
        </p:spPr>
        <p:txBody>
          <a:bodyPr/>
          <a:lstStyle/>
          <a:p>
            <a:r>
              <a:rPr lang="pl-PL" b="1" dirty="0"/>
              <a:t>Pinterest Analytics</a:t>
            </a:r>
            <a:r>
              <a:rPr lang="pl-PL" dirty="0"/>
              <a:t> monitoruje aktywność związaną z </a:t>
            </a:r>
            <a:r>
              <a:rPr lang="pl-PL" dirty="0" err="1"/>
              <a:t>pinami</a:t>
            </a:r>
            <a:r>
              <a:rPr lang="pl-PL" dirty="0"/>
              <a:t>:</a:t>
            </a:r>
          </a:p>
          <a:p>
            <a:pPr>
              <a:buFont typeface="Arial" panose="020B0604020202020204" pitchFamily="34" charset="0"/>
              <a:buChar char="•"/>
            </a:pPr>
            <a:r>
              <a:rPr lang="pl-PL" b="1" dirty="0"/>
              <a:t>Pin </a:t>
            </a:r>
            <a:r>
              <a:rPr lang="pl-PL" b="1" dirty="0" err="1"/>
              <a:t>Stats</a:t>
            </a:r>
            <a:r>
              <a:rPr lang="pl-PL" b="1" dirty="0"/>
              <a:t>:</a:t>
            </a:r>
            <a:r>
              <a:rPr lang="pl-PL" dirty="0"/>
              <a:t> Najbardziej angażujące piny i ich wydajność.</a:t>
            </a:r>
          </a:p>
          <a:p>
            <a:pPr>
              <a:buFont typeface="Arial" panose="020B0604020202020204" pitchFamily="34" charset="0"/>
              <a:buChar char="•"/>
            </a:pPr>
            <a:r>
              <a:rPr lang="pl-PL" b="1" dirty="0" err="1"/>
              <a:t>Impressions</a:t>
            </a:r>
            <a:r>
              <a:rPr lang="pl-PL" b="1" dirty="0"/>
              <a:t>:</a:t>
            </a:r>
            <a:r>
              <a:rPr lang="pl-PL" dirty="0"/>
              <a:t> Liczba wyświetleń </a:t>
            </a:r>
            <a:r>
              <a:rPr lang="pl-PL" dirty="0" err="1"/>
              <a:t>pina</a:t>
            </a:r>
            <a:r>
              <a:rPr lang="pl-PL" dirty="0"/>
              <a:t>.</a:t>
            </a:r>
          </a:p>
          <a:p>
            <a:pPr>
              <a:buFont typeface="Arial" panose="020B0604020202020204" pitchFamily="34" charset="0"/>
              <a:buChar char="•"/>
            </a:pPr>
            <a:r>
              <a:rPr lang="pl-PL" b="1" dirty="0" err="1"/>
              <a:t>Closeups</a:t>
            </a:r>
            <a:r>
              <a:rPr lang="pl-PL" b="1" dirty="0"/>
              <a:t>:</a:t>
            </a:r>
            <a:r>
              <a:rPr lang="pl-PL" dirty="0"/>
              <a:t> Liczba kliknięć, aby powiększyć zawartość.</a:t>
            </a:r>
          </a:p>
          <a:p>
            <a:pPr>
              <a:buFont typeface="Arial" panose="020B0604020202020204" pitchFamily="34" charset="0"/>
              <a:buChar char="•"/>
            </a:pPr>
            <a:r>
              <a:rPr lang="pl-PL" b="1" dirty="0" err="1"/>
              <a:t>Clicks</a:t>
            </a:r>
            <a:r>
              <a:rPr lang="pl-PL" b="1" dirty="0"/>
              <a:t>:</a:t>
            </a:r>
            <a:r>
              <a:rPr lang="pl-PL" dirty="0"/>
              <a:t> Kliknięcia </a:t>
            </a:r>
            <a:r>
              <a:rPr lang="pl-PL" dirty="0" err="1"/>
              <a:t>prowadące</a:t>
            </a:r>
            <a:r>
              <a:rPr lang="pl-PL" dirty="0"/>
              <a:t> na stronę kampanii.</a:t>
            </a:r>
          </a:p>
          <a:p>
            <a:pPr>
              <a:buFont typeface="Arial" panose="020B0604020202020204" pitchFamily="34" charset="0"/>
              <a:buChar char="•"/>
            </a:pPr>
            <a:r>
              <a:rPr lang="pl-PL" b="1" dirty="0" err="1"/>
              <a:t>Saves</a:t>
            </a:r>
            <a:r>
              <a:rPr lang="pl-PL" b="1" dirty="0"/>
              <a:t>:</a:t>
            </a:r>
            <a:r>
              <a:rPr lang="pl-PL" dirty="0"/>
              <a:t> Liczba zapisów </a:t>
            </a:r>
            <a:r>
              <a:rPr lang="pl-PL" dirty="0" err="1"/>
              <a:t>pina</a:t>
            </a:r>
            <a:r>
              <a:rPr lang="pl-PL" dirty="0"/>
              <a:t> do przyszłego użytku.</a:t>
            </a:r>
          </a:p>
          <a:p>
            <a:endParaRPr lang="pl-PL" dirty="0"/>
          </a:p>
        </p:txBody>
      </p:sp>
    </p:spTree>
    <p:extLst>
      <p:ext uri="{BB962C8B-B14F-4D97-AF65-F5344CB8AC3E}">
        <p14:creationId xmlns:p14="http://schemas.microsoft.com/office/powerpoint/2010/main" val="907395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3DBC1-B64B-74CB-30C9-34E13705B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F7FBF3-D44B-FA40-EBF1-2929BB1B1C8E}"/>
              </a:ext>
            </a:extLst>
          </p:cNvPr>
          <p:cNvSpPr>
            <a:spLocks noGrp="1"/>
          </p:cNvSpPr>
          <p:nvPr>
            <p:ph type="title"/>
          </p:nvPr>
        </p:nvSpPr>
        <p:spPr>
          <a:xfrm>
            <a:off x="838200" y="0"/>
            <a:ext cx="10515600" cy="801523"/>
          </a:xfrm>
        </p:spPr>
        <p:txBody>
          <a:bodyPr>
            <a:normAutofit fontScale="90000"/>
          </a:bodyPr>
          <a:lstStyle/>
          <a:p>
            <a:pPr algn="ctr"/>
            <a:r>
              <a:rPr lang="pl-PL" dirty="0"/>
              <a:t>Analiza mediów społecznościowych - LinkedIn</a:t>
            </a:r>
          </a:p>
        </p:txBody>
      </p:sp>
      <p:sp>
        <p:nvSpPr>
          <p:cNvPr id="3" name="Content Placeholder 2">
            <a:extLst>
              <a:ext uri="{FF2B5EF4-FFF2-40B4-BE49-F238E27FC236}">
                <a16:creationId xmlns:a16="http://schemas.microsoft.com/office/drawing/2014/main" id="{793D0F53-3C07-18EC-5960-DFCB20523EA6}"/>
              </a:ext>
            </a:extLst>
          </p:cNvPr>
          <p:cNvSpPr>
            <a:spLocks noGrp="1"/>
          </p:cNvSpPr>
          <p:nvPr>
            <p:ph idx="1"/>
          </p:nvPr>
        </p:nvSpPr>
        <p:spPr>
          <a:xfrm>
            <a:off x="0" y="801522"/>
            <a:ext cx="12192000" cy="6056477"/>
          </a:xfrm>
        </p:spPr>
        <p:txBody>
          <a:bodyPr/>
          <a:lstStyle/>
          <a:p>
            <a:r>
              <a:rPr lang="pl-PL" b="1" dirty="0"/>
              <a:t>LinkedIn Analytics</a:t>
            </a:r>
            <a:r>
              <a:rPr lang="pl-PL" dirty="0"/>
              <a:t> umożliwia monitorowanie trendów i metryk:</a:t>
            </a:r>
          </a:p>
          <a:p>
            <a:pPr>
              <a:buFont typeface="Arial" panose="020B0604020202020204" pitchFamily="34" charset="0"/>
              <a:buChar char="•"/>
            </a:pPr>
            <a:r>
              <a:rPr lang="pl-PL" b="1" dirty="0" err="1"/>
              <a:t>Visitors</a:t>
            </a:r>
            <a:r>
              <a:rPr lang="pl-PL" b="1" dirty="0"/>
              <a:t>:</a:t>
            </a:r>
            <a:r>
              <a:rPr lang="pl-PL" dirty="0"/>
              <a:t> Ruch na stronie oraz dane demograficzne odwiedzających.</a:t>
            </a:r>
          </a:p>
          <a:p>
            <a:pPr>
              <a:buFont typeface="Arial" panose="020B0604020202020204" pitchFamily="34" charset="0"/>
              <a:buChar char="•"/>
            </a:pPr>
            <a:r>
              <a:rPr lang="pl-PL" b="1" dirty="0" err="1"/>
              <a:t>Updates</a:t>
            </a:r>
            <a:r>
              <a:rPr lang="pl-PL" b="1" dirty="0"/>
              <a:t>:</a:t>
            </a:r>
            <a:r>
              <a:rPr lang="pl-PL" dirty="0"/>
              <a:t> Zasięg postów, zaangażowanie oraz inne akcje (np. nowi obserwujący).</a:t>
            </a:r>
          </a:p>
          <a:p>
            <a:pPr>
              <a:buFont typeface="Arial" panose="020B0604020202020204" pitchFamily="34" charset="0"/>
              <a:buChar char="•"/>
            </a:pPr>
            <a:r>
              <a:rPr lang="pl-PL" b="1" dirty="0" err="1"/>
              <a:t>Followers</a:t>
            </a:r>
            <a:r>
              <a:rPr lang="pl-PL" b="1" dirty="0"/>
              <a:t>:</a:t>
            </a:r>
            <a:r>
              <a:rPr lang="pl-PL" dirty="0"/>
              <a:t> Analiza trendów liczby obserwujących (organiczne vs. płatne).</a:t>
            </a:r>
          </a:p>
          <a:p>
            <a:endParaRPr lang="pl-PL" dirty="0"/>
          </a:p>
        </p:txBody>
      </p:sp>
    </p:spTree>
    <p:extLst>
      <p:ext uri="{BB962C8B-B14F-4D97-AF65-F5344CB8AC3E}">
        <p14:creationId xmlns:p14="http://schemas.microsoft.com/office/powerpoint/2010/main" val="27696975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03353-027E-C14A-B097-74B83BF88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BA13C-42D1-9D28-3562-EF2F91C666E3}"/>
              </a:ext>
            </a:extLst>
          </p:cNvPr>
          <p:cNvSpPr>
            <a:spLocks noGrp="1"/>
          </p:cNvSpPr>
          <p:nvPr>
            <p:ph type="title"/>
          </p:nvPr>
        </p:nvSpPr>
        <p:spPr>
          <a:xfrm>
            <a:off x="838200" y="0"/>
            <a:ext cx="10515600" cy="801523"/>
          </a:xfrm>
        </p:spPr>
        <p:txBody>
          <a:bodyPr/>
          <a:lstStyle/>
          <a:p>
            <a:pPr algn="ctr"/>
            <a:r>
              <a:rPr lang="pl-PL" dirty="0"/>
              <a:t>Feedback od użytkowników</a:t>
            </a:r>
          </a:p>
        </p:txBody>
      </p:sp>
      <p:sp>
        <p:nvSpPr>
          <p:cNvPr id="3" name="Content Placeholder 2">
            <a:extLst>
              <a:ext uri="{FF2B5EF4-FFF2-40B4-BE49-F238E27FC236}">
                <a16:creationId xmlns:a16="http://schemas.microsoft.com/office/drawing/2014/main" id="{6064F816-A155-F1BB-A8BE-1836C1E434BC}"/>
              </a:ext>
            </a:extLst>
          </p:cNvPr>
          <p:cNvSpPr>
            <a:spLocks noGrp="1"/>
          </p:cNvSpPr>
          <p:nvPr>
            <p:ph idx="1"/>
          </p:nvPr>
        </p:nvSpPr>
        <p:spPr>
          <a:xfrm>
            <a:off x="0" y="801522"/>
            <a:ext cx="12192000" cy="6056477"/>
          </a:xfrm>
        </p:spPr>
        <p:txBody>
          <a:bodyPr/>
          <a:lstStyle/>
          <a:p>
            <a:pPr>
              <a:buFont typeface="Arial" panose="020B0604020202020204" pitchFamily="34" charset="0"/>
              <a:buChar char="•"/>
            </a:pPr>
            <a:r>
              <a:rPr lang="pl-PL" b="1" dirty="0"/>
              <a:t>Feedback form:</a:t>
            </a:r>
            <a:r>
              <a:rPr lang="pl-PL" dirty="0"/>
              <a:t> Formularze mogą być przesyłane e-mailem do zespołu lub bezpośrednio do bazy danych. Warto pracować nad automatyzacją tego procesu.</a:t>
            </a:r>
          </a:p>
          <a:p>
            <a:pPr>
              <a:buFont typeface="Arial" panose="020B0604020202020204" pitchFamily="34" charset="0"/>
              <a:buChar char="•"/>
            </a:pPr>
            <a:r>
              <a:rPr lang="pl-PL" b="1" dirty="0"/>
              <a:t>Live chat:</a:t>
            </a:r>
            <a:r>
              <a:rPr lang="pl-PL" dirty="0"/>
              <a:t> Czaty można pobrać z interfejsu dostawcy usługi i oznaczać kluczowe kwestie bezpośrednio w portalu administracyjnym. Współpraca z programistami może pomóc w integracji z bazą danych.</a:t>
            </a:r>
          </a:p>
          <a:p>
            <a:pPr>
              <a:buFont typeface="Arial" panose="020B0604020202020204" pitchFamily="34" charset="0"/>
              <a:buChar char="•"/>
            </a:pPr>
            <a:r>
              <a:rPr lang="pl-PL" b="1" dirty="0" err="1"/>
              <a:t>Campaign</a:t>
            </a:r>
            <a:r>
              <a:rPr lang="pl-PL" b="1" dirty="0"/>
              <a:t> </a:t>
            </a:r>
            <a:r>
              <a:rPr lang="pl-PL" b="1" dirty="0" err="1"/>
              <a:t>ratings</a:t>
            </a:r>
            <a:r>
              <a:rPr lang="pl-PL" b="1" dirty="0"/>
              <a:t>:</a:t>
            </a:r>
            <a:r>
              <a:rPr lang="pl-PL" dirty="0"/>
              <a:t> Ankiety oceniające kampanie zawierają cenne dane, które należy szybko zapisywać w bazie danych i odpowiednio tagować.</a:t>
            </a:r>
          </a:p>
          <a:p>
            <a:pPr>
              <a:buFont typeface="Arial" panose="020B0604020202020204" pitchFamily="34" charset="0"/>
              <a:buChar char="•"/>
            </a:pPr>
            <a:r>
              <a:rPr lang="pl-PL" b="1" dirty="0" err="1"/>
              <a:t>Polls</a:t>
            </a:r>
            <a:r>
              <a:rPr lang="pl-PL" b="1" dirty="0"/>
              <a:t>:</a:t>
            </a:r>
            <a:r>
              <a:rPr lang="pl-PL" dirty="0"/>
              <a:t> Dane z ankiet można pobierać w formacie CSV z interfejsu dostawcy. Pozwalają one na filtrowanie wyników według dat, segmentów odbiorców i odpowiedzi, a następnie ich import do bazy danych.</a:t>
            </a:r>
          </a:p>
          <a:p>
            <a:endParaRPr lang="pl-PL" dirty="0"/>
          </a:p>
        </p:txBody>
      </p:sp>
    </p:spTree>
    <p:extLst>
      <p:ext uri="{BB962C8B-B14F-4D97-AF65-F5344CB8AC3E}">
        <p14:creationId xmlns:p14="http://schemas.microsoft.com/office/powerpoint/2010/main" val="26143936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93EDE-5069-13F1-AAC0-9656CADD6CBA}"/>
              </a:ext>
            </a:extLst>
          </p:cNvPr>
          <p:cNvSpPr>
            <a:spLocks noGrp="1"/>
          </p:cNvSpPr>
          <p:nvPr>
            <p:ph type="title"/>
          </p:nvPr>
        </p:nvSpPr>
        <p:spPr>
          <a:xfrm>
            <a:off x="838200" y="0"/>
            <a:ext cx="10515600" cy="722696"/>
          </a:xfrm>
        </p:spPr>
        <p:txBody>
          <a:bodyPr/>
          <a:lstStyle/>
          <a:p>
            <a:pPr algn="ctr"/>
            <a:r>
              <a:rPr lang="pl-PL" dirty="0"/>
              <a:t>Gdzie trzymać dane o użytkownikach</a:t>
            </a:r>
          </a:p>
        </p:txBody>
      </p:sp>
      <p:graphicFrame>
        <p:nvGraphicFramePr>
          <p:cNvPr id="8" name="Content Placeholder 7">
            <a:extLst>
              <a:ext uri="{FF2B5EF4-FFF2-40B4-BE49-F238E27FC236}">
                <a16:creationId xmlns:a16="http://schemas.microsoft.com/office/drawing/2014/main" id="{A7F15009-C90D-72FA-0DB2-B7D90EEB4E75}"/>
              </a:ext>
            </a:extLst>
          </p:cNvPr>
          <p:cNvGraphicFramePr>
            <a:graphicFrameLocks noGrp="1"/>
          </p:cNvGraphicFramePr>
          <p:nvPr>
            <p:ph idx="1"/>
            <p:extLst>
              <p:ext uri="{D42A27DB-BD31-4B8C-83A1-F6EECF244321}">
                <p14:modId xmlns:p14="http://schemas.microsoft.com/office/powerpoint/2010/main" val="3676593698"/>
              </p:ext>
            </p:extLst>
          </p:nvPr>
        </p:nvGraphicFramePr>
        <p:xfrm>
          <a:off x="268014" y="1166648"/>
          <a:ext cx="11634951" cy="5503868"/>
        </p:xfrm>
        <a:graphic>
          <a:graphicData uri="http://schemas.openxmlformats.org/drawingml/2006/table">
            <a:tbl>
              <a:tblPr/>
              <a:tblGrid>
                <a:gridCol w="3878317">
                  <a:extLst>
                    <a:ext uri="{9D8B030D-6E8A-4147-A177-3AD203B41FA5}">
                      <a16:colId xmlns:a16="http://schemas.microsoft.com/office/drawing/2014/main" val="1900683554"/>
                    </a:ext>
                  </a:extLst>
                </a:gridCol>
                <a:gridCol w="3878317">
                  <a:extLst>
                    <a:ext uri="{9D8B030D-6E8A-4147-A177-3AD203B41FA5}">
                      <a16:colId xmlns:a16="http://schemas.microsoft.com/office/drawing/2014/main" val="3057221099"/>
                    </a:ext>
                  </a:extLst>
                </a:gridCol>
                <a:gridCol w="3878317">
                  <a:extLst>
                    <a:ext uri="{9D8B030D-6E8A-4147-A177-3AD203B41FA5}">
                      <a16:colId xmlns:a16="http://schemas.microsoft.com/office/drawing/2014/main" val="2081234046"/>
                    </a:ext>
                  </a:extLst>
                </a:gridCol>
              </a:tblGrid>
              <a:tr h="433638">
                <a:tc>
                  <a:txBody>
                    <a:bodyPr/>
                    <a:lstStyle/>
                    <a:p>
                      <a:r>
                        <a:rPr lang="pl-PL" sz="2000" b="1" dirty="0"/>
                        <a:t>Data Source</a:t>
                      </a:r>
                      <a:endParaRPr lang="pl-PL" sz="2000" dirty="0"/>
                    </a:p>
                  </a:txBody>
                  <a:tcPr anchor="ctr">
                    <a:lnL>
                      <a:noFill/>
                    </a:lnL>
                    <a:lnR>
                      <a:noFill/>
                    </a:lnR>
                    <a:lnT>
                      <a:noFill/>
                    </a:lnT>
                    <a:lnB>
                      <a:noFill/>
                    </a:lnB>
                    <a:noFill/>
                  </a:tcPr>
                </a:tc>
                <a:tc>
                  <a:txBody>
                    <a:bodyPr/>
                    <a:lstStyle/>
                    <a:p>
                      <a:r>
                        <a:rPr lang="pl-PL" sz="2000"/>
                        <a:t>Typ Danych</a:t>
                      </a:r>
                    </a:p>
                  </a:txBody>
                  <a:tcPr anchor="ctr">
                    <a:lnL>
                      <a:noFill/>
                    </a:lnL>
                    <a:lnR>
                      <a:noFill/>
                    </a:lnR>
                    <a:lnT>
                      <a:noFill/>
                    </a:lnT>
                    <a:lnB>
                      <a:noFill/>
                    </a:lnB>
                    <a:noFill/>
                  </a:tcPr>
                </a:tc>
                <a:tc>
                  <a:txBody>
                    <a:bodyPr/>
                    <a:lstStyle/>
                    <a:p>
                      <a:r>
                        <a:rPr lang="pl-PL" sz="2000" b="1"/>
                        <a:t>Typical Storage Location</a:t>
                      </a:r>
                      <a:endParaRPr lang="pl-PL" sz="2000"/>
                    </a:p>
                  </a:txBody>
                  <a:tcPr anchor="ctr">
                    <a:lnL>
                      <a:noFill/>
                    </a:lnL>
                    <a:lnR>
                      <a:noFill/>
                    </a:lnR>
                    <a:lnT>
                      <a:noFill/>
                    </a:lnT>
                    <a:lnB>
                      <a:noFill/>
                    </a:lnB>
                    <a:noFill/>
                  </a:tcPr>
                </a:tc>
                <a:extLst>
                  <a:ext uri="{0D108BD9-81ED-4DB2-BD59-A6C34878D82A}">
                    <a16:rowId xmlns:a16="http://schemas.microsoft.com/office/drawing/2014/main" val="2359002545"/>
                  </a:ext>
                </a:extLst>
              </a:tr>
              <a:tr h="1100774">
                <a:tc>
                  <a:txBody>
                    <a:bodyPr/>
                    <a:lstStyle/>
                    <a:p>
                      <a:r>
                        <a:rPr lang="pl-PL" sz="2000" b="1" dirty="0" err="1"/>
                        <a:t>Campaign</a:t>
                      </a:r>
                      <a:r>
                        <a:rPr lang="pl-PL" sz="2000" b="1" dirty="0"/>
                        <a:t> </a:t>
                      </a:r>
                      <a:r>
                        <a:rPr lang="pl-PL" sz="2000" b="1" dirty="0" err="1"/>
                        <a:t>stats</a:t>
                      </a:r>
                      <a:endParaRPr lang="pl-PL" sz="2000" dirty="0"/>
                    </a:p>
                  </a:txBody>
                  <a:tcPr anchor="ctr">
                    <a:lnL>
                      <a:noFill/>
                    </a:lnL>
                    <a:lnR>
                      <a:noFill/>
                    </a:lnR>
                    <a:lnT>
                      <a:noFill/>
                    </a:lnT>
                    <a:lnB>
                      <a:noFill/>
                    </a:lnB>
                    <a:noFill/>
                  </a:tcPr>
                </a:tc>
                <a:tc>
                  <a:txBody>
                    <a:bodyPr/>
                    <a:lstStyle/>
                    <a:p>
                      <a:r>
                        <a:rPr lang="pl-PL" sz="2000" dirty="0"/>
                        <a:t>Cele i dane dotyczące kampanii.</a:t>
                      </a:r>
                    </a:p>
                  </a:txBody>
                  <a:tcPr anchor="ctr">
                    <a:lnL>
                      <a:noFill/>
                    </a:lnL>
                    <a:lnR>
                      <a:noFill/>
                    </a:lnR>
                    <a:lnT>
                      <a:noFill/>
                    </a:lnT>
                    <a:lnB>
                      <a:noFill/>
                    </a:lnB>
                    <a:noFill/>
                  </a:tcPr>
                </a:tc>
                <a:tc>
                  <a:txBody>
                    <a:bodyPr/>
                    <a:lstStyle/>
                    <a:p>
                      <a:r>
                        <a:rPr lang="pl-PL" sz="2000"/>
                        <a:t>Własna baza danych firmy lub usługa w chmurze, dostępna 24/7.</a:t>
                      </a:r>
                    </a:p>
                  </a:txBody>
                  <a:tcPr anchor="ctr">
                    <a:lnL>
                      <a:noFill/>
                    </a:lnL>
                    <a:lnR>
                      <a:noFill/>
                    </a:lnR>
                    <a:lnT>
                      <a:noFill/>
                    </a:lnT>
                    <a:lnB>
                      <a:noFill/>
                    </a:lnB>
                    <a:noFill/>
                  </a:tcPr>
                </a:tc>
                <a:extLst>
                  <a:ext uri="{0D108BD9-81ED-4DB2-BD59-A6C34878D82A}">
                    <a16:rowId xmlns:a16="http://schemas.microsoft.com/office/drawing/2014/main" val="62772919"/>
                  </a:ext>
                </a:extLst>
              </a:tr>
              <a:tr h="1434341">
                <a:tc>
                  <a:txBody>
                    <a:bodyPr/>
                    <a:lstStyle/>
                    <a:p>
                      <a:r>
                        <a:rPr lang="pl-PL" sz="2000" b="1"/>
                        <a:t>Web analytics</a:t>
                      </a:r>
                      <a:endParaRPr lang="pl-PL" sz="2000"/>
                    </a:p>
                  </a:txBody>
                  <a:tcPr anchor="ctr">
                    <a:lnL>
                      <a:noFill/>
                    </a:lnL>
                    <a:lnR>
                      <a:noFill/>
                    </a:lnR>
                    <a:lnT>
                      <a:noFill/>
                    </a:lnT>
                    <a:lnB>
                      <a:noFill/>
                    </a:lnB>
                    <a:noFill/>
                  </a:tcPr>
                </a:tc>
                <a:tc>
                  <a:txBody>
                    <a:bodyPr/>
                    <a:lstStyle/>
                    <a:p>
                      <a:r>
                        <a:rPr lang="pl-PL" sz="2000" dirty="0"/>
                        <a:t>Dane z narzędzi śledzenia online, np. Google Analytics.</a:t>
                      </a:r>
                    </a:p>
                  </a:txBody>
                  <a:tcPr anchor="ctr">
                    <a:lnL>
                      <a:noFill/>
                    </a:lnL>
                    <a:lnR>
                      <a:noFill/>
                    </a:lnR>
                    <a:lnT>
                      <a:noFill/>
                    </a:lnT>
                    <a:lnB>
                      <a:noFill/>
                    </a:lnB>
                    <a:noFill/>
                  </a:tcPr>
                </a:tc>
                <a:tc>
                  <a:txBody>
                    <a:bodyPr/>
                    <a:lstStyle/>
                    <a:p>
                      <a:r>
                        <a:rPr lang="pl-PL" sz="2000"/>
                        <a:t>Serwery dostawcy oprogramowania, możliwość pobrania danych CSV i przesłania do własnej bazy.</a:t>
                      </a:r>
                    </a:p>
                  </a:txBody>
                  <a:tcPr anchor="ctr">
                    <a:lnL>
                      <a:noFill/>
                    </a:lnL>
                    <a:lnR>
                      <a:noFill/>
                    </a:lnR>
                    <a:lnT>
                      <a:noFill/>
                    </a:lnT>
                    <a:lnB>
                      <a:noFill/>
                    </a:lnB>
                    <a:noFill/>
                  </a:tcPr>
                </a:tc>
                <a:extLst>
                  <a:ext uri="{0D108BD9-81ED-4DB2-BD59-A6C34878D82A}">
                    <a16:rowId xmlns:a16="http://schemas.microsoft.com/office/drawing/2014/main" val="688453524"/>
                  </a:ext>
                </a:extLst>
              </a:tr>
              <a:tr h="1434341">
                <a:tc>
                  <a:txBody>
                    <a:bodyPr/>
                    <a:lstStyle/>
                    <a:p>
                      <a:r>
                        <a:rPr lang="pl-PL" sz="2000" b="1"/>
                        <a:t>Social media analytics</a:t>
                      </a:r>
                      <a:endParaRPr lang="pl-PL" sz="2000"/>
                    </a:p>
                  </a:txBody>
                  <a:tcPr anchor="ctr">
                    <a:lnL>
                      <a:noFill/>
                    </a:lnL>
                    <a:lnR>
                      <a:noFill/>
                    </a:lnR>
                    <a:lnT>
                      <a:noFill/>
                    </a:lnT>
                    <a:lnB>
                      <a:noFill/>
                    </a:lnB>
                    <a:noFill/>
                  </a:tcPr>
                </a:tc>
                <a:tc>
                  <a:txBody>
                    <a:bodyPr/>
                    <a:lstStyle/>
                    <a:p>
                      <a:r>
                        <a:rPr lang="pl-PL" sz="2000"/>
                        <a:t>Dane zebrane przez kanały mediów społecznościowych.</a:t>
                      </a:r>
                    </a:p>
                  </a:txBody>
                  <a:tcPr anchor="ctr">
                    <a:lnL>
                      <a:noFill/>
                    </a:lnL>
                    <a:lnR>
                      <a:noFill/>
                    </a:lnR>
                    <a:lnT>
                      <a:noFill/>
                    </a:lnT>
                    <a:lnB>
                      <a:noFill/>
                    </a:lnB>
                    <a:noFill/>
                  </a:tcPr>
                </a:tc>
                <a:tc>
                  <a:txBody>
                    <a:bodyPr/>
                    <a:lstStyle/>
                    <a:p>
                      <a:r>
                        <a:rPr lang="pl-PL" sz="2000" dirty="0"/>
                        <a:t>Serwery dostawcy, dane można pobrać w formacie CSV i przesłać do własnej bazy.</a:t>
                      </a:r>
                    </a:p>
                  </a:txBody>
                  <a:tcPr anchor="ctr">
                    <a:lnL>
                      <a:noFill/>
                    </a:lnL>
                    <a:lnR>
                      <a:noFill/>
                    </a:lnR>
                    <a:lnT>
                      <a:noFill/>
                    </a:lnT>
                    <a:lnB>
                      <a:noFill/>
                    </a:lnB>
                    <a:noFill/>
                  </a:tcPr>
                </a:tc>
                <a:extLst>
                  <a:ext uri="{0D108BD9-81ED-4DB2-BD59-A6C34878D82A}">
                    <a16:rowId xmlns:a16="http://schemas.microsoft.com/office/drawing/2014/main" val="843908610"/>
                  </a:ext>
                </a:extLst>
              </a:tr>
              <a:tr h="1100774">
                <a:tc>
                  <a:txBody>
                    <a:bodyPr/>
                    <a:lstStyle/>
                    <a:p>
                      <a:r>
                        <a:rPr lang="pl-PL" sz="2000" b="1"/>
                        <a:t>Audience feedback</a:t>
                      </a:r>
                      <a:endParaRPr lang="pl-PL" sz="2000"/>
                    </a:p>
                  </a:txBody>
                  <a:tcPr anchor="ctr">
                    <a:lnL>
                      <a:noFill/>
                    </a:lnL>
                    <a:lnR>
                      <a:noFill/>
                    </a:lnR>
                    <a:lnT>
                      <a:noFill/>
                    </a:lnT>
                    <a:lnB>
                      <a:noFill/>
                    </a:lnB>
                    <a:noFill/>
                  </a:tcPr>
                </a:tc>
                <a:tc>
                  <a:txBody>
                    <a:bodyPr/>
                    <a:lstStyle/>
                    <a:p>
                      <a:r>
                        <a:rPr lang="pl-PL" sz="2000"/>
                        <a:t>Opinie zebrane od odbiorców, np. formularze czy e-maile.</a:t>
                      </a:r>
                    </a:p>
                  </a:txBody>
                  <a:tcPr anchor="ctr">
                    <a:lnL>
                      <a:noFill/>
                    </a:lnL>
                    <a:lnR>
                      <a:noFill/>
                    </a:lnR>
                    <a:lnT>
                      <a:noFill/>
                    </a:lnT>
                    <a:lnB>
                      <a:noFill/>
                    </a:lnB>
                    <a:noFill/>
                  </a:tcPr>
                </a:tc>
                <a:tc>
                  <a:txBody>
                    <a:bodyPr/>
                    <a:lstStyle/>
                    <a:p>
                      <a:r>
                        <a:rPr lang="pl-PL" sz="2000" dirty="0"/>
                        <a:t>Własna baza danych firmy lub usługa w chmurze, dostępna 24/7.</a:t>
                      </a:r>
                    </a:p>
                  </a:txBody>
                  <a:tcPr anchor="ctr">
                    <a:lnL>
                      <a:noFill/>
                    </a:lnL>
                    <a:lnR>
                      <a:noFill/>
                    </a:lnR>
                    <a:lnT>
                      <a:noFill/>
                    </a:lnT>
                    <a:lnB>
                      <a:noFill/>
                    </a:lnB>
                    <a:noFill/>
                  </a:tcPr>
                </a:tc>
                <a:extLst>
                  <a:ext uri="{0D108BD9-81ED-4DB2-BD59-A6C34878D82A}">
                    <a16:rowId xmlns:a16="http://schemas.microsoft.com/office/drawing/2014/main" val="3198883044"/>
                  </a:ext>
                </a:extLst>
              </a:tr>
            </a:tbl>
          </a:graphicData>
        </a:graphic>
      </p:graphicFrame>
    </p:spTree>
    <p:extLst>
      <p:ext uri="{BB962C8B-B14F-4D97-AF65-F5344CB8AC3E}">
        <p14:creationId xmlns:p14="http://schemas.microsoft.com/office/powerpoint/2010/main" val="10516636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B28A8-D7B3-E86B-9039-FB522837B193}"/>
              </a:ext>
            </a:extLst>
          </p:cNvPr>
          <p:cNvSpPr>
            <a:spLocks noGrp="1"/>
          </p:cNvSpPr>
          <p:nvPr>
            <p:ph type="title"/>
          </p:nvPr>
        </p:nvSpPr>
        <p:spPr>
          <a:xfrm>
            <a:off x="838200" y="0"/>
            <a:ext cx="10515600" cy="706930"/>
          </a:xfrm>
        </p:spPr>
        <p:txBody>
          <a:bodyPr/>
          <a:lstStyle/>
          <a:p>
            <a:pPr algn="ctr"/>
            <a:r>
              <a:rPr lang="pl-PL" dirty="0"/>
              <a:t>Jak zabezpieczyć dane o użytkownikach 1/2</a:t>
            </a:r>
          </a:p>
        </p:txBody>
      </p:sp>
      <p:sp>
        <p:nvSpPr>
          <p:cNvPr id="3" name="Content Placeholder 2">
            <a:extLst>
              <a:ext uri="{FF2B5EF4-FFF2-40B4-BE49-F238E27FC236}">
                <a16:creationId xmlns:a16="http://schemas.microsoft.com/office/drawing/2014/main" id="{79A9B0B1-606C-B3F2-E38A-6E60CC153DD4}"/>
              </a:ext>
            </a:extLst>
          </p:cNvPr>
          <p:cNvSpPr>
            <a:spLocks noGrp="1"/>
          </p:cNvSpPr>
          <p:nvPr>
            <p:ph idx="1"/>
          </p:nvPr>
        </p:nvSpPr>
        <p:spPr>
          <a:xfrm>
            <a:off x="0" y="706930"/>
            <a:ext cx="12192000" cy="6151070"/>
          </a:xfrm>
        </p:spPr>
        <p:txBody>
          <a:bodyPr/>
          <a:lstStyle/>
          <a:p>
            <a:r>
              <a:rPr lang="pl-PL" b="1" dirty="0"/>
              <a:t>Sposoby zabezpieczenia bazy danych</a:t>
            </a:r>
          </a:p>
          <a:p>
            <a:pPr>
              <a:buFont typeface="+mj-lt"/>
              <a:buAutoNum type="arabicPeriod"/>
            </a:pPr>
            <a:r>
              <a:rPr lang="pl-PL" b="1" dirty="0"/>
              <a:t>Szyfrowanie</a:t>
            </a:r>
            <a:endParaRPr lang="pl-PL" dirty="0"/>
          </a:p>
          <a:p>
            <a:pPr marL="742950" lvl="1" indent="-285750">
              <a:buFont typeface="+mj-lt"/>
              <a:buAutoNum type="arabicPeriod"/>
            </a:pPr>
            <a:r>
              <a:rPr lang="pl-PL" dirty="0"/>
              <a:t>Szyfrowanie przekształca dane w taki sposób, że w przypadku przechwycenia będą wyglądały jak losowy ciąg znaków bez znaczenia.</a:t>
            </a:r>
          </a:p>
          <a:p>
            <a:pPr marL="742950" lvl="1" indent="-285750">
              <a:buFont typeface="+mj-lt"/>
              <a:buAutoNum type="arabicPeriod"/>
            </a:pPr>
            <a:r>
              <a:rPr lang="pl-PL" dirty="0"/>
              <a:t>Upewnij się, że baza danych jest szyfrowana za pomocą aktualnego oprogramowania.</a:t>
            </a:r>
          </a:p>
          <a:p>
            <a:pPr>
              <a:buFont typeface="+mj-lt"/>
              <a:buAutoNum type="arabicPeriod"/>
            </a:pPr>
            <a:r>
              <a:rPr lang="pl-PL" b="1" dirty="0"/>
              <a:t>Bezpieczne hasła</a:t>
            </a:r>
            <a:endParaRPr lang="pl-PL" dirty="0"/>
          </a:p>
          <a:p>
            <a:pPr marL="742950" lvl="1" indent="-285750">
              <a:buFont typeface="+mj-lt"/>
              <a:buAutoNum type="arabicPeriod"/>
            </a:pPr>
            <a:r>
              <a:rPr lang="pl-PL" dirty="0"/>
              <a:t>Używaj narzędzi do zarządzania hasłami, takich jak </a:t>
            </a:r>
            <a:r>
              <a:rPr lang="pl-PL" dirty="0" err="1"/>
              <a:t>Dashlane</a:t>
            </a:r>
            <a:r>
              <a:rPr lang="pl-PL" dirty="0"/>
              <a:t>, </a:t>
            </a:r>
            <a:r>
              <a:rPr lang="pl-PL" dirty="0" err="1"/>
              <a:t>Keeper</a:t>
            </a:r>
            <a:r>
              <a:rPr lang="pl-PL" dirty="0"/>
              <a:t> czy </a:t>
            </a:r>
            <a:r>
              <a:rPr lang="pl-PL" dirty="0" err="1"/>
              <a:t>NordPass</a:t>
            </a:r>
            <a:r>
              <a:rPr lang="pl-PL" dirty="0"/>
              <a:t>.</a:t>
            </a:r>
          </a:p>
          <a:p>
            <a:pPr marL="742950" lvl="1" indent="-285750">
              <a:buFont typeface="+mj-lt"/>
              <a:buAutoNum type="arabicPeriod"/>
            </a:pPr>
            <a:r>
              <a:rPr lang="pl-PL" dirty="0"/>
              <a:t>Wdrażaj zasady regularnej zmiany haseł (np. co 90 dni). Jeśli hasło nie zostanie zmienione, zablokuj konto do czasu aktualizacji.</a:t>
            </a:r>
          </a:p>
          <a:p>
            <a:pPr>
              <a:buFont typeface="+mj-lt"/>
              <a:buAutoNum type="arabicPeriod"/>
            </a:pPr>
            <a:r>
              <a:rPr lang="pl-PL" b="1" dirty="0"/>
              <a:t>Monitorowanie i audyt</a:t>
            </a:r>
            <a:endParaRPr lang="pl-PL" dirty="0"/>
          </a:p>
          <a:p>
            <a:pPr marL="742950" lvl="1" indent="-285750">
              <a:buFont typeface="+mj-lt"/>
              <a:buAutoNum type="arabicPeriod"/>
            </a:pPr>
            <a:r>
              <a:rPr lang="pl-PL" b="1" dirty="0"/>
              <a:t>Monitorowanie dostępu i </a:t>
            </a:r>
            <a:r>
              <a:rPr lang="pl-PL" b="1" dirty="0" err="1"/>
              <a:t>zachowań</a:t>
            </a:r>
            <a:r>
              <a:rPr lang="pl-PL" b="1" dirty="0"/>
              <a:t>:</a:t>
            </a:r>
            <a:r>
              <a:rPr lang="pl-PL" dirty="0"/>
              <a:t> Śledź logowania i nietypowe aktywności (np. używanie haseł pracowników przez nieautoryzowane osoby lub dostęp z nieznanych adresów IP).</a:t>
            </a:r>
          </a:p>
          <a:p>
            <a:pPr marL="742950" lvl="1" indent="-285750">
              <a:buFont typeface="+mj-lt"/>
              <a:buAutoNum type="arabicPeriod"/>
            </a:pPr>
            <a:r>
              <a:rPr lang="pl-PL" b="1" dirty="0"/>
              <a:t>Audyt:</a:t>
            </a:r>
            <a:r>
              <a:rPr lang="pl-PL" dirty="0"/>
              <a:t> Regularne przeglądy pomagają znaleźć nieaktywne konta, które mogą być podatne na włamania. Usuwanie takich kont zmniejsza ryzyko.</a:t>
            </a:r>
          </a:p>
        </p:txBody>
      </p:sp>
    </p:spTree>
    <p:extLst>
      <p:ext uri="{BB962C8B-B14F-4D97-AF65-F5344CB8AC3E}">
        <p14:creationId xmlns:p14="http://schemas.microsoft.com/office/powerpoint/2010/main" val="8874685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FF71A-8C20-02A0-5C48-98F674F3C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ED57AA-FA84-EC00-1598-9458FBA54710}"/>
              </a:ext>
            </a:extLst>
          </p:cNvPr>
          <p:cNvSpPr>
            <a:spLocks noGrp="1"/>
          </p:cNvSpPr>
          <p:nvPr>
            <p:ph type="title"/>
          </p:nvPr>
        </p:nvSpPr>
        <p:spPr>
          <a:xfrm>
            <a:off x="838200" y="0"/>
            <a:ext cx="10515600" cy="706930"/>
          </a:xfrm>
        </p:spPr>
        <p:txBody>
          <a:bodyPr/>
          <a:lstStyle/>
          <a:p>
            <a:pPr algn="ctr"/>
            <a:r>
              <a:rPr lang="pl-PL" dirty="0"/>
              <a:t>Jak zabezpieczyć dane o użytkownikach 2/2</a:t>
            </a:r>
          </a:p>
        </p:txBody>
      </p:sp>
      <p:sp>
        <p:nvSpPr>
          <p:cNvPr id="6" name="Rectangle 3">
            <a:extLst>
              <a:ext uri="{FF2B5EF4-FFF2-40B4-BE49-F238E27FC236}">
                <a16:creationId xmlns:a16="http://schemas.microsoft.com/office/drawing/2014/main" id="{54B8EE22-8D21-48BD-A94E-68B9164C1969}"/>
              </a:ext>
            </a:extLst>
          </p:cNvPr>
          <p:cNvSpPr>
            <a:spLocks noGrp="1" noChangeArrowheads="1"/>
          </p:cNvSpPr>
          <p:nvPr>
            <p:ph idx="1"/>
          </p:nvPr>
        </p:nvSpPr>
        <p:spPr bwMode="auto">
          <a:xfrm>
            <a:off x="0" y="838306"/>
            <a:ext cx="12168268" cy="5887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pl-PL" b="1" dirty="0"/>
              <a:t>Sposoby zabezpieczenia bazy danych</a:t>
            </a:r>
          </a:p>
          <a:p>
            <a:pPr>
              <a:buFont typeface="+mj-lt"/>
              <a:buAutoNum type="arabicPeriod"/>
            </a:pPr>
            <a:r>
              <a:rPr lang="pl-PL" b="1" dirty="0"/>
              <a:t>Regularne kontrole</a:t>
            </a:r>
            <a:endParaRPr lang="pl-PL" dirty="0"/>
          </a:p>
          <a:p>
            <a:pPr marL="742950" lvl="1" indent="-285750">
              <a:buFont typeface="+mj-lt"/>
              <a:buAutoNum type="arabicPeriod"/>
            </a:pPr>
            <a:r>
              <a:rPr lang="pl-PL" b="1" dirty="0"/>
              <a:t>Uprawnienia:</a:t>
            </a:r>
            <a:r>
              <a:rPr lang="pl-PL" dirty="0"/>
              <a:t> Weryfikuj zmiany w uprawnieniach – mogą one świadczyć o naruszeniu</a:t>
            </a:r>
            <a:br>
              <a:rPr lang="pl-PL" dirty="0"/>
            </a:br>
            <a:r>
              <a:rPr lang="pl-PL" dirty="0"/>
              <a:t> lub błędnej konfiguracji.</a:t>
            </a:r>
          </a:p>
          <a:p>
            <a:pPr marL="742950" lvl="1" indent="-285750">
              <a:buFont typeface="+mj-lt"/>
              <a:buAutoNum type="arabicPeriod"/>
            </a:pPr>
            <a:r>
              <a:rPr lang="pl-PL" b="1" dirty="0"/>
              <a:t>Konfiguracja i ustawienia bazy:</a:t>
            </a:r>
            <a:r>
              <a:rPr lang="pl-PL" dirty="0"/>
              <a:t> Sprawdzaj, czy konfiguracje bezpieczeństwa nie</a:t>
            </a:r>
            <a:br>
              <a:rPr lang="pl-PL" dirty="0"/>
            </a:br>
            <a:r>
              <a:rPr lang="pl-PL" dirty="0"/>
              <a:t> zostały zmienione (np. przez aktualizacje od stron trzecich).</a:t>
            </a:r>
          </a:p>
          <a:p>
            <a:pPr marL="742950" lvl="1" indent="-285750">
              <a:buFont typeface="+mj-lt"/>
              <a:buAutoNum type="arabicPeriod"/>
            </a:pPr>
            <a:r>
              <a:rPr lang="pl-PL" b="1" dirty="0"/>
              <a:t>Zmiany w systemie:</a:t>
            </a:r>
            <a:r>
              <a:rPr lang="pl-PL" dirty="0"/>
              <a:t> Wszelkie nieautoryzowane zmiany mogą świadczyć o obecności</a:t>
            </a:r>
            <a:br>
              <a:rPr lang="pl-PL" dirty="0"/>
            </a:br>
            <a:r>
              <a:rPr lang="pl-PL" dirty="0"/>
              <a:t> złośliwego oprogramowania.</a:t>
            </a:r>
          </a:p>
          <a:p>
            <a:pPr marL="742950" lvl="1" indent="-285750">
              <a:buFont typeface="+mj-lt"/>
              <a:buAutoNum type="arabicPeriod"/>
            </a:pPr>
            <a:r>
              <a:rPr lang="pl-PL" b="1" dirty="0"/>
              <a:t>Aplikacje internetowe:</a:t>
            </a:r>
            <a:r>
              <a:rPr lang="pl-PL" dirty="0"/>
              <a:t> Kontroluj aplikacje webowe pod kątem ataków typu SQL</a:t>
            </a:r>
            <a:br>
              <a:rPr lang="pl-PL" dirty="0"/>
            </a:br>
            <a:r>
              <a:rPr lang="pl-PL" dirty="0"/>
              <a:t> </a:t>
            </a:r>
            <a:r>
              <a:rPr lang="pl-PL" dirty="0" err="1"/>
              <a:t>injection</a:t>
            </a:r>
            <a:r>
              <a:rPr lang="pl-PL" dirty="0"/>
              <a:t>, słabych uprawnień czy błędnej konfiguracji.</a:t>
            </a:r>
          </a:p>
          <a:p>
            <a:pPr>
              <a:buFont typeface="+mj-lt"/>
              <a:buAutoNum type="arabicPeriod"/>
            </a:pPr>
            <a:r>
              <a:rPr lang="pl-PL" b="1" dirty="0"/>
              <a:t>Logowanie i ograniczenia dostępu</a:t>
            </a:r>
            <a:endParaRPr lang="pl-PL" dirty="0"/>
          </a:p>
          <a:p>
            <a:pPr marL="742950" lvl="1" indent="-285750">
              <a:buFont typeface="+mj-lt"/>
              <a:buAutoNum type="arabicPeriod"/>
            </a:pPr>
            <a:r>
              <a:rPr lang="pl-PL" dirty="0"/>
              <a:t>Loguj jak najwięcej informacji, np. nieudane próby logowania, błędne zapytania SQL</a:t>
            </a:r>
            <a:br>
              <a:rPr lang="pl-PL" dirty="0"/>
            </a:br>
            <a:r>
              <a:rPr lang="pl-PL" dirty="0"/>
              <a:t> czy błędy uprawnień.</a:t>
            </a:r>
          </a:p>
          <a:p>
            <a:pPr marL="742950" lvl="1" indent="-285750">
              <a:buFont typeface="+mj-lt"/>
              <a:buAutoNum type="arabicPeriod"/>
            </a:pPr>
            <a:r>
              <a:rPr lang="pl-PL" dirty="0"/>
              <a:t>Zezwalaj na dostęp do bazy danych tylko z wybranych adresów IP. Usuwaj dostęp IP</a:t>
            </a:r>
            <a:br>
              <a:rPr lang="pl-PL" dirty="0"/>
            </a:br>
            <a:r>
              <a:rPr lang="pl-PL" dirty="0"/>
              <a:t> pracowników, którzy opuścili firmę.</a:t>
            </a:r>
          </a:p>
        </p:txBody>
      </p:sp>
    </p:spTree>
    <p:extLst>
      <p:ext uri="{BB962C8B-B14F-4D97-AF65-F5344CB8AC3E}">
        <p14:creationId xmlns:p14="http://schemas.microsoft.com/office/powerpoint/2010/main" val="23601162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5B1C0-013F-99B8-FCB1-2E802B30944B}"/>
              </a:ext>
            </a:extLst>
          </p:cNvPr>
          <p:cNvSpPr>
            <a:spLocks noGrp="1"/>
          </p:cNvSpPr>
          <p:nvPr>
            <p:ph type="title"/>
          </p:nvPr>
        </p:nvSpPr>
        <p:spPr>
          <a:xfrm>
            <a:off x="838200" y="0"/>
            <a:ext cx="10515600" cy="880351"/>
          </a:xfrm>
        </p:spPr>
        <p:txBody>
          <a:bodyPr/>
          <a:lstStyle/>
          <a:p>
            <a:pPr algn="ctr"/>
            <a:r>
              <a:rPr lang="pl-PL" dirty="0"/>
              <a:t>Tworzenie </a:t>
            </a:r>
            <a:r>
              <a:rPr lang="pl-PL" dirty="0" err="1"/>
              <a:t>honeypota</a:t>
            </a:r>
            <a:endParaRPr lang="pl-PL" dirty="0"/>
          </a:p>
        </p:txBody>
      </p:sp>
      <p:sp>
        <p:nvSpPr>
          <p:cNvPr id="3" name="Content Placeholder 2">
            <a:extLst>
              <a:ext uri="{FF2B5EF4-FFF2-40B4-BE49-F238E27FC236}">
                <a16:creationId xmlns:a16="http://schemas.microsoft.com/office/drawing/2014/main" id="{B0EC266B-3416-F410-ABE8-973E4DFAAC89}"/>
              </a:ext>
            </a:extLst>
          </p:cNvPr>
          <p:cNvSpPr>
            <a:spLocks noGrp="1"/>
          </p:cNvSpPr>
          <p:nvPr>
            <p:ph idx="1"/>
          </p:nvPr>
        </p:nvSpPr>
        <p:spPr>
          <a:xfrm>
            <a:off x="0" y="880350"/>
            <a:ext cx="12192000" cy="5977649"/>
          </a:xfrm>
        </p:spPr>
        <p:txBody>
          <a:bodyPr>
            <a:normAutofit fontScale="92500" lnSpcReduction="10000"/>
          </a:bodyPr>
          <a:lstStyle/>
          <a:p>
            <a:r>
              <a:rPr lang="pl-PL" dirty="0" err="1"/>
              <a:t>Honeypot</a:t>
            </a:r>
            <a:r>
              <a:rPr lang="pl-PL" dirty="0"/>
              <a:t> to serwer baz danych podłączony do sieci, który jest ustawiony jako przynęta. Jego celem jest zwabienie cyberprzestępców, aby wykryli serwer i pomyśleli, że </a:t>
            </a:r>
            <a:r>
              <a:rPr lang="pl-PL" dirty="0" err="1"/>
              <a:t>zhakowali</a:t>
            </a:r>
            <a:r>
              <a:rPr lang="pl-PL" dirty="0"/>
              <a:t> cenny zasób. Po próbie włamania system zbiera informacje o atakujących i powiadamia zespół o incydencie.</a:t>
            </a:r>
          </a:p>
          <a:p>
            <a:r>
              <a:rPr lang="pl-PL" dirty="0"/>
              <a:t>Dzięki temu można wykrywać ataki na bazy danych w organizacji we wczesnym etapie. Aby skonfigurować </a:t>
            </a:r>
            <a:r>
              <a:rPr lang="pl-PL" dirty="0" err="1"/>
              <a:t>honeypot</a:t>
            </a:r>
            <a:r>
              <a:rPr lang="pl-PL" dirty="0"/>
              <a:t>, należy wykonać następujące kroki:</a:t>
            </a:r>
          </a:p>
          <a:p>
            <a:r>
              <a:rPr lang="pl-PL" dirty="0"/>
              <a:t>    Oparta na rzeczywistym zasobie: </a:t>
            </a:r>
            <a:r>
              <a:rPr lang="pl-PL" dirty="0" err="1"/>
              <a:t>Honeypot</a:t>
            </a:r>
            <a:r>
              <a:rPr lang="pl-PL" dirty="0"/>
              <a:t> powinien być wzorowany na rzeczywistej bazie danych.</a:t>
            </a:r>
          </a:p>
          <a:p>
            <a:r>
              <a:rPr lang="pl-PL" dirty="0"/>
              <a:t>    Odniesienia: Wspominaj o </a:t>
            </a:r>
            <a:r>
              <a:rPr lang="pl-PL" dirty="0" err="1"/>
              <a:t>honeypocie</a:t>
            </a:r>
            <a:r>
              <a:rPr lang="pl-PL" dirty="0"/>
              <a:t> wszędzie tam, gdzie odwołujesz się do rzeczywistych zasobów.</a:t>
            </a:r>
          </a:p>
          <a:p>
            <a:r>
              <a:rPr lang="pl-PL" dirty="0"/>
              <a:t>    Procedura reagowania: Stwórz procedurę szybkiego badania alertów generowanych przez </a:t>
            </a:r>
            <a:r>
              <a:rPr lang="pl-PL" dirty="0" err="1"/>
              <a:t>honeypot</a:t>
            </a:r>
            <a:r>
              <a:rPr lang="pl-PL" dirty="0"/>
              <a:t>.</a:t>
            </a:r>
          </a:p>
          <a:p>
            <a:r>
              <a:rPr lang="pl-PL" dirty="0"/>
              <a:t>    Pozory atrakcyjności: Serwer powinien wyglądać interesująco. Twórz bazy danych o nazwach takich jak "</a:t>
            </a:r>
            <a:r>
              <a:rPr lang="pl-PL" dirty="0" err="1"/>
              <a:t>Credit</a:t>
            </a:r>
            <a:r>
              <a:rPr lang="pl-PL" dirty="0"/>
              <a:t> Cards" czy "</a:t>
            </a:r>
            <a:r>
              <a:rPr lang="pl-PL" dirty="0" err="1"/>
              <a:t>Customers</a:t>
            </a:r>
            <a:r>
              <a:rPr lang="pl-PL" dirty="0"/>
              <a:t> Info" i wypełniaj je fałszywymi, realistycznymi danymi.</a:t>
            </a:r>
          </a:p>
        </p:txBody>
      </p:sp>
    </p:spTree>
    <p:extLst>
      <p:ext uri="{BB962C8B-B14F-4D97-AF65-F5344CB8AC3E}">
        <p14:creationId xmlns:p14="http://schemas.microsoft.com/office/powerpoint/2010/main" val="41870172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Skutki przeciążenia strony</a:t>
            </a:r>
          </a:p>
        </p:txBody>
      </p:sp>
      <p:sp>
        <p:nvSpPr>
          <p:cNvPr id="3" name="Content Placeholder 2"/>
          <p:cNvSpPr>
            <a:spLocks noGrp="1"/>
          </p:cNvSpPr>
          <p:nvPr>
            <p:ph idx="1"/>
          </p:nvPr>
        </p:nvSpPr>
        <p:spPr/>
        <p:txBody>
          <a:bodyPr/>
          <a:lstStyle/>
          <a:p>
            <a:r>
              <a:rPr dirty="0" err="1"/>
              <a:t>Utrata</a:t>
            </a:r>
            <a:r>
              <a:rPr dirty="0"/>
              <a:t> </a:t>
            </a:r>
            <a:r>
              <a:rPr dirty="0" err="1"/>
              <a:t>klientów</a:t>
            </a:r>
            <a:r>
              <a:rPr dirty="0"/>
              <a:t> i </a:t>
            </a:r>
            <a:r>
              <a:rPr dirty="0" err="1"/>
              <a:t>spadek</a:t>
            </a:r>
            <a:r>
              <a:rPr dirty="0"/>
              <a:t> </a:t>
            </a:r>
            <a:r>
              <a:rPr dirty="0" err="1"/>
              <a:t>konwersji</a:t>
            </a:r>
            <a:endParaRPr dirty="0"/>
          </a:p>
          <a:p>
            <a:r>
              <a:rPr dirty="0" err="1"/>
              <a:t>Obniżenie</a:t>
            </a:r>
            <a:r>
              <a:rPr dirty="0"/>
              <a:t> </a:t>
            </a:r>
            <a:r>
              <a:rPr dirty="0" err="1"/>
              <a:t>pozycji</a:t>
            </a:r>
            <a:r>
              <a:rPr dirty="0"/>
              <a:t> w </a:t>
            </a:r>
            <a:r>
              <a:rPr dirty="0" err="1"/>
              <a:t>wyszukiwarkach</a:t>
            </a:r>
            <a:endParaRPr dirty="0"/>
          </a:p>
          <a:p>
            <a:r>
              <a:rPr dirty="0" err="1"/>
              <a:t>Utrata</a:t>
            </a:r>
            <a:r>
              <a:rPr dirty="0"/>
              <a:t> </a:t>
            </a:r>
            <a:r>
              <a:rPr dirty="0" err="1"/>
              <a:t>danych</a:t>
            </a:r>
            <a:r>
              <a:rPr dirty="0"/>
              <a:t> </a:t>
            </a:r>
            <a:r>
              <a:rPr dirty="0" err="1"/>
              <a:t>analitycznych</a:t>
            </a:r>
            <a:endParaRPr dirty="0"/>
          </a:p>
          <a:p>
            <a:r>
              <a:rPr dirty="0" err="1"/>
              <a:t>Spadek</a:t>
            </a:r>
            <a:r>
              <a:rPr dirty="0"/>
              <a:t> </a:t>
            </a:r>
            <a:r>
              <a:rPr dirty="0" err="1"/>
              <a:t>sprzedaży</a:t>
            </a:r>
            <a:endParaRPr dirty="0"/>
          </a:p>
          <a:p>
            <a:r>
              <a:rPr dirty="0" err="1"/>
              <a:t>Spadek</a:t>
            </a:r>
            <a:r>
              <a:rPr dirty="0"/>
              <a:t> </a:t>
            </a:r>
            <a:r>
              <a:rPr dirty="0" err="1"/>
              <a:t>produktywności</a:t>
            </a:r>
            <a:r>
              <a:rPr dirty="0"/>
              <a:t> </a:t>
            </a:r>
            <a:r>
              <a:rPr dirty="0" err="1"/>
              <a:t>pracowników</a:t>
            </a:r>
            <a:endParaRPr dirty="0"/>
          </a:p>
          <a:p>
            <a:r>
              <a:rPr dirty="0" err="1"/>
              <a:t>Uszkodzenie</a:t>
            </a:r>
            <a:r>
              <a:rPr dirty="0"/>
              <a:t> </a:t>
            </a:r>
            <a:r>
              <a:rPr dirty="0" err="1"/>
              <a:t>reputacji</a:t>
            </a:r>
            <a:r>
              <a:rPr dirty="0"/>
              <a:t> </a:t>
            </a:r>
            <a:r>
              <a:rPr dirty="0" err="1"/>
              <a:t>marki</a:t>
            </a:r>
            <a:endParaRPr dirty="0"/>
          </a:p>
          <a:p>
            <a:endParaRP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Jak przygotować się na zwiększony ruch?</a:t>
            </a:r>
          </a:p>
        </p:txBody>
      </p:sp>
      <p:sp>
        <p:nvSpPr>
          <p:cNvPr id="3" name="Content Placeholder 2"/>
          <p:cNvSpPr>
            <a:spLocks noGrp="1"/>
          </p:cNvSpPr>
          <p:nvPr>
            <p:ph idx="1"/>
          </p:nvPr>
        </p:nvSpPr>
        <p:spPr/>
        <p:txBody>
          <a:bodyPr/>
          <a:lstStyle/>
          <a:p>
            <a:r>
              <a:rPr dirty="0" err="1"/>
              <a:t>Wdrażanie</a:t>
            </a:r>
            <a:r>
              <a:rPr dirty="0"/>
              <a:t> </a:t>
            </a:r>
            <a:r>
              <a:rPr dirty="0" err="1"/>
              <a:t>sieci</a:t>
            </a:r>
            <a:r>
              <a:rPr dirty="0"/>
              <a:t> </a:t>
            </a:r>
            <a:r>
              <a:rPr dirty="0" err="1"/>
              <a:t>dostarczania</a:t>
            </a:r>
            <a:r>
              <a:rPr dirty="0"/>
              <a:t> </a:t>
            </a:r>
            <a:r>
              <a:rPr dirty="0" err="1"/>
              <a:t>treści</a:t>
            </a:r>
            <a:r>
              <a:rPr dirty="0"/>
              <a:t> (CDN)</a:t>
            </a:r>
          </a:p>
          <a:p>
            <a:r>
              <a:rPr dirty="0"/>
              <a:t>Monitoring </a:t>
            </a:r>
            <a:r>
              <a:rPr dirty="0" err="1"/>
              <a:t>wydajności</a:t>
            </a:r>
            <a:r>
              <a:rPr dirty="0"/>
              <a:t> </a:t>
            </a:r>
            <a:r>
              <a:rPr dirty="0" err="1"/>
              <a:t>serwerów</a:t>
            </a:r>
            <a:endParaRPr dirty="0"/>
          </a:p>
          <a:p>
            <a:r>
              <a:rPr dirty="0" err="1"/>
              <a:t>Skalowanie</a:t>
            </a:r>
            <a:r>
              <a:rPr dirty="0"/>
              <a:t> </a:t>
            </a:r>
            <a:r>
              <a:rPr dirty="0" err="1"/>
              <a:t>infrastruktury</a:t>
            </a:r>
            <a:r>
              <a:rPr dirty="0"/>
              <a:t> w </a:t>
            </a:r>
            <a:r>
              <a:rPr dirty="0" err="1"/>
              <a:t>chmurze</a:t>
            </a:r>
            <a:endParaRPr dirty="0"/>
          </a:p>
          <a:p>
            <a:r>
              <a:rPr dirty="0" err="1"/>
              <a:t>Regularne</a:t>
            </a:r>
            <a:r>
              <a:rPr dirty="0"/>
              <a:t> testy </a:t>
            </a:r>
            <a:r>
              <a:rPr dirty="0" err="1"/>
              <a:t>obciążeniowe</a:t>
            </a:r>
            <a:endParaRPr dirty="0"/>
          </a:p>
          <a:p>
            <a:endParaRP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7DE5-1CFC-D684-EC98-345F72BFF3A6}"/>
              </a:ext>
            </a:extLst>
          </p:cNvPr>
          <p:cNvSpPr>
            <a:spLocks noGrp="1"/>
          </p:cNvSpPr>
          <p:nvPr>
            <p:ph type="title"/>
          </p:nvPr>
        </p:nvSpPr>
        <p:spPr>
          <a:xfrm>
            <a:off x="838200" y="0"/>
            <a:ext cx="10515600" cy="596572"/>
          </a:xfrm>
        </p:spPr>
        <p:txBody>
          <a:bodyPr>
            <a:normAutofit fontScale="90000"/>
          </a:bodyPr>
          <a:lstStyle/>
          <a:p>
            <a:pPr algn="ctr"/>
            <a:r>
              <a:rPr lang="pl-PL" dirty="0"/>
              <a:t>Sieci CDN 1/2</a:t>
            </a:r>
          </a:p>
        </p:txBody>
      </p:sp>
      <p:sp>
        <p:nvSpPr>
          <p:cNvPr id="3" name="Content Placeholder 2">
            <a:extLst>
              <a:ext uri="{FF2B5EF4-FFF2-40B4-BE49-F238E27FC236}">
                <a16:creationId xmlns:a16="http://schemas.microsoft.com/office/drawing/2014/main" id="{31B3C96A-5BA3-E4FD-610C-9D118C147A49}"/>
              </a:ext>
            </a:extLst>
          </p:cNvPr>
          <p:cNvSpPr>
            <a:spLocks noGrp="1"/>
          </p:cNvSpPr>
          <p:nvPr>
            <p:ph idx="1"/>
          </p:nvPr>
        </p:nvSpPr>
        <p:spPr>
          <a:xfrm>
            <a:off x="0" y="709448"/>
            <a:ext cx="12192000" cy="6148552"/>
          </a:xfrm>
        </p:spPr>
        <p:txBody>
          <a:bodyPr>
            <a:normAutofit lnSpcReduction="10000"/>
          </a:bodyPr>
          <a:lstStyle/>
          <a:p>
            <a:r>
              <a:rPr lang="pl-PL" dirty="0"/>
              <a:t>Sieci CDN (Content Delivery Networks) to systemy rozproszonych serwerów, które współpracują, aby dostarczać treści internetowe użytkownikom w sposób szybki, niezawodny i efektywny. CDN-y są kluczowym elementem infrastruktury </a:t>
            </a:r>
            <a:r>
              <a:rPr lang="pl-PL" dirty="0" err="1"/>
              <a:t>internetu</a:t>
            </a:r>
            <a:r>
              <a:rPr lang="pl-PL" dirty="0"/>
              <a:t>, ponieważ znacząco poprawiają wydajność stron internetowych, aplikacji i innych usług online.</a:t>
            </a:r>
          </a:p>
          <a:p>
            <a:r>
              <a:rPr lang="pl-PL" dirty="0"/>
              <a:t>Jak działają sieci CDN?</a:t>
            </a:r>
          </a:p>
          <a:p>
            <a:r>
              <a:rPr lang="pl-PL" dirty="0"/>
              <a:t>CDN działa na zasadzie rozmieszczenia serwerów w różnych lokalizacjach geograficznych (tzw. punkty obecności, ang. </a:t>
            </a:r>
            <a:r>
              <a:rPr lang="pl-PL" dirty="0" err="1"/>
              <a:t>Points</a:t>
            </a:r>
            <a:r>
              <a:rPr lang="pl-PL" dirty="0"/>
              <a:t> of </a:t>
            </a:r>
            <a:r>
              <a:rPr lang="pl-PL" dirty="0" err="1"/>
              <a:t>Presence</a:t>
            </a:r>
            <a:r>
              <a:rPr lang="pl-PL" dirty="0"/>
              <a:t>, </a:t>
            </a:r>
            <a:r>
              <a:rPr lang="pl-PL" dirty="0" err="1"/>
              <a:t>PoP</a:t>
            </a:r>
            <a:r>
              <a:rPr lang="pl-PL" dirty="0"/>
              <a:t>). Serwery te przechowują kopie treści (cache), takich jak:</a:t>
            </a:r>
          </a:p>
          <a:p>
            <a:r>
              <a:rPr lang="pl-PL" dirty="0"/>
              <a:t>    obrazy,</a:t>
            </a:r>
          </a:p>
          <a:p>
            <a:r>
              <a:rPr lang="pl-PL" dirty="0"/>
              <a:t>    filmy wideo,</a:t>
            </a:r>
          </a:p>
          <a:p>
            <a:r>
              <a:rPr lang="pl-PL" dirty="0"/>
              <a:t>    pliki CSS i JavaScript,</a:t>
            </a:r>
          </a:p>
          <a:p>
            <a:r>
              <a:rPr lang="pl-PL" dirty="0"/>
              <a:t>    strony HTML,</a:t>
            </a:r>
          </a:p>
          <a:p>
            <a:r>
              <a:rPr lang="pl-PL" dirty="0"/>
              <a:t>    inne zasoby statyczne.</a:t>
            </a:r>
          </a:p>
        </p:txBody>
      </p:sp>
    </p:spTree>
    <p:extLst>
      <p:ext uri="{BB962C8B-B14F-4D97-AF65-F5344CB8AC3E}">
        <p14:creationId xmlns:p14="http://schemas.microsoft.com/office/powerpoint/2010/main" val="1064600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BE8AF-528C-2B7F-779E-E69D07DAF9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3138B8-3FA7-614C-010D-2335455AB312}"/>
              </a:ext>
            </a:extLst>
          </p:cNvPr>
          <p:cNvSpPr>
            <a:spLocks noGrp="1"/>
          </p:cNvSpPr>
          <p:nvPr>
            <p:ph type="title"/>
          </p:nvPr>
        </p:nvSpPr>
        <p:spPr>
          <a:xfrm>
            <a:off x="838200" y="37169"/>
            <a:ext cx="10515600" cy="643868"/>
          </a:xfrm>
        </p:spPr>
        <p:txBody>
          <a:bodyPr>
            <a:normAutofit fontScale="90000"/>
          </a:bodyPr>
          <a:lstStyle/>
          <a:p>
            <a:r>
              <a:rPr lang="pl-PL" dirty="0"/>
              <a:t>Dla kogo jaki rodzaj gry</a:t>
            </a:r>
          </a:p>
        </p:txBody>
      </p:sp>
      <p:sp>
        <p:nvSpPr>
          <p:cNvPr id="3" name="Content Placeholder 2">
            <a:extLst>
              <a:ext uri="{FF2B5EF4-FFF2-40B4-BE49-F238E27FC236}">
                <a16:creationId xmlns:a16="http://schemas.microsoft.com/office/drawing/2014/main" id="{F73FB9DC-3414-967A-09C5-449E1901D6CD}"/>
              </a:ext>
            </a:extLst>
          </p:cNvPr>
          <p:cNvSpPr>
            <a:spLocks noGrp="1"/>
          </p:cNvSpPr>
          <p:nvPr>
            <p:ph idx="1"/>
          </p:nvPr>
        </p:nvSpPr>
        <p:spPr>
          <a:xfrm>
            <a:off x="204952" y="819807"/>
            <a:ext cx="11808372" cy="5549462"/>
          </a:xfrm>
        </p:spPr>
        <p:txBody>
          <a:bodyPr>
            <a:normAutofit fontScale="92500" lnSpcReduction="20000"/>
          </a:bodyPr>
          <a:lstStyle/>
          <a:p>
            <a:r>
              <a:rPr lang="pl-PL" dirty="0"/>
              <a:t>Akcja – poniżej 45 r.ż., wiele języków, dowolna lokalizacja, nie wymaga dużo czasu, dowolny etap życia</a:t>
            </a:r>
          </a:p>
          <a:p>
            <a:r>
              <a:rPr lang="pl-PL" dirty="0"/>
              <a:t>Symulacja – powyżej 30 </a:t>
            </a:r>
            <a:r>
              <a:rPr lang="pl-PL" dirty="0" err="1"/>
              <a:t>r.ż</a:t>
            </a:r>
            <a:r>
              <a:rPr lang="pl-PL" dirty="0"/>
              <a:t>, wiele języków, dowolna lokalizacja, wymaga ogromnej ilości czasu, studenci, rodzice w domu, pracownicy biurowi</a:t>
            </a:r>
          </a:p>
          <a:p>
            <a:r>
              <a:rPr lang="pl-PL" dirty="0"/>
              <a:t>Interaktywne opowiadanie – od 30. </a:t>
            </a:r>
            <a:r>
              <a:rPr lang="pl-PL" dirty="0" err="1"/>
              <a:t>r.ż</a:t>
            </a:r>
            <a:r>
              <a:rPr lang="pl-PL" dirty="0"/>
              <a:t>, jeden język, wymaga ogromnej ilości czasu, emeryci, rodzice pozostający w domu</a:t>
            </a:r>
          </a:p>
          <a:p>
            <a:r>
              <a:rPr lang="pl-PL" dirty="0"/>
              <a:t>Przygodowa – od 20 </a:t>
            </a:r>
            <a:r>
              <a:rPr lang="pl-PL" dirty="0" err="1"/>
              <a:t>r.ż</a:t>
            </a:r>
            <a:r>
              <a:rPr lang="pl-PL" dirty="0"/>
              <a:t>, jeden język, jedna lokalizacja, pewna ilość wolnego czasu, emeryci i studenci</a:t>
            </a:r>
          </a:p>
          <a:p>
            <a:r>
              <a:rPr lang="pl-PL" dirty="0"/>
              <a:t>Puzzle – od 10. r.ż., jeden język, jedna lokalizacja, nie wymaga czasu, wszyscy</a:t>
            </a:r>
          </a:p>
          <a:p>
            <a:r>
              <a:rPr lang="pl-PL" dirty="0"/>
              <a:t>Wielu graczy – poniżej 45 r.ż., dowolny język, dowolna lokalizacja, pewna ilość wolnego czasu, studenci lub pracownicy biurowi</a:t>
            </a:r>
          </a:p>
          <a:p>
            <a:r>
              <a:rPr lang="pl-PL" dirty="0"/>
              <a:t>Edukacyjna – powyżej 20 r.ż., jeden język, jedna lokalizacja, pewna ilość wolnego czasu, wszyscy</a:t>
            </a:r>
          </a:p>
          <a:p>
            <a:r>
              <a:rPr lang="pl-PL" dirty="0"/>
              <a:t>Odgrywanie ról – poniżej 45 r.ż., dowolna lokalizacja, dowolny język, wymaga pewnej ilości wolnego czasu, studenci lub pracownicy biurowi</a:t>
            </a:r>
          </a:p>
        </p:txBody>
      </p:sp>
    </p:spTree>
    <p:extLst>
      <p:ext uri="{BB962C8B-B14F-4D97-AF65-F5344CB8AC3E}">
        <p14:creationId xmlns:p14="http://schemas.microsoft.com/office/powerpoint/2010/main" val="13141915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1DED7-0B99-D6BF-8678-BB659A3BC5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EB93C-C193-9C4F-D81A-151B2BA16DE6}"/>
              </a:ext>
            </a:extLst>
          </p:cNvPr>
          <p:cNvSpPr>
            <a:spLocks noGrp="1"/>
          </p:cNvSpPr>
          <p:nvPr>
            <p:ph type="title"/>
          </p:nvPr>
        </p:nvSpPr>
        <p:spPr>
          <a:xfrm>
            <a:off x="838200" y="0"/>
            <a:ext cx="10515600" cy="596572"/>
          </a:xfrm>
        </p:spPr>
        <p:txBody>
          <a:bodyPr>
            <a:normAutofit fontScale="90000"/>
          </a:bodyPr>
          <a:lstStyle/>
          <a:p>
            <a:pPr algn="ctr"/>
            <a:r>
              <a:rPr lang="pl-PL" dirty="0"/>
              <a:t>Sieci CDN 2/2</a:t>
            </a:r>
          </a:p>
        </p:txBody>
      </p:sp>
      <p:sp>
        <p:nvSpPr>
          <p:cNvPr id="3" name="Content Placeholder 2">
            <a:extLst>
              <a:ext uri="{FF2B5EF4-FFF2-40B4-BE49-F238E27FC236}">
                <a16:creationId xmlns:a16="http://schemas.microsoft.com/office/drawing/2014/main" id="{14B11537-A2AA-268E-885E-A98BEBB6A2B9}"/>
              </a:ext>
            </a:extLst>
          </p:cNvPr>
          <p:cNvSpPr>
            <a:spLocks noGrp="1"/>
          </p:cNvSpPr>
          <p:nvPr>
            <p:ph idx="1"/>
          </p:nvPr>
        </p:nvSpPr>
        <p:spPr>
          <a:xfrm>
            <a:off x="0" y="709448"/>
            <a:ext cx="12192000" cy="6148552"/>
          </a:xfrm>
        </p:spPr>
        <p:txBody>
          <a:bodyPr>
            <a:normAutofit fontScale="92500" lnSpcReduction="20000"/>
          </a:bodyPr>
          <a:lstStyle/>
          <a:p>
            <a:r>
              <a:rPr lang="pl-PL" dirty="0"/>
              <a:t>Kiedy użytkownik odwiedza stronę internetową korzystającą z CDN, żądanie treści jest przekierowywane do najbliższego geograficznie serwera. Dzięki temu:</a:t>
            </a:r>
          </a:p>
          <a:p>
            <a:pPr>
              <a:buFont typeface="+mj-lt"/>
              <a:buAutoNum type="arabicPeriod"/>
            </a:pPr>
            <a:r>
              <a:rPr lang="pl-PL" b="1" dirty="0"/>
              <a:t>Zredukowany jest czas opóźnienia (</a:t>
            </a:r>
            <a:r>
              <a:rPr lang="pl-PL" b="1" dirty="0" err="1"/>
              <a:t>latency</a:t>
            </a:r>
            <a:r>
              <a:rPr lang="pl-PL" b="1" dirty="0"/>
              <a:t>)</a:t>
            </a:r>
            <a:r>
              <a:rPr lang="pl-PL" dirty="0"/>
              <a:t> — dane pokonują krótszą drogę.</a:t>
            </a:r>
          </a:p>
          <a:p>
            <a:pPr>
              <a:buFont typeface="+mj-lt"/>
              <a:buAutoNum type="arabicPeriod"/>
            </a:pPr>
            <a:r>
              <a:rPr lang="pl-PL" b="1" dirty="0"/>
              <a:t>Zmniejszone obciążenie głównego serwera</a:t>
            </a:r>
            <a:r>
              <a:rPr lang="pl-PL" dirty="0"/>
              <a:t> — serwery CDN obsługują większość zapytań.</a:t>
            </a:r>
          </a:p>
          <a:p>
            <a:pPr>
              <a:buFont typeface="+mj-lt"/>
              <a:buAutoNum type="arabicPeriod"/>
            </a:pPr>
            <a:r>
              <a:rPr lang="pl-PL" b="1" dirty="0"/>
              <a:t>Poprawiona dostępność</a:t>
            </a:r>
            <a:r>
              <a:rPr lang="pl-PL" dirty="0"/>
              <a:t> — treści są dostarczane nawet w przypadku awarii głównego serwera.</a:t>
            </a:r>
          </a:p>
          <a:p>
            <a:r>
              <a:rPr lang="pl-PL" b="1" dirty="0"/>
              <a:t>Korzyści z używania CDN</a:t>
            </a:r>
          </a:p>
          <a:p>
            <a:pPr>
              <a:buFont typeface="+mj-lt"/>
              <a:buAutoNum type="arabicPeriod"/>
            </a:pPr>
            <a:r>
              <a:rPr lang="pl-PL" b="1" dirty="0"/>
              <a:t>Szybsze ładowanie stron</a:t>
            </a:r>
            <a:r>
              <a:rPr lang="pl-PL" dirty="0"/>
              <a:t>: Dzięki lokalizacji serwerów bliżej użytkowników, treści są dostarczane szybciej.</a:t>
            </a:r>
          </a:p>
          <a:p>
            <a:pPr>
              <a:buFont typeface="+mj-lt"/>
              <a:buAutoNum type="arabicPeriod"/>
            </a:pPr>
            <a:r>
              <a:rPr lang="pl-PL" b="1" dirty="0"/>
              <a:t>Zwiększona niezawodność</a:t>
            </a:r>
            <a:r>
              <a:rPr lang="pl-PL" dirty="0"/>
              <a:t>: CDN-y minimalizują ryzyko przeciążenia głównego serwera podczas wzmożonego ruchu.</a:t>
            </a:r>
          </a:p>
          <a:p>
            <a:pPr>
              <a:buFont typeface="+mj-lt"/>
              <a:buAutoNum type="arabicPeriod"/>
            </a:pPr>
            <a:r>
              <a:rPr lang="pl-PL" b="1" dirty="0"/>
              <a:t>Skalowalność</a:t>
            </a:r>
            <a:r>
              <a:rPr lang="pl-PL" dirty="0"/>
              <a:t>: CDN-y obsługują dużą ilość użytkowników bez konieczności rozbudowy własnej infrastruktury.</a:t>
            </a:r>
          </a:p>
          <a:p>
            <a:pPr>
              <a:buFont typeface="+mj-lt"/>
              <a:buAutoNum type="arabicPeriod"/>
            </a:pPr>
            <a:r>
              <a:rPr lang="pl-PL" b="1" dirty="0"/>
              <a:t>Ochrona przed atakami </a:t>
            </a:r>
            <a:r>
              <a:rPr lang="pl-PL" b="1" dirty="0" err="1"/>
              <a:t>DDoS</a:t>
            </a:r>
            <a:r>
              <a:rPr lang="pl-PL" dirty="0"/>
              <a:t>: CDN-y mogą wykrywać i blokować złośliwy ruch, zanim dotrze do głównego serwera.</a:t>
            </a:r>
          </a:p>
          <a:p>
            <a:pPr>
              <a:buFont typeface="+mj-lt"/>
              <a:buAutoNum type="arabicPeriod"/>
            </a:pPr>
            <a:r>
              <a:rPr lang="pl-PL" b="1" dirty="0"/>
              <a:t>Poprawa SEO</a:t>
            </a:r>
            <a:r>
              <a:rPr lang="pl-PL" dirty="0"/>
              <a:t>: Szybsze strony mają lepsze pozycje w wynikach wyszukiwania.</a:t>
            </a:r>
          </a:p>
        </p:txBody>
      </p:sp>
    </p:spTree>
    <p:extLst>
      <p:ext uri="{BB962C8B-B14F-4D97-AF65-F5344CB8AC3E}">
        <p14:creationId xmlns:p14="http://schemas.microsoft.com/office/powerpoint/2010/main" val="13996102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err="1"/>
              <a:t>Czym</a:t>
            </a:r>
            <a:r>
              <a:rPr dirty="0"/>
              <a:t> jest CDN?</a:t>
            </a:r>
          </a:p>
        </p:txBody>
      </p:sp>
      <p:sp>
        <p:nvSpPr>
          <p:cNvPr id="3" name="Content Placeholder 2"/>
          <p:cNvSpPr>
            <a:spLocks noGrp="1"/>
          </p:cNvSpPr>
          <p:nvPr>
            <p:ph idx="1"/>
          </p:nvPr>
        </p:nvSpPr>
        <p:spPr/>
        <p:txBody>
          <a:bodyPr/>
          <a:lstStyle/>
          <a:p>
            <a:r>
              <a:rPr dirty="0" err="1"/>
              <a:t>Sieć</a:t>
            </a:r>
            <a:r>
              <a:rPr dirty="0"/>
              <a:t> </a:t>
            </a:r>
            <a:r>
              <a:rPr dirty="0" err="1"/>
              <a:t>serwerów</a:t>
            </a:r>
            <a:r>
              <a:rPr dirty="0"/>
              <a:t> </a:t>
            </a:r>
            <a:r>
              <a:rPr dirty="0" err="1"/>
              <a:t>buforujących</a:t>
            </a:r>
            <a:r>
              <a:rPr dirty="0"/>
              <a:t> </a:t>
            </a:r>
            <a:r>
              <a:rPr dirty="0" err="1"/>
              <a:t>dane</a:t>
            </a:r>
            <a:r>
              <a:rPr dirty="0"/>
              <a:t> w </a:t>
            </a:r>
            <a:r>
              <a:rPr dirty="0" err="1"/>
              <a:t>wielu</a:t>
            </a:r>
            <a:r>
              <a:rPr dirty="0"/>
              <a:t> </a:t>
            </a:r>
            <a:r>
              <a:rPr dirty="0" err="1"/>
              <a:t>lokalizacjach</a:t>
            </a:r>
            <a:endParaRPr dirty="0"/>
          </a:p>
          <a:p>
            <a:r>
              <a:rPr dirty="0" err="1"/>
              <a:t>Zmniejszenie</a:t>
            </a:r>
            <a:r>
              <a:rPr dirty="0"/>
              <a:t> </a:t>
            </a:r>
            <a:r>
              <a:rPr dirty="0" err="1"/>
              <a:t>odległości</a:t>
            </a:r>
            <a:r>
              <a:rPr dirty="0"/>
              <a:t> </a:t>
            </a:r>
            <a:r>
              <a:rPr dirty="0" err="1"/>
              <a:t>między</a:t>
            </a:r>
            <a:r>
              <a:rPr dirty="0"/>
              <a:t> </a:t>
            </a:r>
            <a:r>
              <a:rPr dirty="0" err="1"/>
              <a:t>użytkownikiem</a:t>
            </a:r>
            <a:r>
              <a:rPr dirty="0"/>
              <a:t> a </a:t>
            </a:r>
            <a:r>
              <a:rPr dirty="0" err="1"/>
              <a:t>serwerem</a:t>
            </a:r>
            <a:endParaRPr dirty="0"/>
          </a:p>
          <a:p>
            <a:r>
              <a:rPr dirty="0" err="1"/>
              <a:t>Odciążenie</a:t>
            </a:r>
            <a:r>
              <a:rPr dirty="0"/>
              <a:t> </a:t>
            </a:r>
            <a:r>
              <a:rPr dirty="0" err="1"/>
              <a:t>głównego</a:t>
            </a:r>
            <a:r>
              <a:rPr dirty="0"/>
              <a:t> </a:t>
            </a:r>
            <a:r>
              <a:rPr dirty="0" err="1"/>
              <a:t>serwera</a:t>
            </a:r>
            <a:endParaRPr lang="pl-PL" dirty="0"/>
          </a:p>
          <a:p>
            <a:r>
              <a:rPr dirty="0"/>
              <a:t> </a:t>
            </a:r>
            <a:r>
              <a:rPr dirty="0" err="1"/>
              <a:t>Szybsze</a:t>
            </a:r>
            <a:r>
              <a:rPr dirty="0"/>
              <a:t> </a:t>
            </a:r>
            <a:r>
              <a:rPr dirty="0" err="1"/>
              <a:t>ładowanie</a:t>
            </a:r>
            <a:r>
              <a:rPr dirty="0"/>
              <a:t> </a:t>
            </a:r>
            <a:r>
              <a:rPr dirty="0" err="1"/>
              <a:t>stron</a:t>
            </a:r>
            <a:r>
              <a:rPr dirty="0"/>
              <a:t> i </a:t>
            </a:r>
            <a:r>
              <a:rPr dirty="0" err="1"/>
              <a:t>aplikacji</a:t>
            </a:r>
            <a:endParaRPr dirty="0"/>
          </a:p>
          <a:p>
            <a:endParaRP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Rodzaje sieci CDN</a:t>
            </a:r>
          </a:p>
        </p:txBody>
      </p:sp>
      <p:sp>
        <p:nvSpPr>
          <p:cNvPr id="3" name="Content Placeholder 2"/>
          <p:cNvSpPr>
            <a:spLocks noGrp="1"/>
          </p:cNvSpPr>
          <p:nvPr>
            <p:ph idx="1"/>
          </p:nvPr>
        </p:nvSpPr>
        <p:spPr/>
        <p:txBody>
          <a:bodyPr/>
          <a:lstStyle/>
          <a:p>
            <a:r>
              <a:rPr dirty="0"/>
              <a:t> Content-oriented: </a:t>
            </a:r>
            <a:r>
              <a:rPr dirty="0" err="1"/>
              <a:t>Buforowanie</a:t>
            </a:r>
            <a:r>
              <a:rPr dirty="0"/>
              <a:t> </a:t>
            </a:r>
            <a:r>
              <a:rPr dirty="0" err="1"/>
              <a:t>ostatniej</a:t>
            </a:r>
            <a:r>
              <a:rPr dirty="0"/>
              <a:t> </a:t>
            </a:r>
            <a:r>
              <a:rPr dirty="0" err="1"/>
              <a:t>wersji</a:t>
            </a:r>
            <a:r>
              <a:rPr dirty="0"/>
              <a:t> </a:t>
            </a:r>
            <a:r>
              <a:rPr dirty="0" err="1"/>
              <a:t>strony</a:t>
            </a:r>
            <a:endParaRPr dirty="0"/>
          </a:p>
          <a:p>
            <a:r>
              <a:rPr dirty="0"/>
              <a:t> Security-oriented: </a:t>
            </a:r>
            <a:r>
              <a:rPr dirty="0" err="1"/>
              <a:t>Ochrona</a:t>
            </a:r>
            <a:r>
              <a:rPr dirty="0"/>
              <a:t> </a:t>
            </a:r>
            <a:r>
              <a:rPr dirty="0" err="1"/>
              <a:t>przed</a:t>
            </a:r>
            <a:r>
              <a:rPr dirty="0"/>
              <a:t> </a:t>
            </a:r>
            <a:r>
              <a:rPr dirty="0" err="1"/>
              <a:t>atakami</a:t>
            </a:r>
            <a:r>
              <a:rPr dirty="0"/>
              <a:t> DDoS</a:t>
            </a:r>
          </a:p>
          <a:p>
            <a:r>
              <a:rPr dirty="0"/>
              <a:t> Knowledge-oriented: </a:t>
            </a:r>
            <a:r>
              <a:rPr dirty="0" err="1"/>
              <a:t>Rozpoznawanie</a:t>
            </a:r>
            <a:r>
              <a:rPr dirty="0"/>
              <a:t> i </a:t>
            </a:r>
            <a:r>
              <a:rPr dirty="0" err="1"/>
              <a:t>blokowanie</a:t>
            </a:r>
            <a:r>
              <a:rPr dirty="0"/>
              <a:t> </a:t>
            </a:r>
            <a:r>
              <a:rPr dirty="0" err="1"/>
              <a:t>złośliwego</a:t>
            </a:r>
            <a:r>
              <a:rPr dirty="0"/>
              <a:t> </a:t>
            </a:r>
            <a:r>
              <a:rPr dirty="0" err="1"/>
              <a:t>ruchu</a:t>
            </a:r>
            <a:endParaRPr dirty="0"/>
          </a:p>
          <a:p>
            <a:endParaRP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Rekomendowani dostawcy CDN</a:t>
            </a:r>
          </a:p>
        </p:txBody>
      </p:sp>
      <p:sp>
        <p:nvSpPr>
          <p:cNvPr id="3" name="Content Placeholder 2"/>
          <p:cNvSpPr>
            <a:spLocks noGrp="1"/>
          </p:cNvSpPr>
          <p:nvPr>
            <p:ph idx="1"/>
          </p:nvPr>
        </p:nvSpPr>
        <p:spPr/>
        <p:txBody>
          <a:bodyPr/>
          <a:lstStyle/>
          <a:p>
            <a:r>
              <a:rPr dirty="0"/>
              <a:t>Amazon Web Services (AWS)</a:t>
            </a:r>
          </a:p>
          <a:p>
            <a:r>
              <a:rPr dirty="0"/>
              <a:t>Google Cloud CDN</a:t>
            </a:r>
          </a:p>
          <a:p>
            <a:r>
              <a:rPr dirty="0"/>
              <a:t>Microsoft Azure CDN</a:t>
            </a:r>
          </a:p>
          <a:p>
            <a:r>
              <a:rPr dirty="0"/>
              <a:t>Cloudflare CDN</a:t>
            </a:r>
          </a:p>
          <a:p>
            <a:r>
              <a:rPr dirty="0"/>
              <a:t>Rackspace CDN</a:t>
            </a:r>
          </a:p>
          <a:p>
            <a:endParaRP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Jak wdrożyć CDN?</a:t>
            </a:r>
          </a:p>
        </p:txBody>
      </p:sp>
      <p:sp>
        <p:nvSpPr>
          <p:cNvPr id="3" name="Content Placeholder 2"/>
          <p:cNvSpPr>
            <a:spLocks noGrp="1"/>
          </p:cNvSpPr>
          <p:nvPr>
            <p:ph idx="1"/>
          </p:nvPr>
        </p:nvSpPr>
        <p:spPr/>
        <p:txBody>
          <a:bodyPr/>
          <a:lstStyle/>
          <a:p>
            <a:r>
              <a:rPr dirty="0" err="1"/>
              <a:t>Zmiana</a:t>
            </a:r>
            <a:r>
              <a:rPr dirty="0"/>
              <a:t> </a:t>
            </a:r>
            <a:r>
              <a:rPr dirty="0" err="1"/>
              <a:t>rekordów</a:t>
            </a:r>
            <a:r>
              <a:rPr dirty="0"/>
              <a:t> DNS u </a:t>
            </a:r>
            <a:r>
              <a:rPr dirty="0" err="1"/>
              <a:t>rejestratora</a:t>
            </a:r>
            <a:r>
              <a:rPr dirty="0"/>
              <a:t> </a:t>
            </a:r>
            <a:r>
              <a:rPr dirty="0" err="1"/>
              <a:t>domen</a:t>
            </a:r>
            <a:endParaRPr dirty="0"/>
          </a:p>
          <a:p>
            <a:r>
              <a:rPr dirty="0" err="1"/>
              <a:t>Konfiguracja</a:t>
            </a:r>
            <a:r>
              <a:rPr dirty="0"/>
              <a:t> </a:t>
            </a:r>
            <a:r>
              <a:rPr dirty="0" err="1"/>
              <a:t>serwerów</a:t>
            </a:r>
            <a:r>
              <a:rPr dirty="0"/>
              <a:t> CDN</a:t>
            </a:r>
          </a:p>
          <a:p>
            <a:r>
              <a:rPr dirty="0" err="1"/>
              <a:t>Dostęp</a:t>
            </a:r>
            <a:r>
              <a:rPr dirty="0"/>
              <a:t> do </a:t>
            </a:r>
            <a:r>
              <a:rPr dirty="0" err="1"/>
              <a:t>panelu</a:t>
            </a:r>
            <a:r>
              <a:rPr dirty="0"/>
              <a:t> </a:t>
            </a:r>
            <a:r>
              <a:rPr dirty="0" err="1"/>
              <a:t>administracyjnego</a:t>
            </a:r>
            <a:r>
              <a:rPr dirty="0"/>
              <a:t> </a:t>
            </a:r>
            <a:r>
              <a:rPr dirty="0" err="1"/>
              <a:t>domeny</a:t>
            </a:r>
            <a:endParaRPr dirty="0"/>
          </a:p>
          <a:p>
            <a:r>
              <a:rPr dirty="0" err="1"/>
              <a:t>Współpraca</a:t>
            </a:r>
            <a:r>
              <a:rPr dirty="0"/>
              <a:t> z </a:t>
            </a:r>
            <a:r>
              <a:rPr dirty="0" err="1"/>
              <a:t>zespołem</a:t>
            </a:r>
            <a:r>
              <a:rPr dirty="0"/>
              <a:t> IT</a:t>
            </a:r>
          </a:p>
          <a:p>
            <a:endParaRP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Kontrola serwera przed startem kampanii</a:t>
            </a:r>
          </a:p>
        </p:txBody>
      </p:sp>
      <p:sp>
        <p:nvSpPr>
          <p:cNvPr id="3" name="Content Placeholder 2"/>
          <p:cNvSpPr>
            <a:spLocks noGrp="1"/>
          </p:cNvSpPr>
          <p:nvPr>
            <p:ph idx="1"/>
          </p:nvPr>
        </p:nvSpPr>
        <p:spPr/>
        <p:txBody>
          <a:bodyPr/>
          <a:lstStyle/>
          <a:p>
            <a:r>
              <a:rPr dirty="0" err="1"/>
              <a:t>Przepustowość</a:t>
            </a:r>
            <a:r>
              <a:rPr dirty="0"/>
              <a:t>:</a:t>
            </a:r>
            <a:r>
              <a:rPr lang="pl-PL" dirty="0"/>
              <a:t> </a:t>
            </a:r>
            <a:r>
              <a:rPr dirty="0" err="1"/>
              <a:t>Upewnij</a:t>
            </a:r>
            <a:r>
              <a:rPr dirty="0"/>
              <a:t> </a:t>
            </a:r>
            <a:r>
              <a:rPr dirty="0" err="1"/>
              <a:t>się</a:t>
            </a:r>
            <a:r>
              <a:rPr dirty="0"/>
              <a:t>, </a:t>
            </a:r>
            <a:r>
              <a:rPr dirty="0" err="1"/>
              <a:t>że</a:t>
            </a:r>
            <a:r>
              <a:rPr dirty="0"/>
              <a:t> </a:t>
            </a:r>
            <a:r>
              <a:rPr dirty="0" err="1"/>
              <a:t>masz</a:t>
            </a:r>
            <a:r>
              <a:rPr dirty="0"/>
              <a:t> </a:t>
            </a:r>
            <a:r>
              <a:rPr dirty="0" err="1"/>
              <a:t>wystarczający</a:t>
            </a:r>
            <a:r>
              <a:rPr dirty="0"/>
              <a:t> limit </a:t>
            </a:r>
            <a:r>
              <a:rPr dirty="0" err="1"/>
              <a:t>danych</a:t>
            </a:r>
            <a:r>
              <a:rPr dirty="0"/>
              <a:t>.</a:t>
            </a:r>
          </a:p>
          <a:p>
            <a:r>
              <a:rPr dirty="0" err="1"/>
              <a:t>Timeout:Zmniejsz</a:t>
            </a:r>
            <a:r>
              <a:rPr dirty="0"/>
              <a:t> </a:t>
            </a:r>
            <a:r>
              <a:rPr dirty="0" err="1"/>
              <a:t>czas</a:t>
            </a:r>
            <a:r>
              <a:rPr dirty="0"/>
              <a:t> </a:t>
            </a:r>
            <a:r>
              <a:rPr dirty="0" err="1"/>
              <a:t>oczekiwania</a:t>
            </a:r>
            <a:r>
              <a:rPr dirty="0"/>
              <a:t> </a:t>
            </a:r>
            <a:r>
              <a:rPr dirty="0" err="1"/>
              <a:t>serwera</a:t>
            </a:r>
            <a:r>
              <a:rPr dirty="0"/>
              <a:t>, aby </a:t>
            </a:r>
            <a:r>
              <a:rPr dirty="0" err="1"/>
              <a:t>obsłużyć</a:t>
            </a:r>
            <a:r>
              <a:rPr dirty="0"/>
              <a:t> </a:t>
            </a:r>
            <a:r>
              <a:rPr dirty="0" err="1"/>
              <a:t>więcej</a:t>
            </a:r>
            <a:r>
              <a:rPr dirty="0"/>
              <a:t> </a:t>
            </a:r>
            <a:r>
              <a:rPr dirty="0" err="1"/>
              <a:t>połączeń</a:t>
            </a:r>
            <a:r>
              <a:rPr dirty="0"/>
              <a:t>.</a:t>
            </a:r>
          </a:p>
          <a:p>
            <a:r>
              <a:rPr dirty="0" err="1"/>
              <a:t>Sprzęt</a:t>
            </a:r>
            <a:r>
              <a:rPr dirty="0"/>
              <a:t>: </a:t>
            </a:r>
            <a:r>
              <a:rPr dirty="0" err="1"/>
              <a:t>Zwiększ</a:t>
            </a:r>
            <a:r>
              <a:rPr dirty="0"/>
              <a:t> </a:t>
            </a:r>
            <a:r>
              <a:rPr dirty="0" err="1"/>
              <a:t>pamięć</a:t>
            </a:r>
            <a:r>
              <a:rPr dirty="0"/>
              <a:t> </a:t>
            </a:r>
            <a:r>
              <a:rPr dirty="0" err="1"/>
              <a:t>fizyczną</a:t>
            </a:r>
            <a:r>
              <a:rPr dirty="0"/>
              <a:t> i </a:t>
            </a:r>
            <a:r>
              <a:rPr dirty="0" err="1"/>
              <a:t>wirtualną</a:t>
            </a:r>
            <a:r>
              <a:rPr dirty="0"/>
              <a:t> </a:t>
            </a:r>
            <a:r>
              <a:rPr dirty="0" err="1"/>
              <a:t>serwera</a:t>
            </a:r>
            <a:r>
              <a:rPr dirty="0"/>
              <a:t>.</a:t>
            </a:r>
          </a:p>
          <a:p>
            <a:r>
              <a:rPr dirty="0"/>
              <a:t>Load balancing: </a:t>
            </a:r>
            <a:r>
              <a:rPr dirty="0" err="1"/>
              <a:t>Wprowadź</a:t>
            </a:r>
            <a:r>
              <a:rPr dirty="0"/>
              <a:t> </a:t>
            </a:r>
            <a:r>
              <a:rPr dirty="0" err="1"/>
              <a:t>równoważenie</a:t>
            </a:r>
            <a:r>
              <a:rPr dirty="0"/>
              <a:t> </a:t>
            </a:r>
            <a:r>
              <a:rPr dirty="0" err="1"/>
              <a:t>obciążenia</a:t>
            </a:r>
            <a:r>
              <a:rPr dirty="0"/>
              <a:t>, aby </a:t>
            </a:r>
            <a:r>
              <a:rPr dirty="0" err="1"/>
              <a:t>zwiększyć</a:t>
            </a:r>
            <a:r>
              <a:rPr dirty="0"/>
              <a:t> </a:t>
            </a:r>
            <a:r>
              <a:rPr dirty="0" err="1"/>
              <a:t>wydajność</a:t>
            </a:r>
            <a:r>
              <a:rPr dirty="0"/>
              <a:t> i </a:t>
            </a:r>
            <a:r>
              <a:rPr dirty="0" err="1"/>
              <a:t>niezawodność</a:t>
            </a:r>
            <a:r>
              <a:rPr dirty="0"/>
              <a: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Aktualizacja oprogramowania</a:t>
            </a:r>
          </a:p>
        </p:txBody>
      </p:sp>
      <p:sp>
        <p:nvSpPr>
          <p:cNvPr id="3" name="Content Placeholder 2"/>
          <p:cNvSpPr>
            <a:spLocks noGrp="1"/>
          </p:cNvSpPr>
          <p:nvPr>
            <p:ph idx="1"/>
          </p:nvPr>
        </p:nvSpPr>
        <p:spPr/>
        <p:txBody>
          <a:bodyPr/>
          <a:lstStyle/>
          <a:p>
            <a:r>
              <a:rPr dirty="0" err="1"/>
              <a:t>Zapewnia</a:t>
            </a:r>
            <a:r>
              <a:rPr dirty="0"/>
              <a:t> </a:t>
            </a:r>
            <a:r>
              <a:rPr dirty="0" err="1"/>
              <a:t>ochronę</a:t>
            </a:r>
            <a:r>
              <a:rPr dirty="0"/>
              <a:t> </a:t>
            </a:r>
            <a:r>
              <a:rPr dirty="0" err="1"/>
              <a:t>przed</a:t>
            </a:r>
            <a:r>
              <a:rPr dirty="0"/>
              <a:t> </a:t>
            </a:r>
            <a:r>
              <a:rPr dirty="0" err="1"/>
              <a:t>cyberatakami</a:t>
            </a:r>
            <a:r>
              <a:rPr dirty="0"/>
              <a:t>.</a:t>
            </a:r>
          </a:p>
          <a:p>
            <a:r>
              <a:rPr dirty="0" err="1"/>
              <a:t>Umożliwia</a:t>
            </a:r>
            <a:r>
              <a:rPr dirty="0"/>
              <a:t> </a:t>
            </a:r>
            <a:r>
              <a:rPr dirty="0" err="1"/>
              <a:t>serwerowi</a:t>
            </a:r>
            <a:r>
              <a:rPr dirty="0"/>
              <a:t> </a:t>
            </a:r>
            <a:r>
              <a:rPr dirty="0" err="1"/>
              <a:t>obsługę</a:t>
            </a:r>
            <a:r>
              <a:rPr dirty="0"/>
              <a:t> </a:t>
            </a:r>
            <a:r>
              <a:rPr dirty="0" err="1"/>
              <a:t>zwiększonego</a:t>
            </a:r>
            <a:r>
              <a:rPr dirty="0"/>
              <a:t> </a:t>
            </a:r>
            <a:r>
              <a:rPr dirty="0" err="1"/>
              <a:t>ruchu</a:t>
            </a:r>
            <a:r>
              <a:rPr dirty="0"/>
              <a:t>.</a:t>
            </a:r>
          </a:p>
          <a:p>
            <a:r>
              <a:rPr dirty="0" err="1"/>
              <a:t>Regularne</a:t>
            </a:r>
            <a:r>
              <a:rPr dirty="0"/>
              <a:t> </a:t>
            </a:r>
            <a:r>
              <a:rPr dirty="0" err="1"/>
              <a:t>aktualizacje</a:t>
            </a:r>
            <a:r>
              <a:rPr dirty="0"/>
              <a:t> </a:t>
            </a:r>
            <a:r>
              <a:rPr dirty="0" err="1"/>
              <a:t>zapobiegają</a:t>
            </a:r>
            <a:r>
              <a:rPr dirty="0"/>
              <a:t> </a:t>
            </a:r>
            <a:r>
              <a:rPr dirty="0" err="1"/>
              <a:t>awariom</a:t>
            </a:r>
            <a:r>
              <a:rPr dirty="0"/>
              <a:t> </a:t>
            </a:r>
            <a:r>
              <a:rPr dirty="0" err="1"/>
              <a:t>nawet</a:t>
            </a:r>
            <a:r>
              <a:rPr dirty="0"/>
              <a:t> </a:t>
            </a:r>
            <a:r>
              <a:rPr dirty="0" err="1"/>
              <a:t>przy</a:t>
            </a:r>
            <a:r>
              <a:rPr dirty="0"/>
              <a:t> </a:t>
            </a:r>
            <a:r>
              <a:rPr dirty="0" err="1"/>
              <a:t>niewielkim</a:t>
            </a:r>
            <a:r>
              <a:rPr dirty="0"/>
              <a:t> </a:t>
            </a:r>
            <a:r>
              <a:rPr dirty="0" err="1"/>
              <a:t>ruchu</a:t>
            </a:r>
            <a:r>
              <a:rPr dirty="0"/>
              <a: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Outsourcing mediów</a:t>
            </a:r>
          </a:p>
        </p:txBody>
      </p:sp>
      <p:sp>
        <p:nvSpPr>
          <p:cNvPr id="3" name="Content Placeholder 2"/>
          <p:cNvSpPr>
            <a:spLocks noGrp="1"/>
          </p:cNvSpPr>
          <p:nvPr>
            <p:ph idx="1"/>
          </p:nvPr>
        </p:nvSpPr>
        <p:spPr/>
        <p:txBody>
          <a:bodyPr/>
          <a:lstStyle/>
          <a:p>
            <a:r>
              <a:rPr dirty="0" err="1"/>
              <a:t>Przenieś</a:t>
            </a:r>
            <a:r>
              <a:rPr dirty="0"/>
              <a:t> multimedia (</a:t>
            </a:r>
            <a:r>
              <a:rPr dirty="0" err="1"/>
              <a:t>wideo</a:t>
            </a:r>
            <a:r>
              <a:rPr dirty="0"/>
              <a:t>, audio) </a:t>
            </a:r>
            <a:r>
              <a:rPr dirty="0" err="1"/>
              <a:t>na</a:t>
            </a:r>
            <a:r>
              <a:rPr dirty="0"/>
              <a:t> </a:t>
            </a:r>
            <a:r>
              <a:rPr dirty="0" err="1"/>
              <a:t>zewnętrzne</a:t>
            </a:r>
            <a:r>
              <a:rPr dirty="0"/>
              <a:t> </a:t>
            </a:r>
            <a:r>
              <a:rPr dirty="0" err="1"/>
              <a:t>serwery</a:t>
            </a:r>
            <a:r>
              <a:rPr dirty="0"/>
              <a:t>.</a:t>
            </a:r>
          </a:p>
          <a:p>
            <a:r>
              <a:rPr dirty="0" err="1"/>
              <a:t>Usługi</a:t>
            </a:r>
            <a:r>
              <a:rPr dirty="0"/>
              <a:t> </a:t>
            </a:r>
            <a:r>
              <a:rPr dirty="0" err="1"/>
              <a:t>hostingowe</a:t>
            </a:r>
            <a:r>
              <a:rPr dirty="0"/>
              <a:t> </a:t>
            </a:r>
            <a:r>
              <a:rPr dirty="0" err="1"/>
              <a:t>obrazów</a:t>
            </a:r>
            <a:r>
              <a:rPr dirty="0"/>
              <a:t>: Flickr, Photobucket </a:t>
            </a:r>
            <a:r>
              <a:rPr dirty="0" err="1"/>
              <a:t>lub</a:t>
            </a:r>
            <a:r>
              <a:rPr dirty="0"/>
              <a:t> </a:t>
            </a:r>
            <a:r>
              <a:rPr dirty="0" err="1"/>
              <a:t>dedykowany</a:t>
            </a:r>
            <a:r>
              <a:rPr dirty="0"/>
              <a:t> </a:t>
            </a:r>
            <a:r>
              <a:rPr dirty="0" err="1"/>
              <a:t>serwer</a:t>
            </a:r>
            <a:r>
              <a:rPr dirty="0"/>
              <a:t>/CDN.</a:t>
            </a:r>
          </a:p>
          <a:p>
            <a:r>
              <a:rPr dirty="0" err="1"/>
              <a:t>Usługi</a:t>
            </a:r>
            <a:r>
              <a:rPr dirty="0"/>
              <a:t> </a:t>
            </a:r>
            <a:r>
              <a:rPr dirty="0" err="1"/>
              <a:t>strumieniowania</a:t>
            </a:r>
            <a:r>
              <a:rPr dirty="0"/>
              <a:t> </a:t>
            </a:r>
            <a:r>
              <a:rPr dirty="0" err="1"/>
              <a:t>wideo</a:t>
            </a:r>
            <a:r>
              <a:rPr dirty="0"/>
              <a:t>: YouTube, Vimeo.</a:t>
            </a:r>
          </a:p>
          <a:p>
            <a:r>
              <a:rPr dirty="0" err="1"/>
              <a:t>Zmniejszenie</a:t>
            </a:r>
            <a:r>
              <a:rPr dirty="0"/>
              <a:t> </a:t>
            </a:r>
            <a:r>
              <a:rPr dirty="0" err="1"/>
              <a:t>obciążenia</a:t>
            </a:r>
            <a:r>
              <a:rPr dirty="0"/>
              <a:t> </a:t>
            </a:r>
            <a:r>
              <a:rPr dirty="0" err="1"/>
              <a:t>serwera</a:t>
            </a:r>
            <a:r>
              <a:rPr dirty="0"/>
              <a:t> </a:t>
            </a:r>
            <a:r>
              <a:rPr dirty="0" err="1"/>
              <a:t>poprawia</a:t>
            </a:r>
            <a:r>
              <a:rPr dirty="0"/>
              <a:t> </a:t>
            </a:r>
            <a:r>
              <a:rPr dirty="0" err="1"/>
              <a:t>szybkość</a:t>
            </a:r>
            <a:r>
              <a:rPr dirty="0"/>
              <a:t> </a:t>
            </a:r>
            <a:r>
              <a:rPr dirty="0" err="1"/>
              <a:t>ładowania</a:t>
            </a:r>
            <a:r>
              <a:rPr dirty="0"/>
              <a:t> </a:t>
            </a:r>
            <a:r>
              <a:rPr dirty="0" err="1"/>
              <a:t>kampanii</a:t>
            </a:r>
            <a:r>
              <a:rPr dirty="0"/>
              <a: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98634"/>
          </a:xfrm>
        </p:spPr>
        <p:txBody>
          <a:bodyPr/>
          <a:lstStyle/>
          <a:p>
            <a:pPr algn="ctr"/>
            <a:r>
              <a:rPr dirty="0" err="1"/>
              <a:t>Przyczyny</a:t>
            </a:r>
            <a:r>
              <a:rPr dirty="0"/>
              <a:t> </a:t>
            </a:r>
            <a:r>
              <a:rPr dirty="0" err="1"/>
              <a:t>awarii</a:t>
            </a:r>
            <a:r>
              <a:rPr dirty="0"/>
              <a:t> </a:t>
            </a:r>
            <a:r>
              <a:rPr dirty="0" err="1"/>
              <a:t>serwera</a:t>
            </a:r>
            <a:endParaRPr dirty="0"/>
          </a:p>
        </p:txBody>
      </p:sp>
      <p:sp>
        <p:nvSpPr>
          <p:cNvPr id="3" name="Content Placeholder 2"/>
          <p:cNvSpPr>
            <a:spLocks noGrp="1"/>
          </p:cNvSpPr>
          <p:nvPr>
            <p:ph idx="1"/>
          </p:nvPr>
        </p:nvSpPr>
        <p:spPr>
          <a:xfrm>
            <a:off x="0" y="1040524"/>
            <a:ext cx="12191999" cy="5817475"/>
          </a:xfrm>
        </p:spPr>
        <p:txBody>
          <a:bodyPr>
            <a:normAutofit/>
          </a:bodyPr>
          <a:lstStyle/>
          <a:p>
            <a:r>
              <a:rPr sz="3600" dirty="0"/>
              <a:t>Brak </a:t>
            </a:r>
            <a:r>
              <a:rPr sz="3600" dirty="0" err="1"/>
              <a:t>zasilania</a:t>
            </a:r>
            <a:r>
              <a:rPr sz="3600" dirty="0"/>
              <a:t>: </a:t>
            </a:r>
            <a:r>
              <a:rPr sz="3600" dirty="0" err="1"/>
              <a:t>Awaria</a:t>
            </a:r>
            <a:r>
              <a:rPr sz="3600" dirty="0"/>
              <a:t> </a:t>
            </a:r>
            <a:r>
              <a:rPr sz="3600" dirty="0" err="1"/>
              <a:t>prądu</a:t>
            </a:r>
            <a:r>
              <a:rPr sz="3600" dirty="0"/>
              <a:t>, </a:t>
            </a:r>
            <a:r>
              <a:rPr sz="3600" dirty="0" err="1"/>
              <a:t>burze</a:t>
            </a:r>
            <a:r>
              <a:rPr sz="3600" dirty="0"/>
              <a:t>, </a:t>
            </a:r>
            <a:r>
              <a:rPr sz="3600" dirty="0" err="1"/>
              <a:t>katastrofy</a:t>
            </a:r>
            <a:r>
              <a:rPr sz="3600" dirty="0"/>
              <a:t> </a:t>
            </a:r>
            <a:r>
              <a:rPr sz="3600" dirty="0" err="1"/>
              <a:t>naturalne</a:t>
            </a:r>
            <a:r>
              <a:rPr sz="3600" dirty="0"/>
              <a:t>.</a:t>
            </a:r>
          </a:p>
          <a:p>
            <a:r>
              <a:rPr sz="3600" dirty="0" err="1"/>
              <a:t>Problemy</a:t>
            </a:r>
            <a:r>
              <a:rPr sz="3600" dirty="0"/>
              <a:t> z </a:t>
            </a:r>
            <a:r>
              <a:rPr sz="3600" dirty="0" err="1"/>
              <a:t>konfiguracją</a:t>
            </a:r>
            <a:r>
              <a:rPr sz="3600" dirty="0"/>
              <a:t>: </a:t>
            </a:r>
            <a:r>
              <a:rPr sz="3600" dirty="0" err="1"/>
              <a:t>Błędy</a:t>
            </a:r>
            <a:r>
              <a:rPr sz="3600" dirty="0"/>
              <a:t> </a:t>
            </a:r>
            <a:r>
              <a:rPr sz="3600" dirty="0" err="1"/>
              <a:t>automatyczne</a:t>
            </a:r>
            <a:r>
              <a:rPr sz="3600" dirty="0"/>
              <a:t> </a:t>
            </a:r>
            <a:r>
              <a:rPr sz="3600" dirty="0" err="1"/>
              <a:t>lub</a:t>
            </a:r>
            <a:r>
              <a:rPr sz="3600" dirty="0"/>
              <a:t> </a:t>
            </a:r>
            <a:r>
              <a:rPr sz="3600" dirty="0" err="1"/>
              <a:t>manualne</a:t>
            </a:r>
            <a:r>
              <a:rPr sz="3600" dirty="0"/>
              <a:t>.</a:t>
            </a:r>
          </a:p>
          <a:p>
            <a:r>
              <a:rPr sz="3600" dirty="0" err="1"/>
              <a:t>Przeciążenie</a:t>
            </a:r>
            <a:r>
              <a:rPr sz="3600" dirty="0"/>
              <a:t> </a:t>
            </a:r>
            <a:r>
              <a:rPr sz="3600" dirty="0" err="1"/>
              <a:t>systemu</a:t>
            </a:r>
            <a:r>
              <a:rPr sz="3600" dirty="0"/>
              <a:t>:</a:t>
            </a:r>
            <a:r>
              <a:rPr lang="pl-PL" sz="3600" dirty="0"/>
              <a:t> </a:t>
            </a:r>
            <a:r>
              <a:rPr sz="3600" dirty="0" err="1"/>
              <a:t>Nagły</a:t>
            </a:r>
            <a:r>
              <a:rPr sz="3600" dirty="0"/>
              <a:t> </a:t>
            </a:r>
            <a:r>
              <a:rPr sz="3600" dirty="0" err="1"/>
              <a:t>wzrost</a:t>
            </a:r>
            <a:r>
              <a:rPr sz="3600" dirty="0"/>
              <a:t> </a:t>
            </a:r>
            <a:r>
              <a:rPr sz="3600" dirty="0" err="1"/>
              <a:t>ruchu</a:t>
            </a:r>
            <a:r>
              <a:rPr sz="3600" dirty="0"/>
              <a:t>.</a:t>
            </a:r>
          </a:p>
          <a:p>
            <a:r>
              <a:rPr sz="3600" dirty="0" err="1"/>
              <a:t>Problemy</a:t>
            </a:r>
            <a:r>
              <a:rPr sz="3600" dirty="0"/>
              <a:t> </a:t>
            </a:r>
            <a:r>
              <a:rPr sz="3600" dirty="0" err="1"/>
              <a:t>sprzętowe</a:t>
            </a:r>
            <a:r>
              <a:rPr sz="3600" dirty="0"/>
              <a:t>: </a:t>
            </a:r>
            <a:r>
              <a:rPr sz="3600" dirty="0" err="1"/>
              <a:t>Uszkodzenia</a:t>
            </a:r>
            <a:r>
              <a:rPr sz="3600" dirty="0"/>
              <a:t> </a:t>
            </a:r>
            <a:r>
              <a:rPr sz="3600" dirty="0" err="1"/>
              <a:t>serwera</a:t>
            </a:r>
            <a:r>
              <a:rPr sz="3600" dirty="0"/>
              <a:t>.</a:t>
            </a:r>
          </a:p>
          <a:p>
            <a:r>
              <a:rPr sz="3600" dirty="0" err="1"/>
              <a:t>Problemy</a:t>
            </a:r>
            <a:r>
              <a:rPr sz="3600" dirty="0"/>
              <a:t> z </a:t>
            </a:r>
            <a:r>
              <a:rPr sz="3600" dirty="0" err="1"/>
              <a:t>siecią</a:t>
            </a:r>
            <a:r>
              <a:rPr sz="3600" dirty="0"/>
              <a:t>: </a:t>
            </a:r>
            <a:r>
              <a:rPr sz="3600" dirty="0" err="1"/>
              <a:t>Ograniczenia</a:t>
            </a:r>
            <a:r>
              <a:rPr sz="3600" dirty="0"/>
              <a:t> </a:t>
            </a:r>
            <a:r>
              <a:rPr sz="3600" dirty="0" err="1"/>
              <a:t>przepustowości</a:t>
            </a:r>
            <a:r>
              <a:rPr sz="3600" dirty="0"/>
              <a:t> </a:t>
            </a:r>
            <a:r>
              <a:rPr sz="3600" dirty="0" err="1"/>
              <a:t>lub</a:t>
            </a:r>
            <a:r>
              <a:rPr sz="3600" dirty="0"/>
              <a:t> </a:t>
            </a:r>
            <a:r>
              <a:rPr sz="3600" dirty="0" err="1"/>
              <a:t>brak</a:t>
            </a:r>
            <a:r>
              <a:rPr sz="3600" dirty="0"/>
              <a:t> </a:t>
            </a:r>
            <a:r>
              <a:rPr sz="3600" dirty="0" err="1"/>
              <a:t>miejsca</a:t>
            </a:r>
            <a:r>
              <a:rPr sz="3600" dirty="0"/>
              <a:t> </a:t>
            </a:r>
            <a:r>
              <a:rPr sz="3600" dirty="0" err="1"/>
              <a:t>na</a:t>
            </a:r>
            <a:r>
              <a:rPr sz="3600" dirty="0"/>
              <a:t> </a:t>
            </a:r>
            <a:r>
              <a:rPr sz="3600" dirty="0" err="1"/>
              <a:t>dysku</a:t>
            </a:r>
            <a:r>
              <a:rPr sz="3600" dirty="0"/>
              <a:t>.</a:t>
            </a:r>
          </a:p>
          <a:p>
            <a:r>
              <a:rPr sz="3600" dirty="0" err="1"/>
              <a:t>Problemy</a:t>
            </a:r>
            <a:r>
              <a:rPr sz="3600" dirty="0"/>
              <a:t> z </a:t>
            </a:r>
            <a:r>
              <a:rPr sz="3600" dirty="0" err="1"/>
              <a:t>usługami</a:t>
            </a:r>
            <a:r>
              <a:rPr sz="3600" dirty="0"/>
              <a:t>: </a:t>
            </a:r>
            <a:r>
              <a:rPr sz="3600" dirty="0" err="1"/>
              <a:t>Nieaktualne</a:t>
            </a:r>
            <a:r>
              <a:rPr sz="3600" dirty="0"/>
              <a:t> </a:t>
            </a:r>
            <a:r>
              <a:rPr sz="3600" dirty="0" err="1"/>
              <a:t>lub</a:t>
            </a:r>
            <a:r>
              <a:rPr sz="3600" dirty="0"/>
              <a:t> </a:t>
            </a:r>
            <a:r>
              <a:rPr sz="3600" dirty="0" err="1"/>
              <a:t>źle</a:t>
            </a:r>
            <a:r>
              <a:rPr sz="3600" dirty="0"/>
              <a:t> </a:t>
            </a:r>
            <a:r>
              <a:rPr sz="3600" dirty="0" err="1"/>
              <a:t>działające</a:t>
            </a:r>
            <a:r>
              <a:rPr sz="3600" dirty="0"/>
              <a:t> </a:t>
            </a:r>
            <a:r>
              <a:rPr sz="3600" dirty="0" err="1"/>
              <a:t>usługi</a:t>
            </a:r>
            <a:r>
              <a:rPr sz="3600" dirty="0"/>
              <a: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Rozwiązywanie problemów</a:t>
            </a:r>
          </a:p>
        </p:txBody>
      </p:sp>
      <p:sp>
        <p:nvSpPr>
          <p:cNvPr id="3" name="Content Placeholder 2"/>
          <p:cNvSpPr>
            <a:spLocks noGrp="1"/>
          </p:cNvSpPr>
          <p:nvPr>
            <p:ph idx="1"/>
          </p:nvPr>
        </p:nvSpPr>
        <p:spPr/>
        <p:txBody>
          <a:bodyPr/>
          <a:lstStyle/>
          <a:p>
            <a:r>
              <a:rPr dirty="0" err="1"/>
              <a:t>Określenie</a:t>
            </a:r>
            <a:r>
              <a:rPr dirty="0"/>
              <a:t> </a:t>
            </a:r>
            <a:r>
              <a:rPr dirty="0" err="1"/>
              <a:t>przyczyny</a:t>
            </a:r>
            <a:r>
              <a:rPr dirty="0"/>
              <a:t> </a:t>
            </a:r>
            <a:r>
              <a:rPr dirty="0" err="1"/>
              <a:t>awarii</a:t>
            </a:r>
            <a:r>
              <a:rPr dirty="0"/>
              <a:t>.</a:t>
            </a:r>
          </a:p>
          <a:p>
            <a:r>
              <a:rPr dirty="0" err="1"/>
              <a:t>Szybka</a:t>
            </a:r>
            <a:r>
              <a:rPr dirty="0"/>
              <a:t> </a:t>
            </a:r>
            <a:r>
              <a:rPr dirty="0" err="1"/>
              <a:t>reakcja</a:t>
            </a:r>
            <a:r>
              <a:rPr dirty="0"/>
              <a:t> </a:t>
            </a:r>
            <a:r>
              <a:rPr dirty="0" err="1"/>
              <a:t>zespołu</a:t>
            </a:r>
            <a:r>
              <a:rPr dirty="0"/>
              <a:t> IT.</a:t>
            </a:r>
          </a:p>
          <a:p>
            <a:r>
              <a:rPr dirty="0" err="1"/>
              <a:t>Przywrócenie</a:t>
            </a:r>
            <a:r>
              <a:rPr dirty="0"/>
              <a:t> </a:t>
            </a:r>
            <a:r>
              <a:rPr dirty="0" err="1"/>
              <a:t>działania</a:t>
            </a:r>
            <a:r>
              <a:rPr dirty="0"/>
              <a:t> </a:t>
            </a:r>
            <a:r>
              <a:rPr dirty="0" err="1"/>
              <a:t>serwera</a:t>
            </a:r>
            <a:r>
              <a:rPr dirty="0"/>
              <a:t> i </a:t>
            </a:r>
            <a:r>
              <a:rPr dirty="0" err="1"/>
              <a:t>kampanii</a:t>
            </a:r>
            <a:r>
              <a:rP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BD8DB-33FA-5A69-0E77-5938D65D47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328B5-D5F3-5046-7578-80789F36D37E}"/>
              </a:ext>
            </a:extLst>
          </p:cNvPr>
          <p:cNvSpPr>
            <a:spLocks noGrp="1"/>
          </p:cNvSpPr>
          <p:nvPr>
            <p:ph type="title"/>
          </p:nvPr>
        </p:nvSpPr>
        <p:spPr>
          <a:xfrm>
            <a:off x="838200" y="119500"/>
            <a:ext cx="10515600" cy="643868"/>
          </a:xfrm>
        </p:spPr>
        <p:txBody>
          <a:bodyPr>
            <a:normAutofit fontScale="90000"/>
          </a:bodyPr>
          <a:lstStyle/>
          <a:p>
            <a:pPr algn="ctr"/>
            <a:r>
              <a:rPr lang="pl-PL" dirty="0"/>
              <a:t>Cele różnych gier</a:t>
            </a:r>
          </a:p>
        </p:txBody>
      </p:sp>
      <p:sp>
        <p:nvSpPr>
          <p:cNvPr id="3" name="Content Placeholder 2">
            <a:extLst>
              <a:ext uri="{FF2B5EF4-FFF2-40B4-BE49-F238E27FC236}">
                <a16:creationId xmlns:a16="http://schemas.microsoft.com/office/drawing/2014/main" id="{726A9378-7103-9643-F524-64DEA9E2A962}"/>
              </a:ext>
            </a:extLst>
          </p:cNvPr>
          <p:cNvSpPr>
            <a:spLocks noGrp="1"/>
          </p:cNvSpPr>
          <p:nvPr>
            <p:ph idx="1"/>
          </p:nvPr>
        </p:nvSpPr>
        <p:spPr>
          <a:xfrm>
            <a:off x="362607" y="1040524"/>
            <a:ext cx="11225048" cy="5376042"/>
          </a:xfrm>
        </p:spPr>
        <p:txBody>
          <a:bodyPr>
            <a:normAutofit lnSpcReduction="10000"/>
          </a:bodyPr>
          <a:lstStyle/>
          <a:p>
            <a:r>
              <a:rPr lang="pl-PL" dirty="0"/>
              <a:t>Akcja – aby zwiększyć odwiedzanie witryny internetowej</a:t>
            </a:r>
          </a:p>
          <a:p>
            <a:r>
              <a:rPr lang="pl-PL" dirty="0"/>
              <a:t>Symulacja – aby zyskać więcej zaangażowania na stronie</a:t>
            </a:r>
          </a:p>
          <a:p>
            <a:r>
              <a:rPr lang="pl-PL" dirty="0"/>
              <a:t>Interaktywne opowiadanie – aby zbudować świadomość marki</a:t>
            </a:r>
          </a:p>
          <a:p>
            <a:r>
              <a:rPr lang="pl-PL" dirty="0"/>
              <a:t>Przygodowa – aby poprawić procent odwiedzających stających się klientami</a:t>
            </a:r>
          </a:p>
          <a:p>
            <a:r>
              <a:rPr lang="pl-PL" dirty="0"/>
              <a:t>Puzzle – aby zyskać więcej </a:t>
            </a:r>
            <a:r>
              <a:rPr lang="pl-PL" dirty="0" err="1"/>
              <a:t>followersów</a:t>
            </a:r>
            <a:r>
              <a:rPr lang="pl-PL" dirty="0"/>
              <a:t> w mediach społecznościowych</a:t>
            </a:r>
          </a:p>
          <a:p>
            <a:r>
              <a:rPr lang="pl-PL" dirty="0"/>
              <a:t>Oparta na umiejętnościach – aby zwiększyć sprzedaż</a:t>
            </a:r>
          </a:p>
          <a:p>
            <a:r>
              <a:rPr lang="pl-PL" dirty="0"/>
              <a:t>Wielu graczy – aby zyskać </a:t>
            </a:r>
            <a:r>
              <a:rPr lang="pl-PL" dirty="0" err="1"/>
              <a:t>followersów</a:t>
            </a:r>
            <a:r>
              <a:rPr lang="pl-PL" dirty="0"/>
              <a:t> w mediach społecznościowych</a:t>
            </a:r>
          </a:p>
          <a:p>
            <a:r>
              <a:rPr lang="pl-PL" dirty="0"/>
              <a:t>Edukacyjna – aby poprawić wewnętrzną komunikację (szkolenia pracowników)</a:t>
            </a:r>
          </a:p>
          <a:p>
            <a:r>
              <a:rPr lang="pl-PL" dirty="0"/>
              <a:t>Odgrywanie ról – aby rozpocząć sprzedaż nowych produktów albo usług</a:t>
            </a:r>
          </a:p>
        </p:txBody>
      </p:sp>
    </p:spTree>
    <p:extLst>
      <p:ext uri="{BB962C8B-B14F-4D97-AF65-F5344CB8AC3E}">
        <p14:creationId xmlns:p14="http://schemas.microsoft.com/office/powerpoint/2010/main" val="22664710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Zapobieganie przyszłym problemom</a:t>
            </a:r>
          </a:p>
        </p:txBody>
      </p:sp>
      <p:sp>
        <p:nvSpPr>
          <p:cNvPr id="3" name="Content Placeholder 2"/>
          <p:cNvSpPr>
            <a:spLocks noGrp="1"/>
          </p:cNvSpPr>
          <p:nvPr>
            <p:ph idx="1"/>
          </p:nvPr>
        </p:nvSpPr>
        <p:spPr/>
        <p:txBody>
          <a:bodyPr/>
          <a:lstStyle/>
          <a:p>
            <a:r>
              <a:rPr dirty="0" err="1"/>
              <a:t>Regularne</a:t>
            </a:r>
            <a:r>
              <a:rPr dirty="0"/>
              <a:t> </a:t>
            </a:r>
            <a:r>
              <a:rPr dirty="0" err="1"/>
              <a:t>audyty</a:t>
            </a:r>
            <a:r>
              <a:rPr dirty="0"/>
              <a:t> </a:t>
            </a:r>
            <a:r>
              <a:rPr dirty="0" err="1"/>
              <a:t>serwera</a:t>
            </a:r>
            <a:r>
              <a:rPr dirty="0"/>
              <a:t>.</a:t>
            </a:r>
          </a:p>
          <a:p>
            <a:r>
              <a:rPr dirty="0" err="1"/>
              <a:t>Ograniczenie</a:t>
            </a:r>
            <a:r>
              <a:rPr dirty="0"/>
              <a:t> </a:t>
            </a:r>
            <a:r>
              <a:rPr dirty="0" err="1"/>
              <a:t>liczby</a:t>
            </a:r>
            <a:r>
              <a:rPr dirty="0"/>
              <a:t> </a:t>
            </a:r>
            <a:r>
              <a:rPr dirty="0" err="1"/>
              <a:t>administratorów</a:t>
            </a:r>
            <a:r>
              <a:rPr dirty="0"/>
              <a:t>.</a:t>
            </a:r>
          </a:p>
          <a:p>
            <a:r>
              <a:rPr dirty="0" err="1"/>
              <a:t>Codzienna</a:t>
            </a:r>
            <a:r>
              <a:rPr dirty="0"/>
              <a:t> </a:t>
            </a:r>
            <a:r>
              <a:rPr dirty="0" err="1"/>
              <a:t>kontrola</a:t>
            </a:r>
            <a:r>
              <a:rPr dirty="0"/>
              <a:t> </a:t>
            </a:r>
            <a:r>
              <a:rPr dirty="0" err="1"/>
              <a:t>logów</a:t>
            </a:r>
            <a:r>
              <a:rPr dirty="0"/>
              <a:t> </a:t>
            </a:r>
            <a:r>
              <a:rPr dirty="0" err="1"/>
              <a:t>serwera</a:t>
            </a:r>
            <a:r>
              <a:rPr dirty="0"/>
              <a:t>.</a:t>
            </a:r>
          </a:p>
          <a:p>
            <a:r>
              <a:rPr dirty="0" err="1"/>
              <a:t>Stosowanie</a:t>
            </a:r>
            <a:r>
              <a:rPr dirty="0"/>
              <a:t> </a:t>
            </a:r>
            <a:r>
              <a:rPr dirty="0" err="1"/>
              <a:t>zapór</a:t>
            </a:r>
            <a:r>
              <a:rPr dirty="0"/>
              <a:t> </a:t>
            </a:r>
            <a:r>
              <a:rPr dirty="0" err="1"/>
              <a:t>sieciowych</a:t>
            </a:r>
            <a:r>
              <a:rPr dirty="0"/>
              <a:t> i </a:t>
            </a:r>
            <a:r>
              <a:rPr dirty="0" err="1"/>
              <a:t>kluczy</a:t>
            </a:r>
            <a:r>
              <a:rPr dirty="0"/>
              <a:t> </a:t>
            </a:r>
            <a:r>
              <a:rPr dirty="0" err="1"/>
              <a:t>kryptograficznych</a:t>
            </a:r>
            <a:r>
              <a:rPr dirty="0"/>
              <a:t>.</a:t>
            </a:r>
          </a:p>
          <a:p>
            <a:r>
              <a:rPr dirty="0" err="1"/>
              <a:t>Wdrożenie</a:t>
            </a:r>
            <a:r>
              <a:rPr dirty="0"/>
              <a:t> </a:t>
            </a:r>
            <a:r>
              <a:rPr dirty="0" err="1"/>
              <a:t>mechanizmu</a:t>
            </a:r>
            <a:r>
              <a:rPr dirty="0"/>
              <a:t> failover </a:t>
            </a:r>
            <a:r>
              <a:rPr dirty="0" err="1"/>
              <a:t>serwera</a:t>
            </a:r>
            <a:r>
              <a:rPr dirty="0"/>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Failover i kopie zapasowe</a:t>
            </a:r>
          </a:p>
        </p:txBody>
      </p:sp>
      <p:sp>
        <p:nvSpPr>
          <p:cNvPr id="3" name="Content Placeholder 2"/>
          <p:cNvSpPr>
            <a:spLocks noGrp="1"/>
          </p:cNvSpPr>
          <p:nvPr>
            <p:ph idx="1"/>
          </p:nvPr>
        </p:nvSpPr>
        <p:spPr/>
        <p:txBody>
          <a:bodyPr/>
          <a:lstStyle/>
          <a:p>
            <a:r>
              <a:rPr dirty="0"/>
              <a:t>Failover </a:t>
            </a:r>
            <a:r>
              <a:rPr dirty="0" err="1"/>
              <a:t>serwera</a:t>
            </a:r>
            <a:r>
              <a:rPr dirty="0"/>
              <a:t>: </a:t>
            </a:r>
            <a:r>
              <a:rPr dirty="0" err="1"/>
              <a:t>Automatyczne</a:t>
            </a:r>
            <a:r>
              <a:rPr dirty="0"/>
              <a:t> </a:t>
            </a:r>
            <a:r>
              <a:rPr dirty="0" err="1"/>
              <a:t>przełączanie</a:t>
            </a:r>
            <a:r>
              <a:rPr dirty="0"/>
              <a:t> </a:t>
            </a:r>
            <a:r>
              <a:rPr dirty="0" err="1"/>
              <a:t>ruchu</a:t>
            </a:r>
            <a:r>
              <a:rPr dirty="0"/>
              <a:t> </a:t>
            </a:r>
            <a:r>
              <a:rPr dirty="0" err="1"/>
              <a:t>na</a:t>
            </a:r>
            <a:r>
              <a:rPr dirty="0"/>
              <a:t> </a:t>
            </a:r>
            <a:r>
              <a:rPr dirty="0" err="1"/>
              <a:t>serwer</a:t>
            </a:r>
            <a:r>
              <a:rPr dirty="0"/>
              <a:t> </a:t>
            </a:r>
            <a:r>
              <a:rPr dirty="0" err="1"/>
              <a:t>zapasowy</a:t>
            </a:r>
            <a:r>
              <a:rPr dirty="0"/>
              <a:t>.</a:t>
            </a:r>
          </a:p>
          <a:p>
            <a:r>
              <a:rPr dirty="0" err="1"/>
              <a:t>Kopie</a:t>
            </a:r>
            <a:r>
              <a:rPr dirty="0"/>
              <a:t> </a:t>
            </a:r>
            <a:r>
              <a:rPr dirty="0" err="1"/>
              <a:t>zapasowe</a:t>
            </a:r>
            <a:r>
              <a:rPr dirty="0"/>
              <a:t>: </a:t>
            </a:r>
            <a:r>
              <a:rPr dirty="0" err="1"/>
              <a:t>Regularne</a:t>
            </a:r>
            <a:r>
              <a:rPr dirty="0"/>
              <a:t> </a:t>
            </a:r>
            <a:r>
              <a:rPr dirty="0" err="1"/>
              <a:t>tworzenie</a:t>
            </a:r>
            <a:r>
              <a:rPr dirty="0"/>
              <a:t> </a:t>
            </a:r>
            <a:r>
              <a:rPr dirty="0" err="1"/>
              <a:t>kopii</a:t>
            </a:r>
            <a:r>
              <a:rPr dirty="0"/>
              <a:t> </a:t>
            </a:r>
            <a:r>
              <a:rPr dirty="0" err="1"/>
              <a:t>kampanii</a:t>
            </a:r>
            <a:r>
              <a:rPr dirty="0"/>
              <a:t> i </a:t>
            </a:r>
            <a:r>
              <a:rPr dirty="0" err="1"/>
              <a:t>danych</a:t>
            </a:r>
            <a:r>
              <a:rPr dirty="0"/>
              <a: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Przechowywanie kopii zapasowych</a:t>
            </a:r>
          </a:p>
        </p:txBody>
      </p:sp>
      <p:sp>
        <p:nvSpPr>
          <p:cNvPr id="3" name="Content Placeholder 2"/>
          <p:cNvSpPr>
            <a:spLocks noGrp="1"/>
          </p:cNvSpPr>
          <p:nvPr>
            <p:ph idx="1"/>
          </p:nvPr>
        </p:nvSpPr>
        <p:spPr/>
        <p:txBody>
          <a:bodyPr/>
          <a:lstStyle/>
          <a:p>
            <a:r>
              <a:rPr dirty="0" err="1"/>
              <a:t>Przechowuj</a:t>
            </a:r>
            <a:r>
              <a:rPr dirty="0"/>
              <a:t> </a:t>
            </a:r>
            <a:r>
              <a:rPr dirty="0" err="1"/>
              <a:t>kopie</a:t>
            </a:r>
            <a:r>
              <a:rPr dirty="0"/>
              <a:t> </a:t>
            </a:r>
            <a:r>
              <a:rPr dirty="0" err="1"/>
              <a:t>zapasowe</a:t>
            </a:r>
            <a:r>
              <a:rPr dirty="0"/>
              <a:t> w </a:t>
            </a:r>
            <a:r>
              <a:rPr dirty="0" err="1"/>
              <a:t>oddzielnej</a:t>
            </a:r>
            <a:r>
              <a:rPr dirty="0"/>
              <a:t>, </a:t>
            </a:r>
            <a:r>
              <a:rPr dirty="0" err="1"/>
              <a:t>bezpiecznej</a:t>
            </a:r>
            <a:r>
              <a:rPr dirty="0"/>
              <a:t> </a:t>
            </a:r>
            <a:r>
              <a:rPr dirty="0" err="1"/>
              <a:t>lokalizacji</a:t>
            </a:r>
            <a:r>
              <a:rPr dirty="0"/>
              <a:t>.</a:t>
            </a:r>
          </a:p>
          <a:p>
            <a:r>
              <a:rPr dirty="0" err="1"/>
              <a:t>Lokalizacja</a:t>
            </a:r>
            <a:r>
              <a:rPr dirty="0"/>
              <a:t> </a:t>
            </a:r>
            <a:r>
              <a:rPr dirty="0" err="1"/>
              <a:t>musi</a:t>
            </a:r>
            <a:r>
              <a:rPr dirty="0"/>
              <a:t> </a:t>
            </a:r>
            <a:r>
              <a:rPr dirty="0" err="1"/>
              <a:t>być</a:t>
            </a:r>
            <a:r>
              <a:rPr dirty="0"/>
              <a:t> </a:t>
            </a:r>
            <a:r>
              <a:rPr dirty="0" err="1"/>
              <a:t>łatwo</a:t>
            </a:r>
            <a:r>
              <a:rPr dirty="0"/>
              <a:t> </a:t>
            </a:r>
            <a:r>
              <a:rPr dirty="0" err="1"/>
              <a:t>dostępna</a:t>
            </a:r>
            <a:r>
              <a:rPr dirty="0"/>
              <a:t> w </a:t>
            </a:r>
            <a:r>
              <a:rPr dirty="0" err="1"/>
              <a:t>przypadku</a:t>
            </a:r>
            <a:r>
              <a:rPr dirty="0"/>
              <a:t> </a:t>
            </a:r>
            <a:r>
              <a:rPr dirty="0" err="1"/>
              <a:t>awarii</a:t>
            </a:r>
            <a:r>
              <a:rPr dirty="0"/>
              <a:t> </a:t>
            </a:r>
            <a:r>
              <a:rPr dirty="0" err="1"/>
              <a:t>serwera</a:t>
            </a:r>
            <a:r>
              <a:rPr dirty="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Typy kopii zapasowych</a:t>
            </a:r>
          </a:p>
        </p:txBody>
      </p:sp>
      <p:sp>
        <p:nvSpPr>
          <p:cNvPr id="3" name="Content Placeholder 2"/>
          <p:cNvSpPr>
            <a:spLocks noGrp="1"/>
          </p:cNvSpPr>
          <p:nvPr>
            <p:ph idx="1"/>
          </p:nvPr>
        </p:nvSpPr>
        <p:spPr/>
        <p:txBody>
          <a:bodyPr/>
          <a:lstStyle/>
          <a:p>
            <a:r>
              <a:rPr dirty="0" err="1"/>
              <a:t>Pełna</a:t>
            </a:r>
            <a:r>
              <a:rPr dirty="0"/>
              <a:t> </a:t>
            </a:r>
            <a:r>
              <a:rPr dirty="0" err="1"/>
              <a:t>kopia</a:t>
            </a:r>
            <a:r>
              <a:rPr dirty="0"/>
              <a:t> </a:t>
            </a:r>
            <a:r>
              <a:rPr dirty="0" err="1"/>
              <a:t>zapasowa</a:t>
            </a:r>
            <a:r>
              <a:rPr dirty="0"/>
              <a:t>: </a:t>
            </a:r>
            <a:r>
              <a:rPr dirty="0" err="1"/>
              <a:t>Kopia</a:t>
            </a:r>
            <a:r>
              <a:rPr dirty="0"/>
              <a:t> </a:t>
            </a:r>
            <a:r>
              <a:rPr dirty="0" err="1"/>
              <a:t>całej</a:t>
            </a:r>
            <a:r>
              <a:rPr dirty="0"/>
              <a:t> </a:t>
            </a:r>
            <a:r>
              <a:rPr dirty="0" err="1"/>
              <a:t>kampanii</a:t>
            </a:r>
            <a:r>
              <a:rPr dirty="0"/>
              <a:t>. </a:t>
            </a:r>
            <a:r>
              <a:rPr dirty="0" err="1"/>
              <a:t>Najbardziej</a:t>
            </a:r>
            <a:r>
              <a:rPr dirty="0"/>
              <a:t> </a:t>
            </a:r>
            <a:r>
              <a:rPr dirty="0" err="1"/>
              <a:t>czasochłonna</a:t>
            </a:r>
            <a:r>
              <a:rPr dirty="0"/>
              <a:t> i </a:t>
            </a:r>
            <a:r>
              <a:rPr dirty="0" err="1"/>
              <a:t>wymagająca</a:t>
            </a:r>
            <a:r>
              <a:rPr dirty="0"/>
              <a:t> </a:t>
            </a:r>
            <a:r>
              <a:rPr dirty="0" err="1"/>
              <a:t>pamięci</a:t>
            </a:r>
            <a:r>
              <a:rPr dirty="0"/>
              <a:t>, ale </a:t>
            </a:r>
            <a:r>
              <a:rPr dirty="0" err="1"/>
              <a:t>łatwa</a:t>
            </a:r>
            <a:r>
              <a:rPr dirty="0"/>
              <a:t> do </a:t>
            </a:r>
            <a:r>
              <a:rPr dirty="0" err="1"/>
              <a:t>przywrócenia</a:t>
            </a:r>
            <a:r>
              <a:rPr dirty="0"/>
              <a:t>.</a:t>
            </a:r>
          </a:p>
          <a:p>
            <a:r>
              <a:rPr dirty="0" err="1"/>
              <a:t>Kopia</a:t>
            </a:r>
            <a:r>
              <a:rPr dirty="0"/>
              <a:t> </a:t>
            </a:r>
            <a:r>
              <a:rPr dirty="0" err="1"/>
              <a:t>przyrostowa</a:t>
            </a:r>
            <a:r>
              <a:rPr dirty="0"/>
              <a:t>:</a:t>
            </a:r>
            <a:r>
              <a:rPr lang="pl-PL" dirty="0"/>
              <a:t> </a:t>
            </a:r>
            <a:r>
              <a:rPr dirty="0" err="1"/>
              <a:t>Kopiuje</a:t>
            </a:r>
            <a:r>
              <a:rPr dirty="0"/>
              <a:t> </a:t>
            </a:r>
            <a:r>
              <a:rPr dirty="0" err="1"/>
              <a:t>tylko</a:t>
            </a:r>
            <a:r>
              <a:rPr dirty="0"/>
              <a:t> </a:t>
            </a:r>
            <a:r>
              <a:rPr dirty="0" err="1"/>
              <a:t>zmiany</a:t>
            </a:r>
            <a:r>
              <a:rPr dirty="0"/>
              <a:t> od </a:t>
            </a:r>
            <a:r>
              <a:rPr dirty="0" err="1"/>
              <a:t>ostatniej</a:t>
            </a:r>
            <a:r>
              <a:rPr dirty="0"/>
              <a:t> </a:t>
            </a:r>
            <a:r>
              <a:rPr dirty="0" err="1"/>
              <a:t>kopii</a:t>
            </a:r>
            <a:r>
              <a:rPr dirty="0"/>
              <a:t>. </a:t>
            </a:r>
            <a:r>
              <a:rPr dirty="0" err="1"/>
              <a:t>Szybka</a:t>
            </a:r>
            <a:r>
              <a:rPr dirty="0"/>
              <a:t> i </a:t>
            </a:r>
            <a:r>
              <a:rPr dirty="0" err="1"/>
              <a:t>oszczędza</a:t>
            </a:r>
            <a:r>
              <a:rPr dirty="0"/>
              <a:t> </a:t>
            </a:r>
            <a:r>
              <a:rPr dirty="0" err="1"/>
              <a:t>miejsce</a:t>
            </a:r>
            <a:r>
              <a:rPr dirty="0"/>
              <a:t>, ale </a:t>
            </a:r>
            <a:r>
              <a:rPr dirty="0" err="1"/>
              <a:t>trudniejsza</a:t>
            </a:r>
            <a:r>
              <a:rPr dirty="0"/>
              <a:t> do </a:t>
            </a:r>
            <a:r>
              <a:rPr dirty="0" err="1"/>
              <a:t>odtworzenia</a:t>
            </a:r>
            <a:r>
              <a:rPr dirty="0"/>
              <a:t>.</a:t>
            </a:r>
          </a:p>
          <a:p>
            <a:r>
              <a:rPr dirty="0" err="1"/>
              <a:t>Kopia</a:t>
            </a:r>
            <a:r>
              <a:rPr dirty="0"/>
              <a:t> </a:t>
            </a:r>
            <a:r>
              <a:rPr dirty="0" err="1"/>
              <a:t>różnicowa</a:t>
            </a:r>
            <a:r>
              <a:rPr dirty="0"/>
              <a:t>: </a:t>
            </a:r>
            <a:r>
              <a:rPr dirty="0" err="1"/>
              <a:t>Kopiuje</a:t>
            </a:r>
            <a:r>
              <a:rPr dirty="0"/>
              <a:t> </a:t>
            </a:r>
            <a:r>
              <a:rPr dirty="0" err="1"/>
              <a:t>wszystkie</a:t>
            </a:r>
            <a:r>
              <a:rPr dirty="0"/>
              <a:t> </a:t>
            </a:r>
            <a:r>
              <a:rPr dirty="0" err="1"/>
              <a:t>zmiany</a:t>
            </a:r>
            <a:r>
              <a:rPr dirty="0"/>
              <a:t> od </a:t>
            </a:r>
            <a:r>
              <a:rPr dirty="0" err="1"/>
              <a:t>ostatniej</a:t>
            </a:r>
            <a:r>
              <a:rPr dirty="0"/>
              <a:t> </a:t>
            </a:r>
            <a:r>
              <a:rPr dirty="0" err="1"/>
              <a:t>pełnej</a:t>
            </a:r>
            <a:r>
              <a:rPr dirty="0"/>
              <a:t> </a:t>
            </a:r>
            <a:r>
              <a:rPr dirty="0" err="1"/>
              <a:t>kopii</a:t>
            </a:r>
            <a:r>
              <a:rPr dirty="0"/>
              <a:t>. </a:t>
            </a:r>
            <a:r>
              <a:rPr dirty="0" err="1"/>
              <a:t>Łatwiejsza</a:t>
            </a:r>
            <a:r>
              <a:rPr dirty="0"/>
              <a:t> do </a:t>
            </a:r>
            <a:r>
              <a:rPr dirty="0" err="1"/>
              <a:t>odtworzenia</a:t>
            </a:r>
            <a:r>
              <a:rPr dirty="0"/>
              <a:t> </a:t>
            </a:r>
            <a:r>
              <a:rPr dirty="0" err="1"/>
              <a:t>niż</a:t>
            </a:r>
            <a:r>
              <a:rPr dirty="0"/>
              <a:t> </a:t>
            </a:r>
            <a:r>
              <a:rPr dirty="0" err="1"/>
              <a:t>przyrostowa</a:t>
            </a:r>
            <a:r>
              <a:rPr dirty="0"/>
              <a:t>.</a:t>
            </a:r>
          </a:p>
          <a:p>
            <a:r>
              <a:rPr dirty="0" err="1"/>
              <a:t>Syntetyczna</a:t>
            </a:r>
            <a:r>
              <a:rPr dirty="0"/>
              <a:t> </a:t>
            </a:r>
            <a:r>
              <a:rPr dirty="0" err="1"/>
              <a:t>pełna</a:t>
            </a:r>
            <a:r>
              <a:rPr dirty="0"/>
              <a:t> </a:t>
            </a:r>
            <a:r>
              <a:rPr dirty="0" err="1"/>
              <a:t>kopia</a:t>
            </a:r>
            <a:r>
              <a:rPr dirty="0"/>
              <a:t>: </a:t>
            </a:r>
            <a:r>
              <a:rPr dirty="0" err="1"/>
              <a:t>Łączy</a:t>
            </a:r>
            <a:r>
              <a:rPr dirty="0"/>
              <a:t> </a:t>
            </a:r>
            <a:r>
              <a:rPr dirty="0" err="1"/>
              <a:t>pełną</a:t>
            </a:r>
            <a:r>
              <a:rPr dirty="0"/>
              <a:t> </a:t>
            </a:r>
            <a:r>
              <a:rPr dirty="0" err="1"/>
              <a:t>kopię</a:t>
            </a:r>
            <a:r>
              <a:rPr dirty="0"/>
              <a:t> z </a:t>
            </a:r>
            <a:r>
              <a:rPr dirty="0" err="1"/>
              <a:t>przyrostowymi</a:t>
            </a:r>
            <a:r>
              <a:rPr dirty="0"/>
              <a:t>, </a:t>
            </a:r>
            <a:r>
              <a:rPr dirty="0" err="1"/>
              <a:t>zapewniając</a:t>
            </a:r>
            <a:r>
              <a:rPr dirty="0"/>
              <a:t> </a:t>
            </a:r>
            <a:r>
              <a:rPr dirty="0" err="1"/>
              <a:t>zawsze</a:t>
            </a:r>
            <a:r>
              <a:rPr dirty="0"/>
              <a:t> </a:t>
            </a:r>
            <a:r>
              <a:rPr dirty="0" err="1"/>
              <a:t>aktualną</a:t>
            </a:r>
            <a:r>
              <a:rPr dirty="0"/>
              <a:t> </a:t>
            </a:r>
            <a:r>
              <a:rPr dirty="0" err="1"/>
              <a:t>pełną</a:t>
            </a:r>
            <a:r>
              <a:rPr dirty="0"/>
              <a:t> </a:t>
            </a:r>
            <a:r>
              <a:rPr dirty="0" err="1"/>
              <a:t>kopię</a:t>
            </a:r>
            <a:r>
              <a:rPr dirty="0"/>
              <a: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Testowanie kopii zapasowych</a:t>
            </a:r>
          </a:p>
        </p:txBody>
      </p:sp>
      <p:sp>
        <p:nvSpPr>
          <p:cNvPr id="3" name="Content Placeholder 2"/>
          <p:cNvSpPr>
            <a:spLocks noGrp="1"/>
          </p:cNvSpPr>
          <p:nvPr>
            <p:ph idx="1"/>
          </p:nvPr>
        </p:nvSpPr>
        <p:spPr/>
        <p:txBody>
          <a:bodyPr/>
          <a:lstStyle/>
          <a:p>
            <a:r>
              <a:rPr dirty="0" err="1"/>
              <a:t>Regularnie</a:t>
            </a:r>
            <a:r>
              <a:rPr dirty="0"/>
              <a:t> </a:t>
            </a:r>
            <a:r>
              <a:rPr dirty="0" err="1"/>
              <a:t>testuj</a:t>
            </a:r>
            <a:r>
              <a:rPr dirty="0"/>
              <a:t> </a:t>
            </a:r>
            <a:r>
              <a:rPr dirty="0" err="1"/>
              <a:t>rozwiązania</a:t>
            </a:r>
            <a:r>
              <a:rPr dirty="0"/>
              <a:t> do </a:t>
            </a:r>
            <a:r>
              <a:rPr dirty="0" err="1"/>
              <a:t>przywracania</a:t>
            </a:r>
            <a:r>
              <a:rPr dirty="0"/>
              <a:t> </a:t>
            </a:r>
            <a:r>
              <a:rPr dirty="0" err="1"/>
              <a:t>danych</a:t>
            </a:r>
            <a:r>
              <a:rPr dirty="0"/>
              <a:t>.</a:t>
            </a:r>
          </a:p>
          <a:p>
            <a:r>
              <a:rPr dirty="0" err="1"/>
              <a:t>Organizuj</a:t>
            </a:r>
            <a:r>
              <a:rPr dirty="0"/>
              <a:t> </a:t>
            </a:r>
            <a:r>
              <a:rPr dirty="0" err="1"/>
              <a:t>symulacje</a:t>
            </a:r>
            <a:r>
              <a:rPr dirty="0"/>
              <a:t> </a:t>
            </a:r>
            <a:r>
              <a:rPr dirty="0" err="1"/>
              <a:t>awarii</a:t>
            </a:r>
            <a:r>
              <a:rPr dirty="0"/>
              <a:t> </a:t>
            </a:r>
            <a:r>
              <a:rPr dirty="0" err="1"/>
              <a:t>serwera</a:t>
            </a:r>
            <a:r>
              <a:rPr dirty="0"/>
              <a:t>, aby </a:t>
            </a:r>
            <a:r>
              <a:rPr dirty="0" err="1"/>
              <a:t>upewnić</a:t>
            </a:r>
            <a:r>
              <a:rPr dirty="0"/>
              <a:t> </a:t>
            </a:r>
            <a:r>
              <a:rPr dirty="0" err="1"/>
              <a:t>się</a:t>
            </a:r>
            <a:r>
              <a:rPr dirty="0"/>
              <a:t>, </a:t>
            </a:r>
            <a:r>
              <a:rPr dirty="0" err="1"/>
              <a:t>że</a:t>
            </a:r>
            <a:r>
              <a:rPr dirty="0"/>
              <a:t> </a:t>
            </a:r>
            <a:r>
              <a:rPr dirty="0" err="1"/>
              <a:t>procedury</a:t>
            </a:r>
            <a:r>
              <a:rPr dirty="0"/>
              <a:t> </a:t>
            </a:r>
            <a:r>
              <a:rPr dirty="0" err="1"/>
              <a:t>działają</a:t>
            </a:r>
            <a:r>
              <a:rPr dirty="0"/>
              <a:t>.</a:t>
            </a:r>
          </a:p>
          <a:p>
            <a:r>
              <a:rPr dirty="0" err="1"/>
              <a:t>Planuj</a:t>
            </a:r>
            <a:r>
              <a:rPr dirty="0"/>
              <a:t> testy </a:t>
            </a:r>
            <a:r>
              <a:rPr dirty="0" err="1"/>
              <a:t>przywracania</a:t>
            </a:r>
            <a:r>
              <a:rPr dirty="0"/>
              <a:t> co </a:t>
            </a:r>
            <a:r>
              <a:rPr dirty="0" err="1"/>
              <a:t>tydzień</a:t>
            </a:r>
            <a:r>
              <a:rPr dirty="0"/>
              <a:t>, aby </a:t>
            </a:r>
            <a:r>
              <a:rPr dirty="0" err="1"/>
              <a:t>potwierdzić</a:t>
            </a:r>
            <a:r>
              <a:rPr dirty="0"/>
              <a:t> </a:t>
            </a:r>
            <a:r>
              <a:rPr dirty="0" err="1"/>
              <a:t>skuteczność</a:t>
            </a:r>
            <a:r>
              <a:rPr dirty="0"/>
              <a:t> </a:t>
            </a:r>
            <a:r>
              <a:rPr dirty="0" err="1"/>
              <a:t>zabezpieczeń</a:t>
            </a:r>
            <a:r>
              <a:rPr dirty="0"/>
              <a: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Harmonogram testów</a:t>
            </a:r>
          </a:p>
        </p:txBody>
      </p:sp>
      <p:sp>
        <p:nvSpPr>
          <p:cNvPr id="3" name="Content Placeholder 2"/>
          <p:cNvSpPr>
            <a:spLocks noGrp="1"/>
          </p:cNvSpPr>
          <p:nvPr>
            <p:ph idx="1"/>
          </p:nvPr>
        </p:nvSpPr>
        <p:spPr/>
        <p:txBody>
          <a:bodyPr/>
          <a:lstStyle/>
          <a:p>
            <a:r>
              <a:rPr dirty="0"/>
              <a:t>W </a:t>
            </a:r>
            <a:r>
              <a:rPr dirty="0" err="1"/>
              <a:t>miarę</a:t>
            </a:r>
            <a:r>
              <a:rPr dirty="0"/>
              <a:t> </a:t>
            </a:r>
            <a:r>
              <a:rPr dirty="0" err="1"/>
              <a:t>możliwości</a:t>
            </a:r>
            <a:r>
              <a:rPr dirty="0"/>
              <a:t> </a:t>
            </a:r>
            <a:r>
              <a:rPr dirty="0" err="1"/>
              <a:t>przeprowadzaj</a:t>
            </a:r>
            <a:r>
              <a:rPr dirty="0"/>
              <a:t> testy po </a:t>
            </a:r>
            <a:r>
              <a:rPr dirty="0" err="1"/>
              <a:t>każdej</a:t>
            </a:r>
            <a:r>
              <a:rPr dirty="0"/>
              <a:t> </a:t>
            </a:r>
            <a:r>
              <a:rPr dirty="0" err="1"/>
              <a:t>kopii</a:t>
            </a:r>
            <a:r>
              <a:rPr dirty="0"/>
              <a:t> </a:t>
            </a:r>
            <a:r>
              <a:rPr dirty="0" err="1"/>
              <a:t>zapasowej</a:t>
            </a:r>
            <a:r>
              <a:rPr dirty="0"/>
              <a:t>.</a:t>
            </a:r>
          </a:p>
          <a:p>
            <a:r>
              <a:rPr dirty="0" err="1"/>
              <a:t>Balansuj</a:t>
            </a:r>
            <a:r>
              <a:rPr dirty="0"/>
              <a:t> </a:t>
            </a:r>
            <a:r>
              <a:rPr dirty="0" err="1"/>
              <a:t>częstotliwość</a:t>
            </a:r>
            <a:r>
              <a:rPr dirty="0"/>
              <a:t> </a:t>
            </a:r>
            <a:r>
              <a:rPr dirty="0" err="1"/>
              <a:t>testów</a:t>
            </a:r>
            <a:r>
              <a:rPr dirty="0"/>
              <a:t> z </a:t>
            </a:r>
            <a:r>
              <a:rPr dirty="0" err="1"/>
              <a:t>poziomem</a:t>
            </a:r>
            <a:r>
              <a:rPr dirty="0"/>
              <a:t> </a:t>
            </a:r>
            <a:r>
              <a:rPr dirty="0" err="1"/>
              <a:t>pewności</a:t>
            </a:r>
            <a:r>
              <a:rPr dirty="0"/>
              <a:t> </a:t>
            </a:r>
            <a:r>
              <a:rPr dirty="0" err="1"/>
              <a:t>procedur</a:t>
            </a:r>
            <a:r>
              <a:rPr dirty="0"/>
              <a:t>.</a:t>
            </a:r>
          </a:p>
          <a:p>
            <a:r>
              <a:rPr dirty="0"/>
              <a:t>Minimum: </a:t>
            </a:r>
            <a:r>
              <a:rPr dirty="0" err="1"/>
              <a:t>jeden</a:t>
            </a:r>
            <a:r>
              <a:rPr dirty="0"/>
              <a:t> test </a:t>
            </a:r>
            <a:r>
              <a:rPr dirty="0" err="1"/>
              <a:t>przywracania</a:t>
            </a:r>
            <a:r>
              <a:rPr dirty="0"/>
              <a:t> </a:t>
            </a:r>
            <a:r>
              <a:rPr dirty="0" err="1"/>
              <a:t>tygodniowo</a:t>
            </a:r>
            <a:r>
              <a:rPr dirty="0"/>
              <a:t> </a:t>
            </a:r>
            <a:r>
              <a:rPr dirty="0" err="1"/>
              <a:t>dla</a:t>
            </a:r>
            <a:r>
              <a:rPr dirty="0"/>
              <a:t> </a:t>
            </a:r>
            <a:r>
              <a:rPr dirty="0" err="1"/>
              <a:t>kampanii</a:t>
            </a:r>
            <a:r>
              <a:rPr dirty="0"/>
              <a: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CC76C-5297-2DAE-7568-A773DFE91955}"/>
              </a:ext>
            </a:extLst>
          </p:cNvPr>
          <p:cNvSpPr>
            <a:spLocks noGrp="1"/>
          </p:cNvSpPr>
          <p:nvPr>
            <p:ph type="title"/>
          </p:nvPr>
        </p:nvSpPr>
        <p:spPr>
          <a:xfrm>
            <a:off x="838200" y="0"/>
            <a:ext cx="10515600" cy="580806"/>
          </a:xfrm>
        </p:spPr>
        <p:txBody>
          <a:bodyPr>
            <a:normAutofit fontScale="90000"/>
          </a:bodyPr>
          <a:lstStyle/>
          <a:p>
            <a:pPr algn="ctr"/>
            <a:r>
              <a:rPr lang="pl-PL" dirty="0"/>
              <a:t>Uczenie się na błędach</a:t>
            </a:r>
          </a:p>
        </p:txBody>
      </p:sp>
      <p:sp>
        <p:nvSpPr>
          <p:cNvPr id="3" name="Content Placeholder 2">
            <a:extLst>
              <a:ext uri="{FF2B5EF4-FFF2-40B4-BE49-F238E27FC236}">
                <a16:creationId xmlns:a16="http://schemas.microsoft.com/office/drawing/2014/main" id="{E5C7DE5C-FF54-1E0A-27E3-35FD69DD5107}"/>
              </a:ext>
            </a:extLst>
          </p:cNvPr>
          <p:cNvSpPr>
            <a:spLocks noGrp="1"/>
          </p:cNvSpPr>
          <p:nvPr>
            <p:ph idx="1"/>
          </p:nvPr>
        </p:nvSpPr>
        <p:spPr>
          <a:xfrm>
            <a:off x="0" y="788276"/>
            <a:ext cx="12192000" cy="6069724"/>
          </a:xfrm>
        </p:spPr>
        <p:txBody>
          <a:bodyPr/>
          <a:lstStyle/>
          <a:p>
            <a:r>
              <a:rPr lang="pl-PL" dirty="0"/>
              <a:t>Obserwowanie ruchu sieciowego nie wystarcza aby stwierdzić, że kampania była sukcesem – pytanie czy zrealizowaliśmy cel marketingowy</a:t>
            </a:r>
          </a:p>
          <a:p>
            <a:r>
              <a:rPr lang="pl-PL" dirty="0"/>
              <a:t>Jednym z efektów ubocznych kampanii jest zaobserwowanie trendów wśród naszych klientów</a:t>
            </a:r>
          </a:p>
          <a:p>
            <a:r>
              <a:rPr lang="pl-PL" dirty="0"/>
              <a:t>Budowa profilu klienta na podstawie danych jest istotna, ale należy zebrać dużo więcej informacji – jak bardzo udało się zrealizować cele marketingowe</a:t>
            </a:r>
          </a:p>
          <a:p>
            <a:r>
              <a:rPr lang="pl-PL" dirty="0"/>
              <a:t>Należy analizować dane z telefonów komórkowych i komputerów osobno</a:t>
            </a:r>
          </a:p>
          <a:p>
            <a:endParaRPr lang="pl-PL" dirty="0"/>
          </a:p>
        </p:txBody>
      </p:sp>
    </p:spTree>
    <p:extLst>
      <p:ext uri="{BB962C8B-B14F-4D97-AF65-F5344CB8AC3E}">
        <p14:creationId xmlns:p14="http://schemas.microsoft.com/office/powerpoint/2010/main" val="25247427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13DCF-F2F4-9F78-36DC-7DE80FBA73C5}"/>
              </a:ext>
            </a:extLst>
          </p:cNvPr>
          <p:cNvSpPr>
            <a:spLocks noGrp="1"/>
          </p:cNvSpPr>
          <p:nvPr>
            <p:ph type="title"/>
          </p:nvPr>
        </p:nvSpPr>
        <p:spPr>
          <a:xfrm>
            <a:off x="838200" y="0"/>
            <a:ext cx="10515600" cy="896116"/>
          </a:xfrm>
        </p:spPr>
        <p:txBody>
          <a:bodyPr/>
          <a:lstStyle/>
          <a:p>
            <a:pPr algn="ctr"/>
            <a:r>
              <a:rPr lang="pl-PL" dirty="0"/>
              <a:t>Przykładowe istotne informacje</a:t>
            </a:r>
          </a:p>
        </p:txBody>
      </p:sp>
      <p:sp>
        <p:nvSpPr>
          <p:cNvPr id="3" name="Content Placeholder 2">
            <a:extLst>
              <a:ext uri="{FF2B5EF4-FFF2-40B4-BE49-F238E27FC236}">
                <a16:creationId xmlns:a16="http://schemas.microsoft.com/office/drawing/2014/main" id="{12E3FD10-C7DD-35F9-3094-419A65784606}"/>
              </a:ext>
            </a:extLst>
          </p:cNvPr>
          <p:cNvSpPr>
            <a:spLocks noGrp="1"/>
          </p:cNvSpPr>
          <p:nvPr>
            <p:ph idx="1"/>
          </p:nvPr>
        </p:nvSpPr>
        <p:spPr>
          <a:xfrm>
            <a:off x="0" y="772510"/>
            <a:ext cx="12192000" cy="6085490"/>
          </a:xfrm>
        </p:spPr>
        <p:txBody>
          <a:bodyPr>
            <a:normAutofit lnSpcReduction="10000"/>
          </a:bodyPr>
          <a:lstStyle/>
          <a:p>
            <a:r>
              <a:rPr lang="pl-PL" dirty="0"/>
              <a:t>Czy kliknęli w któreś wezwania do działania (CTA)? Jeśli tak, które były najbardziej popularne, a które najmniej?</a:t>
            </a:r>
          </a:p>
          <a:p>
            <a:r>
              <a:rPr lang="pl-PL" dirty="0"/>
              <a:t>Czy spędzili czas na nauce, jak grać i wchodzić w interakcję z elementami gry?</a:t>
            </a:r>
          </a:p>
          <a:p>
            <a:r>
              <a:rPr lang="pl-PL" dirty="0"/>
              <a:t>Które strony odwiedzali najczęściej, a które najrzadziej?</a:t>
            </a:r>
          </a:p>
          <a:p>
            <a:r>
              <a:rPr lang="pl-PL" dirty="0"/>
              <a:t>Średnio, jak długo osoby, które nie wchodziły w interakcję z grą, pozostawały na stronie przed opuszczeniem jej?</a:t>
            </a:r>
          </a:p>
          <a:p>
            <a:r>
              <a:rPr lang="pl-PL" dirty="0"/>
              <a:t>Dlaczego niektóre strony nie były odwiedzane?</a:t>
            </a:r>
          </a:p>
          <a:p>
            <a:r>
              <a:rPr lang="pl-PL" dirty="0"/>
              <a:t>Czy istniała bariera w dotarciu do tych stron (na przykład zbyt mało widocznych linków)?</a:t>
            </a:r>
          </a:p>
          <a:p>
            <a:r>
              <a:rPr lang="pl-PL" dirty="0"/>
              <a:t>Czy treść dostarczyła tego, czego oczekiwali odbiorcy?</a:t>
            </a:r>
          </a:p>
          <a:p>
            <a:r>
              <a:rPr lang="pl-PL" dirty="0"/>
              <a:t>Czy gra wzbudziła ich zainteresowanie natychmiast?</a:t>
            </a:r>
          </a:p>
          <a:p>
            <a:r>
              <a:rPr lang="pl-PL" dirty="0"/>
              <a:t>Czy gra zawierała wystarczająco wiele elementów, aby przekonać odbiorców do powrotu?</a:t>
            </a:r>
          </a:p>
        </p:txBody>
      </p:sp>
    </p:spTree>
    <p:extLst>
      <p:ext uri="{BB962C8B-B14F-4D97-AF65-F5344CB8AC3E}">
        <p14:creationId xmlns:p14="http://schemas.microsoft.com/office/powerpoint/2010/main" val="12239056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DD9EA-A76D-9FB0-CE03-D1F16CA84A30}"/>
              </a:ext>
            </a:extLst>
          </p:cNvPr>
          <p:cNvSpPr>
            <a:spLocks noGrp="1"/>
          </p:cNvSpPr>
          <p:nvPr>
            <p:ph type="title"/>
          </p:nvPr>
        </p:nvSpPr>
        <p:spPr>
          <a:xfrm>
            <a:off x="838200" y="0"/>
            <a:ext cx="10515600" cy="691165"/>
          </a:xfrm>
        </p:spPr>
        <p:txBody>
          <a:bodyPr>
            <a:normAutofit fontScale="90000"/>
          </a:bodyPr>
          <a:lstStyle/>
          <a:p>
            <a:pPr algn="ctr"/>
            <a:r>
              <a:rPr lang="pl-PL" dirty="0"/>
              <a:t>Czas spędzony na poszczególnych stronach</a:t>
            </a:r>
          </a:p>
        </p:txBody>
      </p:sp>
      <p:sp>
        <p:nvSpPr>
          <p:cNvPr id="3" name="Content Placeholder 2">
            <a:extLst>
              <a:ext uri="{FF2B5EF4-FFF2-40B4-BE49-F238E27FC236}">
                <a16:creationId xmlns:a16="http://schemas.microsoft.com/office/drawing/2014/main" id="{7551C778-7C23-8225-4970-CCCEED55C61C}"/>
              </a:ext>
            </a:extLst>
          </p:cNvPr>
          <p:cNvSpPr>
            <a:spLocks noGrp="1"/>
          </p:cNvSpPr>
          <p:nvPr>
            <p:ph idx="1"/>
          </p:nvPr>
        </p:nvSpPr>
        <p:spPr>
          <a:xfrm>
            <a:off x="0" y="691164"/>
            <a:ext cx="12192000" cy="6166835"/>
          </a:xfrm>
        </p:spPr>
        <p:txBody>
          <a:bodyPr>
            <a:normAutofit lnSpcReduction="10000"/>
          </a:bodyPr>
          <a:lstStyle/>
          <a:p>
            <a:r>
              <a:rPr lang="pl-PL" dirty="0"/>
              <a:t>Analizuj, jak długo przeciętny, ale zaangażowany odwiedzający spędził na całej kampanii, w tym na sekcjach pomocy, filmach, treściach i samej grze. Jeśli istnieje duże odchylenie od oczekiwanych średnich czasów, tracisz uwagę odwiedzających.</a:t>
            </a:r>
          </a:p>
          <a:p>
            <a:r>
              <a:rPr lang="pl-PL" dirty="0"/>
              <a:t>Zbyt długi czas spędzony na stronie również może być oznaką utraty zainteresowania. Czas powyżej 30 minut może sugerować, że odbiorca odwrócił uwagę od kampanii, ale pozostawił otwartą kartę przeglądarki. Większość systemów analitycznych przestaje śledzić czas wizyty po 30 minutach; jeśli użytkownik wróci na stronę i kliknie coś, system zarejestruje to jako nową wizytę.</a:t>
            </a:r>
          </a:p>
          <a:p>
            <a:r>
              <a:rPr lang="pl-PL" dirty="0"/>
              <a:t>Jeśli czas spędzony na stronie jest krótki (na przykład tylko kilka sekund), może to oznaczać, że coś w kampanii bardzo zniechęciło odbiorców lub że nie dostarczyła ona żadnej wartości. Rozpocznij pracę nad przyczynami tego zjawiska i uwzględnij wnioski na stronach kolejnej kampanii. Celem jest zatrzymanie uwagi odbiorców i zachęcenie ich do zaangażowania w kampanię.</a:t>
            </a:r>
          </a:p>
        </p:txBody>
      </p:sp>
    </p:spTree>
    <p:extLst>
      <p:ext uri="{BB962C8B-B14F-4D97-AF65-F5344CB8AC3E}">
        <p14:creationId xmlns:p14="http://schemas.microsoft.com/office/powerpoint/2010/main" val="17545474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ABAFE-24B8-0B24-3A2D-D5A45CA9D45C}"/>
              </a:ext>
            </a:extLst>
          </p:cNvPr>
          <p:cNvSpPr>
            <a:spLocks noGrp="1"/>
          </p:cNvSpPr>
          <p:nvPr>
            <p:ph type="title"/>
          </p:nvPr>
        </p:nvSpPr>
        <p:spPr>
          <a:xfrm>
            <a:off x="838200" y="0"/>
            <a:ext cx="10515600" cy="754227"/>
          </a:xfrm>
        </p:spPr>
        <p:txBody>
          <a:bodyPr/>
          <a:lstStyle/>
          <a:p>
            <a:pPr algn="ctr"/>
            <a:r>
              <a:rPr lang="pl-PL" dirty="0"/>
              <a:t>Mylenie wizyt z wyświetleniami</a:t>
            </a:r>
          </a:p>
        </p:txBody>
      </p:sp>
      <p:sp>
        <p:nvSpPr>
          <p:cNvPr id="3" name="Content Placeholder 2">
            <a:extLst>
              <a:ext uri="{FF2B5EF4-FFF2-40B4-BE49-F238E27FC236}">
                <a16:creationId xmlns:a16="http://schemas.microsoft.com/office/drawing/2014/main" id="{ECB7EBB1-5F0C-BDAE-9091-F44B8D93AAD7}"/>
              </a:ext>
            </a:extLst>
          </p:cNvPr>
          <p:cNvSpPr>
            <a:spLocks noGrp="1"/>
          </p:cNvSpPr>
          <p:nvPr>
            <p:ph idx="1"/>
          </p:nvPr>
        </p:nvSpPr>
        <p:spPr>
          <a:xfrm>
            <a:off x="0" y="754226"/>
            <a:ext cx="12192000" cy="6103773"/>
          </a:xfrm>
        </p:spPr>
        <p:txBody>
          <a:bodyPr>
            <a:normAutofit lnSpcReduction="10000"/>
          </a:bodyPr>
          <a:lstStyle/>
          <a:p>
            <a:r>
              <a:rPr lang="pl-PL" b="1" dirty="0"/>
              <a:t>Mylenie wizyt z wyświetleniami:</a:t>
            </a:r>
            <a:br>
              <a:rPr lang="pl-PL" dirty="0"/>
            </a:br>
            <a:r>
              <a:rPr lang="pl-PL" dirty="0"/>
              <a:t>Wizyty i wyświetlenia mogą brzmieć podobnie, ale w rzeczywistości znaczą coś zupełnie innego. Oto co oznaczają te dwa kluczowe terminy:</a:t>
            </a:r>
          </a:p>
          <a:p>
            <a:pPr>
              <a:buFont typeface="Arial" panose="020B0604020202020204" pitchFamily="34" charset="0"/>
              <a:buChar char="•"/>
            </a:pPr>
            <a:r>
              <a:rPr lang="pl-PL" b="1" dirty="0"/>
              <a:t>Wizyta</a:t>
            </a:r>
            <a:r>
              <a:rPr lang="pl-PL" dirty="0"/>
              <a:t>: Ma miejsce, gdy użytkownik odwiedza Twoją stronę internetową, przechodząc z zewnętrznego adresu URL.</a:t>
            </a:r>
          </a:p>
          <a:p>
            <a:pPr>
              <a:buFont typeface="Arial" panose="020B0604020202020204" pitchFamily="34" charset="0"/>
              <a:buChar char="•"/>
            </a:pPr>
            <a:r>
              <a:rPr lang="pl-PL" b="1" dirty="0"/>
              <a:t>Wyświetlenie</a:t>
            </a:r>
            <a:r>
              <a:rPr lang="pl-PL" dirty="0"/>
              <a:t> (lub </a:t>
            </a:r>
            <a:r>
              <a:rPr lang="pl-PL" b="1" dirty="0" err="1"/>
              <a:t>pageview</a:t>
            </a:r>
            <a:r>
              <a:rPr lang="pl-PL" dirty="0"/>
              <a:t>, jak jest nazywane w Google Analytics): Jest liczone, gdy Twoja strona zostaje załadowana lub przeładowana w przeglądarce internetowej.</a:t>
            </a:r>
          </a:p>
          <a:p>
            <a:r>
              <a:rPr lang="pl-PL" dirty="0"/>
              <a:t>Kluczem do zrozumienia tych dwóch metryk jest docenienie ich kontekstu. Na przykład, jeśli wpis na blogu Twojej kampanii generuje dużą liczbę wyświetleń, ale prowadzi do stosunkowo niewielkiej liczby wizyt na stronie docelowej kampanii, może nie być tak wpływowy, jak się początkowo wydaje.</a:t>
            </a:r>
          </a:p>
          <a:p>
            <a:r>
              <a:rPr lang="pl-PL" dirty="0"/>
              <a:t>Wyświetlenia stron są wartościowym elementem surowych danych, ale bez głębszego zrozumienia Twojej witryny i wzorców </a:t>
            </a:r>
            <a:r>
              <a:rPr lang="pl-PL" dirty="0" err="1"/>
              <a:t>zachowań</a:t>
            </a:r>
            <a:r>
              <a:rPr lang="pl-PL" dirty="0"/>
              <a:t> odbiorców, reprezentują one tylko część wyników Twojej strony internetowej.</a:t>
            </a:r>
          </a:p>
          <a:p>
            <a:endParaRPr lang="pl-PL" dirty="0"/>
          </a:p>
        </p:txBody>
      </p:sp>
    </p:spTree>
    <p:extLst>
      <p:ext uri="{BB962C8B-B14F-4D97-AF65-F5344CB8AC3E}">
        <p14:creationId xmlns:p14="http://schemas.microsoft.com/office/powerpoint/2010/main" val="2845017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3D7D4-0868-2E18-D9FE-DAA73BDFE9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0A5CDE-0BF3-845D-663B-52466DC0F33C}"/>
              </a:ext>
            </a:extLst>
          </p:cNvPr>
          <p:cNvSpPr>
            <a:spLocks noGrp="1"/>
          </p:cNvSpPr>
          <p:nvPr>
            <p:ph type="title"/>
          </p:nvPr>
        </p:nvSpPr>
        <p:spPr>
          <a:xfrm>
            <a:off x="838200" y="0"/>
            <a:ext cx="10515600" cy="488731"/>
          </a:xfrm>
        </p:spPr>
        <p:txBody>
          <a:bodyPr>
            <a:normAutofit fontScale="90000"/>
          </a:bodyPr>
          <a:lstStyle/>
          <a:p>
            <a:pPr algn="ctr"/>
            <a:r>
              <a:rPr lang="pl-PL" dirty="0"/>
              <a:t>Nagrody za lojalność</a:t>
            </a:r>
          </a:p>
        </p:txBody>
      </p:sp>
      <p:sp>
        <p:nvSpPr>
          <p:cNvPr id="3" name="Content Placeholder 2">
            <a:extLst>
              <a:ext uri="{FF2B5EF4-FFF2-40B4-BE49-F238E27FC236}">
                <a16:creationId xmlns:a16="http://schemas.microsoft.com/office/drawing/2014/main" id="{4B3A9211-9E96-496B-EA9B-1987A8ED354B}"/>
              </a:ext>
            </a:extLst>
          </p:cNvPr>
          <p:cNvSpPr>
            <a:spLocks noGrp="1"/>
          </p:cNvSpPr>
          <p:nvPr>
            <p:ph idx="1"/>
          </p:nvPr>
        </p:nvSpPr>
        <p:spPr>
          <a:xfrm>
            <a:off x="0" y="488731"/>
            <a:ext cx="12192000" cy="6369269"/>
          </a:xfrm>
        </p:spPr>
        <p:txBody>
          <a:bodyPr/>
          <a:lstStyle/>
          <a:p>
            <a:r>
              <a:rPr lang="pl-PL" dirty="0"/>
              <a:t>Punkty – gracze wygrywają punkty za grę, za pozytywne działania i doświadczenia ale także za takie rzeczy jak dostarczanie feedbacku i udostępnianie informacji o kampanii w mediach społecznościowych</a:t>
            </a:r>
          </a:p>
          <a:p>
            <a:r>
              <a:rPr lang="pl-PL" dirty="0"/>
              <a:t>Plakietki – to graficzna reprezentacja osiągnięć w grze, to wizualne symbole statusu, które mogą zachęcać graczy do uczestniczenia w wyzwaniach, aby wygrać dodatkowe plakietki – ważne, aby wyzwania realizowały cele marketingowe</a:t>
            </a:r>
          </a:p>
          <a:p>
            <a:r>
              <a:rPr lang="pl-PL" dirty="0"/>
              <a:t>Tabele wyników – pozwól graczom obserwować ich ranking w porównaniu do innych graczy, bo to zachęca do konkurowania i pokazuje kto wykonał najwięcej wyzwań, za pierwszą dziesiątkę można dawać dodatkowe punkty</a:t>
            </a:r>
          </a:p>
          <a:p>
            <a:r>
              <a:rPr lang="pl-PL" dirty="0"/>
              <a:t>Wykresy wydajności (performance </a:t>
            </a:r>
            <a:r>
              <a:rPr lang="pl-PL" dirty="0" err="1"/>
              <a:t>charts</a:t>
            </a:r>
            <a:r>
              <a:rPr lang="pl-PL" dirty="0"/>
              <a:t>) graficznie pokazują historyczne osiągnięcia w grze, co motywuje do poprawy wykresów. </a:t>
            </a:r>
          </a:p>
          <a:p>
            <a:r>
              <a:rPr lang="pl-PL" dirty="0"/>
              <a:t>Awatary – awatary są istotnym elementem angażowania użytkowników, na bardziej tradycyjnych platformach użytkownicy są zachęcani aby załadować swoje zdjęcie, w gamifikacji raczej chodzi o dostosowanie postaci do gracza</a:t>
            </a:r>
          </a:p>
          <a:p>
            <a:endParaRPr lang="pl-PL" dirty="0"/>
          </a:p>
          <a:p>
            <a:endParaRPr lang="pl-PL" dirty="0"/>
          </a:p>
          <a:p>
            <a:endParaRPr lang="pl-PL" dirty="0"/>
          </a:p>
        </p:txBody>
      </p:sp>
    </p:spTree>
    <p:extLst>
      <p:ext uri="{BB962C8B-B14F-4D97-AF65-F5344CB8AC3E}">
        <p14:creationId xmlns:p14="http://schemas.microsoft.com/office/powerpoint/2010/main" val="421366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C1651-76CA-A5C2-BAF9-F4B97345DBA6}"/>
              </a:ext>
            </a:extLst>
          </p:cNvPr>
          <p:cNvSpPr>
            <a:spLocks noGrp="1"/>
          </p:cNvSpPr>
          <p:nvPr>
            <p:ph type="title"/>
          </p:nvPr>
        </p:nvSpPr>
        <p:spPr>
          <a:xfrm>
            <a:off x="838200" y="0"/>
            <a:ext cx="10515600" cy="959178"/>
          </a:xfrm>
        </p:spPr>
        <p:txBody>
          <a:bodyPr/>
          <a:lstStyle/>
          <a:p>
            <a:pPr algn="ctr"/>
            <a:r>
              <a:rPr lang="pl-PL" dirty="0"/>
              <a:t>Podzielenie ruchu internetowego na części</a:t>
            </a:r>
          </a:p>
        </p:txBody>
      </p:sp>
      <p:sp>
        <p:nvSpPr>
          <p:cNvPr id="3" name="Content Placeholder 2">
            <a:extLst>
              <a:ext uri="{FF2B5EF4-FFF2-40B4-BE49-F238E27FC236}">
                <a16:creationId xmlns:a16="http://schemas.microsoft.com/office/drawing/2014/main" id="{8F804129-A9FF-4213-EF2F-F19C6E759472}"/>
              </a:ext>
            </a:extLst>
          </p:cNvPr>
          <p:cNvSpPr>
            <a:spLocks noGrp="1"/>
          </p:cNvSpPr>
          <p:nvPr>
            <p:ph idx="1"/>
          </p:nvPr>
        </p:nvSpPr>
        <p:spPr>
          <a:xfrm>
            <a:off x="0" y="756744"/>
            <a:ext cx="12192000" cy="6101255"/>
          </a:xfrm>
        </p:spPr>
        <p:txBody>
          <a:bodyPr/>
          <a:lstStyle/>
          <a:p>
            <a:r>
              <a:rPr lang="pl-PL" dirty="0"/>
              <a:t>Powinieneś zawsze starać się podzielić ruch na mniejsze części reprezentujące różne kanały marketingowe, które wykorzystujesz. Następnie możesz analizować procentowy wzrost lub spadek każdego kanału miesiąc po miesiącu.</a:t>
            </a:r>
          </a:p>
          <a:p>
            <a:r>
              <a:rPr lang="pl-PL" dirty="0"/>
              <a:t>Gdy poznasz te skategoryzowane dane, zaczniesz rozumieć, gdzie warto zainwestować czas i zasoby w kolejną kampanię. Jeśli media społecznościowe generowały ruch na Twoją stronę, który konwertował, jest to dobry znak, że warto kontynuować inwestycje w działania w </a:t>
            </a:r>
            <a:r>
              <a:rPr lang="pl-PL" dirty="0" err="1"/>
              <a:t>social</a:t>
            </a:r>
            <a:r>
              <a:rPr lang="pl-PL" dirty="0"/>
              <a:t> mediach.</a:t>
            </a:r>
          </a:p>
          <a:p>
            <a:r>
              <a:rPr lang="pl-PL" dirty="0"/>
              <a:t>Natomiast, jeśli e-mail marketing wygenerował niewielką lub zerową liczbę wizyt przy bardzo niskim współczynniku konwersji, warto rozważyć ograniczenie działań e-mailowych i zainwestowanie więcej w kanały, które generują ruch i konwersje.</a:t>
            </a:r>
          </a:p>
          <a:p>
            <a:endParaRPr lang="pl-PL" dirty="0"/>
          </a:p>
        </p:txBody>
      </p:sp>
    </p:spTree>
    <p:extLst>
      <p:ext uri="{BB962C8B-B14F-4D97-AF65-F5344CB8AC3E}">
        <p14:creationId xmlns:p14="http://schemas.microsoft.com/office/powerpoint/2010/main" val="6693061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1B2FA-F4CD-36A3-5009-68A12BE63A99}"/>
              </a:ext>
            </a:extLst>
          </p:cNvPr>
          <p:cNvSpPr>
            <a:spLocks noGrp="1"/>
          </p:cNvSpPr>
          <p:nvPr>
            <p:ph type="title"/>
          </p:nvPr>
        </p:nvSpPr>
        <p:spPr>
          <a:xfrm>
            <a:off x="838200" y="5638"/>
            <a:ext cx="10515600" cy="675399"/>
          </a:xfrm>
        </p:spPr>
        <p:txBody>
          <a:bodyPr>
            <a:normAutofit fontScale="90000"/>
          </a:bodyPr>
          <a:lstStyle/>
          <a:p>
            <a:pPr algn="ctr"/>
            <a:r>
              <a:rPr lang="pl-PL" dirty="0"/>
              <a:t>Zaufanie do marki 1/2</a:t>
            </a:r>
          </a:p>
        </p:txBody>
      </p:sp>
      <p:sp>
        <p:nvSpPr>
          <p:cNvPr id="3" name="Content Placeholder 2">
            <a:extLst>
              <a:ext uri="{FF2B5EF4-FFF2-40B4-BE49-F238E27FC236}">
                <a16:creationId xmlns:a16="http://schemas.microsoft.com/office/drawing/2014/main" id="{0020FFB6-4BD8-581E-C308-EE1F5C0EBC62}"/>
              </a:ext>
            </a:extLst>
          </p:cNvPr>
          <p:cNvSpPr>
            <a:spLocks noGrp="1"/>
          </p:cNvSpPr>
          <p:nvPr>
            <p:ph idx="1"/>
          </p:nvPr>
        </p:nvSpPr>
        <p:spPr>
          <a:xfrm>
            <a:off x="0" y="681036"/>
            <a:ext cx="12192000" cy="6171325"/>
          </a:xfrm>
        </p:spPr>
        <p:txBody>
          <a:bodyPr>
            <a:normAutofit fontScale="92500" lnSpcReduction="10000"/>
          </a:bodyPr>
          <a:lstStyle/>
          <a:p>
            <a:r>
              <a:rPr lang="pl-PL" dirty="0"/>
              <a:t>Budowanie marki w kampanii pozwala stworzyć wiarygodny i jasny przekaz, który można przekazać odbiorcom. Twoja publiczność będzie ostrożna i sceptyczna wobec kampanii, której nie rozpozna od razu. Najlepszym sposobem na zminimalizowanie tej możliwości jest zapewnienie spójności przekazu i wizerunku marki.</a:t>
            </a:r>
          </a:p>
          <a:p>
            <a:r>
              <a:rPr lang="pl-PL" dirty="0"/>
              <a:t>Jednak samo budowanie marki nie zawsze zdobywa zaufanie, szczególnie jeśli Twoja firma jest mała lub nowa. W dzisiejszym cyfrowym świecie coraz więcej osób opiera swoje decyzje na recenzjach, aby sprawdzić, czy mogą zaufać danej marce lub produktowi. Oznacza to, że musisz monitorować swoje kampanie na portalach z recenzjami i w mediach społecznościowych. Twoi odbiorcy będą chcieli zobaczyć opinie lub komentarze innych, które potwierdzają jakość kampanii, aby nie podejmować decyzji „na ślepo”.</a:t>
            </a:r>
          </a:p>
          <a:p>
            <a:r>
              <a:rPr lang="pl-PL" dirty="0"/>
              <a:t>Jednym ze sposobów na zwiększenie liczby recenzji jest proaktywne proszenie obecnych odbiorców o ocenę poprzednich kampanii. Możesz nawet zaoferować nagrody za przyszłe kampanie w zamian za szczere recenzje.</a:t>
            </a:r>
          </a:p>
          <a:p>
            <a:r>
              <a:rPr lang="pl-PL" dirty="0"/>
              <a:t>Istnieje wiele niezależnych stron z recenzjami, na których odbiorcy mogą dzielić się swoimi doświadczeniami,</a:t>
            </a:r>
          </a:p>
        </p:txBody>
      </p:sp>
    </p:spTree>
    <p:extLst>
      <p:ext uri="{BB962C8B-B14F-4D97-AF65-F5344CB8AC3E}">
        <p14:creationId xmlns:p14="http://schemas.microsoft.com/office/powerpoint/2010/main" val="8916664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F70B0-6CFD-ED20-9EAE-AE2E87AA20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1E45D-2B29-E3BD-5612-2A296E736A02}"/>
              </a:ext>
            </a:extLst>
          </p:cNvPr>
          <p:cNvSpPr>
            <a:spLocks noGrp="1"/>
          </p:cNvSpPr>
          <p:nvPr>
            <p:ph type="title"/>
          </p:nvPr>
        </p:nvSpPr>
        <p:spPr>
          <a:xfrm>
            <a:off x="838200" y="5638"/>
            <a:ext cx="10515600" cy="675399"/>
          </a:xfrm>
        </p:spPr>
        <p:txBody>
          <a:bodyPr>
            <a:normAutofit fontScale="90000"/>
          </a:bodyPr>
          <a:lstStyle/>
          <a:p>
            <a:pPr algn="ctr"/>
            <a:r>
              <a:rPr lang="pl-PL" dirty="0"/>
              <a:t>Zaufanie do marki 2/2</a:t>
            </a:r>
          </a:p>
        </p:txBody>
      </p:sp>
      <p:sp>
        <p:nvSpPr>
          <p:cNvPr id="3" name="Content Placeholder 2">
            <a:extLst>
              <a:ext uri="{FF2B5EF4-FFF2-40B4-BE49-F238E27FC236}">
                <a16:creationId xmlns:a16="http://schemas.microsoft.com/office/drawing/2014/main" id="{5D4D686B-8912-411E-EA6F-66CCAEED657D}"/>
              </a:ext>
            </a:extLst>
          </p:cNvPr>
          <p:cNvSpPr>
            <a:spLocks noGrp="1"/>
          </p:cNvSpPr>
          <p:nvPr>
            <p:ph idx="1"/>
          </p:nvPr>
        </p:nvSpPr>
        <p:spPr>
          <a:xfrm>
            <a:off x="0" y="681036"/>
            <a:ext cx="12192000" cy="6171325"/>
          </a:xfrm>
        </p:spPr>
        <p:txBody>
          <a:bodyPr>
            <a:normAutofit fontScale="92500" lnSpcReduction="10000"/>
          </a:bodyPr>
          <a:lstStyle/>
          <a:p>
            <a:r>
              <a:rPr lang="pl-PL" dirty="0"/>
              <a:t>Google My Business (www.google.com/business): Darmowe narzędzie do zarządzania obecnością firmy w produktach Google, takich jak Wyszukiwarka i Mapy. Sprawdza się dla wszystkich rodzajów firm.</a:t>
            </a:r>
          </a:p>
          <a:p>
            <a:r>
              <a:rPr lang="pl-PL" dirty="0" err="1"/>
              <a:t>Tripadvisor</a:t>
            </a:r>
            <a:r>
              <a:rPr lang="pl-PL" dirty="0"/>
              <a:t> (www.tripadvisor.com): Portal turystyczny, na którym użytkownicy mogą oceniać hotele, restauracje itd. Działa w ponad 25 krajach. Idealny dla kampanii związanych z podróżami, restauracjami i gastronomią.</a:t>
            </a:r>
          </a:p>
          <a:p>
            <a:r>
              <a:rPr lang="pl-PL" dirty="0" err="1"/>
              <a:t>Angie’s</a:t>
            </a:r>
            <a:r>
              <a:rPr lang="pl-PL" dirty="0"/>
              <a:t> List (www.angieslist.com): Portal z recenzjami i rankingami profesjonalistów usługowych w lokalnych obszarach. Użytkownicy oceniają firmy w skali od A do F pod względem ceny, jakości, reakcji, punktualności i profesjonalizmu. Najlepiej sprawdza się dla firm usługowych.</a:t>
            </a:r>
          </a:p>
          <a:p>
            <a:r>
              <a:rPr lang="pl-PL" dirty="0" err="1"/>
              <a:t>Yelp</a:t>
            </a:r>
            <a:r>
              <a:rPr lang="pl-PL" dirty="0"/>
              <a:t> (www.yelp.com): Jeden z największych portali z recenzjami, gdzie użytkownicy mogą publikować opinie o lokalnych firmach. </a:t>
            </a:r>
            <a:r>
              <a:rPr lang="pl-PL" dirty="0" err="1"/>
              <a:t>Yelp</a:t>
            </a:r>
            <a:r>
              <a:rPr lang="pl-PL" dirty="0"/>
              <a:t> umożliwia także firmom odpowiadanie na recenzje. Działa dobrze dla wszystkich rodzajów firm.</a:t>
            </a:r>
          </a:p>
          <a:p>
            <a:r>
              <a:rPr lang="pl-PL" dirty="0"/>
              <a:t>Facebook (www.facebook.com): Ze względu na ogromną liczbę użytkowników Facebook zyskuje popularność jako portal z recenzjami biznesowymi. Najlepiej sprawdza się w przypadku recenzji restauracji, ale jest otwarty na wszystkie typy firm.</a:t>
            </a:r>
          </a:p>
        </p:txBody>
      </p:sp>
    </p:spTree>
    <p:extLst>
      <p:ext uri="{BB962C8B-B14F-4D97-AF65-F5344CB8AC3E}">
        <p14:creationId xmlns:p14="http://schemas.microsoft.com/office/powerpoint/2010/main" val="14243125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Czy wybór gry akcji był właściwy - g</a:t>
            </a:r>
            <a:r>
              <a:rPr dirty="0" err="1"/>
              <a:t>ry</a:t>
            </a:r>
            <a:r>
              <a:rPr dirty="0"/>
              <a:t> </a:t>
            </a:r>
            <a:r>
              <a:rPr dirty="0" err="1"/>
              <a:t>akcji</a:t>
            </a:r>
            <a:endParaRPr dirty="0"/>
          </a:p>
        </p:txBody>
      </p:sp>
      <p:sp>
        <p:nvSpPr>
          <p:cNvPr id="3" name="Content Placeholder 2"/>
          <p:cNvSpPr>
            <a:spLocks noGrp="1"/>
          </p:cNvSpPr>
          <p:nvPr>
            <p:ph idx="1"/>
          </p:nvPr>
        </p:nvSpPr>
        <p:spPr/>
        <p:txBody>
          <a:bodyPr/>
          <a:lstStyle/>
          <a:p>
            <a:r>
              <a:rPr dirty="0" err="1"/>
              <a:t>Przyciągają</a:t>
            </a:r>
            <a:r>
              <a:rPr dirty="0"/>
              <a:t> </a:t>
            </a:r>
            <a:r>
              <a:rPr dirty="0" err="1"/>
              <a:t>wielu</a:t>
            </a:r>
            <a:r>
              <a:rPr dirty="0"/>
              <a:t> </a:t>
            </a:r>
            <a:r>
              <a:rPr dirty="0" err="1"/>
              <a:t>nowych</a:t>
            </a:r>
            <a:r>
              <a:rPr dirty="0"/>
              <a:t> </a:t>
            </a:r>
            <a:r>
              <a:rPr dirty="0" err="1"/>
              <a:t>użytkowników</a:t>
            </a:r>
            <a:r>
              <a:rPr dirty="0"/>
              <a:t>.</a:t>
            </a:r>
          </a:p>
          <a:p>
            <a:r>
              <a:rPr dirty="0" err="1"/>
              <a:t>Analizuj</a:t>
            </a:r>
            <a:r>
              <a:rPr dirty="0"/>
              <a:t> </a:t>
            </a:r>
            <a:r>
              <a:rPr dirty="0" err="1"/>
              <a:t>wskaźniki</a:t>
            </a:r>
            <a:r>
              <a:rPr dirty="0"/>
              <a:t> </a:t>
            </a:r>
            <a:r>
              <a:rPr dirty="0" err="1"/>
              <a:t>opuszczania</a:t>
            </a:r>
            <a:r>
              <a:rPr dirty="0"/>
              <a:t> </a:t>
            </a:r>
            <a:r>
              <a:rPr dirty="0" err="1"/>
              <a:t>gry</a:t>
            </a:r>
            <a:r>
              <a:rPr dirty="0"/>
              <a:t>, aby </a:t>
            </a:r>
            <a:r>
              <a:rPr dirty="0" err="1"/>
              <a:t>znaleźć</a:t>
            </a:r>
            <a:r>
              <a:rPr dirty="0"/>
              <a:t> </a:t>
            </a:r>
            <a:r>
              <a:rPr dirty="0" err="1"/>
              <a:t>momenty</a:t>
            </a:r>
            <a:r>
              <a:rPr dirty="0"/>
              <a:t> </a:t>
            </a:r>
            <a:r>
              <a:rPr dirty="0" err="1"/>
              <a:t>utraty</a:t>
            </a:r>
            <a:r>
              <a:rPr dirty="0"/>
              <a:t> </a:t>
            </a:r>
            <a:r>
              <a:rPr dirty="0" err="1"/>
              <a:t>zainteresowania</a:t>
            </a:r>
            <a:r>
              <a:rPr dirty="0"/>
              <a:t>.</a:t>
            </a:r>
          </a:p>
          <a:p>
            <a:r>
              <a:rPr dirty="0" err="1"/>
              <a:t>Rozważ</a:t>
            </a:r>
            <a:r>
              <a:rPr dirty="0"/>
              <a:t> </a:t>
            </a:r>
            <a:r>
              <a:rPr dirty="0" err="1"/>
              <a:t>intuicyjność</a:t>
            </a:r>
            <a:r>
              <a:rPr dirty="0"/>
              <a:t> </a:t>
            </a:r>
            <a:r>
              <a:rPr dirty="0" err="1"/>
              <a:t>sterowania</a:t>
            </a:r>
            <a:r>
              <a:rPr dirty="0"/>
              <a:t> i </a:t>
            </a:r>
            <a:r>
              <a:rPr dirty="0" err="1"/>
              <a:t>poziom</a:t>
            </a:r>
            <a:r>
              <a:rPr dirty="0"/>
              <a:t> </a:t>
            </a:r>
            <a:r>
              <a:rPr dirty="0" err="1"/>
              <a:t>trudności</a:t>
            </a:r>
            <a:r>
              <a:rPr dirty="0"/>
              <a:t>.</a:t>
            </a:r>
          </a:p>
          <a:p>
            <a:r>
              <a:rPr dirty="0" err="1"/>
              <a:t>Zoptymalizuj</a:t>
            </a:r>
            <a:r>
              <a:rPr dirty="0"/>
              <a:t> </a:t>
            </a:r>
            <a:r>
              <a:rPr dirty="0" err="1"/>
              <a:t>leaderboardy</a:t>
            </a:r>
            <a:r>
              <a:rPr dirty="0"/>
              <a:t>, </a:t>
            </a:r>
            <a:r>
              <a:rPr dirty="0" err="1"/>
              <a:t>tworząc</a:t>
            </a:r>
            <a:r>
              <a:rPr dirty="0"/>
              <a:t> mini-</a:t>
            </a:r>
            <a:r>
              <a:rPr dirty="0" err="1"/>
              <a:t>listy</a:t>
            </a:r>
            <a:r>
              <a:rPr dirty="0"/>
              <a:t>, aby </a:t>
            </a:r>
            <a:r>
              <a:rPr dirty="0" err="1"/>
              <a:t>motywować</a:t>
            </a:r>
            <a:r>
              <a:rPr dirty="0"/>
              <a:t> </a:t>
            </a:r>
            <a:r>
              <a:rPr dirty="0" err="1"/>
              <a:t>graczy</a:t>
            </a:r>
            <a:r>
              <a:rPr dirty="0"/>
              <a:t>.</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Czy wybór gry akcji był właściwy - s</a:t>
            </a:r>
            <a:r>
              <a:rPr dirty="0" err="1"/>
              <a:t>ymulacje</a:t>
            </a:r>
            <a:endParaRPr dirty="0"/>
          </a:p>
        </p:txBody>
      </p:sp>
      <p:sp>
        <p:nvSpPr>
          <p:cNvPr id="3" name="Content Placeholder 2"/>
          <p:cNvSpPr>
            <a:spLocks noGrp="1"/>
          </p:cNvSpPr>
          <p:nvPr>
            <p:ph idx="1"/>
          </p:nvPr>
        </p:nvSpPr>
        <p:spPr/>
        <p:txBody>
          <a:bodyPr/>
          <a:lstStyle/>
          <a:p>
            <a:r>
              <a:rPr dirty="0" err="1"/>
              <a:t>Gracze</a:t>
            </a:r>
            <a:r>
              <a:rPr dirty="0"/>
              <a:t> </a:t>
            </a:r>
            <a:r>
              <a:rPr dirty="0" err="1"/>
              <a:t>powinni</a:t>
            </a:r>
            <a:r>
              <a:rPr dirty="0"/>
              <a:t> </a:t>
            </a:r>
            <a:r>
              <a:rPr dirty="0" err="1"/>
              <a:t>spędzać</a:t>
            </a:r>
            <a:r>
              <a:rPr dirty="0"/>
              <a:t> </a:t>
            </a:r>
            <a:r>
              <a:rPr dirty="0" err="1"/>
              <a:t>dużo</a:t>
            </a:r>
            <a:r>
              <a:rPr dirty="0"/>
              <a:t> </a:t>
            </a:r>
            <a:r>
              <a:rPr dirty="0" err="1"/>
              <a:t>czasu</a:t>
            </a:r>
            <a:r>
              <a:rPr dirty="0"/>
              <a:t> </a:t>
            </a:r>
            <a:r>
              <a:rPr dirty="0" err="1"/>
              <a:t>na</a:t>
            </a:r>
            <a:r>
              <a:rPr dirty="0"/>
              <a:t> </a:t>
            </a:r>
            <a:r>
              <a:rPr dirty="0" err="1"/>
              <a:t>interakcji</a:t>
            </a:r>
            <a:r>
              <a:rPr dirty="0"/>
              <a:t> z </a:t>
            </a:r>
            <a:r>
              <a:rPr dirty="0" err="1"/>
              <a:t>różnymi</a:t>
            </a:r>
            <a:r>
              <a:rPr dirty="0"/>
              <a:t> </a:t>
            </a:r>
            <a:r>
              <a:rPr dirty="0" err="1"/>
              <a:t>celami</a:t>
            </a:r>
            <a:r>
              <a:rPr dirty="0"/>
              <a:t>.</a:t>
            </a:r>
          </a:p>
          <a:p>
            <a:r>
              <a:rPr dirty="0" err="1"/>
              <a:t>Analizuj</a:t>
            </a:r>
            <a:r>
              <a:rPr dirty="0"/>
              <a:t> </a:t>
            </a:r>
            <a:r>
              <a:rPr dirty="0" err="1"/>
              <a:t>punkt</a:t>
            </a:r>
            <a:r>
              <a:rPr dirty="0"/>
              <a:t> </a:t>
            </a:r>
            <a:r>
              <a:rPr dirty="0" err="1"/>
              <a:t>nasycenia</a:t>
            </a:r>
            <a:r>
              <a:rPr dirty="0"/>
              <a:t> </a:t>
            </a:r>
            <a:r>
              <a:rPr dirty="0" err="1"/>
              <a:t>nagrodami</a:t>
            </a:r>
            <a:r>
              <a:rPr dirty="0"/>
              <a:t>.</a:t>
            </a:r>
          </a:p>
          <a:p>
            <a:r>
              <a:rPr dirty="0" err="1"/>
              <a:t>Zapewnij</a:t>
            </a:r>
            <a:r>
              <a:rPr dirty="0"/>
              <a:t> </a:t>
            </a:r>
            <a:r>
              <a:rPr dirty="0" err="1"/>
              <a:t>responsywność</a:t>
            </a:r>
            <a:r>
              <a:rPr dirty="0"/>
              <a:t> </a:t>
            </a:r>
            <a:r>
              <a:rPr dirty="0" err="1"/>
              <a:t>gry</a:t>
            </a:r>
            <a:r>
              <a:rPr dirty="0"/>
              <a:t> </a:t>
            </a:r>
            <a:r>
              <a:rPr dirty="0" err="1"/>
              <a:t>na</a:t>
            </a:r>
            <a:r>
              <a:rPr dirty="0"/>
              <a:t> </a:t>
            </a:r>
            <a:r>
              <a:rPr dirty="0" err="1"/>
              <a:t>różnych</a:t>
            </a:r>
            <a:r>
              <a:rPr dirty="0"/>
              <a:t> </a:t>
            </a:r>
            <a:r>
              <a:rPr dirty="0" err="1"/>
              <a:t>urządzeniach</a:t>
            </a:r>
            <a:r>
              <a:rPr dirty="0"/>
              <a:t>.</a:t>
            </a:r>
          </a:p>
          <a:p>
            <a:r>
              <a:rPr dirty="0"/>
              <a:t>Cele </a:t>
            </a:r>
            <a:r>
              <a:rPr dirty="0" err="1"/>
              <a:t>na</a:t>
            </a:r>
            <a:r>
              <a:rPr dirty="0"/>
              <a:t> </a:t>
            </a:r>
            <a:r>
              <a:rPr dirty="0" err="1"/>
              <a:t>każdym</a:t>
            </a:r>
            <a:r>
              <a:rPr dirty="0"/>
              <a:t> </a:t>
            </a:r>
            <a:r>
              <a:rPr dirty="0" err="1"/>
              <a:t>etapie</a:t>
            </a:r>
            <a:r>
              <a:rPr dirty="0"/>
              <a:t> </a:t>
            </a:r>
            <a:r>
              <a:rPr dirty="0" err="1"/>
              <a:t>muszą</a:t>
            </a:r>
            <a:r>
              <a:rPr dirty="0"/>
              <a:t> </a:t>
            </a:r>
            <a:r>
              <a:rPr dirty="0" err="1"/>
              <a:t>być</a:t>
            </a:r>
            <a:r>
              <a:rPr dirty="0"/>
              <a:t> </a:t>
            </a:r>
            <a:r>
              <a:rPr dirty="0" err="1"/>
              <a:t>jasne</a:t>
            </a:r>
            <a:r>
              <a:rPr dirty="0"/>
              <a:t> i </a:t>
            </a:r>
            <a:r>
              <a:rPr dirty="0" err="1"/>
              <a:t>angażujące</a:t>
            </a:r>
            <a:r>
              <a:rPr dirty="0"/>
              <a: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93227"/>
          </a:xfrm>
        </p:spPr>
        <p:txBody>
          <a:bodyPr>
            <a:normAutofit/>
          </a:bodyPr>
          <a:lstStyle/>
          <a:p>
            <a:pPr algn="ctr"/>
            <a:r>
              <a:rPr lang="pl-PL" sz="3600" dirty="0"/>
              <a:t>Czy wybór gry akcji był właściwy -  i</a:t>
            </a:r>
            <a:r>
              <a:rPr sz="3600" dirty="0" err="1"/>
              <a:t>nteraktywne</a:t>
            </a:r>
            <a:r>
              <a:rPr sz="3600" dirty="0"/>
              <a:t> </a:t>
            </a:r>
            <a:r>
              <a:rPr sz="3600" dirty="0" err="1"/>
              <a:t>opowiadania</a:t>
            </a:r>
            <a:endParaRPr sz="3600" dirty="0"/>
          </a:p>
        </p:txBody>
      </p:sp>
      <p:sp>
        <p:nvSpPr>
          <p:cNvPr id="3" name="Content Placeholder 2"/>
          <p:cNvSpPr>
            <a:spLocks noGrp="1"/>
          </p:cNvSpPr>
          <p:nvPr>
            <p:ph idx="1"/>
          </p:nvPr>
        </p:nvSpPr>
        <p:spPr>
          <a:xfrm>
            <a:off x="504497" y="1119352"/>
            <a:ext cx="10849303" cy="5057611"/>
          </a:xfrm>
        </p:spPr>
        <p:txBody>
          <a:bodyPr>
            <a:normAutofit/>
          </a:bodyPr>
          <a:lstStyle/>
          <a:p>
            <a:r>
              <a:rPr sz="3200" dirty="0"/>
              <a:t> </a:t>
            </a:r>
            <a:r>
              <a:rPr sz="3200" dirty="0" err="1"/>
              <a:t>Kluczowym</a:t>
            </a:r>
            <a:r>
              <a:rPr sz="3200" dirty="0"/>
              <a:t> </a:t>
            </a:r>
            <a:r>
              <a:rPr sz="3200" dirty="0" err="1"/>
              <a:t>wskaźnikiem</a:t>
            </a:r>
            <a:r>
              <a:rPr sz="3200" dirty="0"/>
              <a:t> jest </a:t>
            </a:r>
            <a:r>
              <a:rPr sz="3200" dirty="0" err="1"/>
              <a:t>ukończenie</a:t>
            </a:r>
            <a:r>
              <a:rPr sz="3200" dirty="0"/>
              <a:t> </a:t>
            </a:r>
            <a:r>
              <a:rPr sz="3200" dirty="0" err="1"/>
              <a:t>pełnej</a:t>
            </a:r>
            <a:r>
              <a:rPr sz="3200" dirty="0"/>
              <a:t> </a:t>
            </a:r>
            <a:r>
              <a:rPr sz="3200" dirty="0" err="1"/>
              <a:t>historii</a:t>
            </a:r>
            <a:r>
              <a:rPr sz="3200" dirty="0"/>
              <a:t>.</a:t>
            </a:r>
          </a:p>
          <a:p>
            <a:r>
              <a:rPr sz="3200" dirty="0" err="1"/>
              <a:t>Zapewnij</a:t>
            </a:r>
            <a:r>
              <a:rPr sz="3200" dirty="0"/>
              <a:t>, </a:t>
            </a:r>
            <a:r>
              <a:rPr sz="3200" dirty="0" err="1"/>
              <a:t>że</a:t>
            </a:r>
            <a:r>
              <a:rPr sz="3200" dirty="0"/>
              <a:t> </a:t>
            </a:r>
            <a:r>
              <a:rPr sz="3200" dirty="0" err="1"/>
              <a:t>fabuła</a:t>
            </a:r>
            <a:r>
              <a:rPr sz="3200" dirty="0"/>
              <a:t> jest </a:t>
            </a:r>
            <a:r>
              <a:rPr sz="3200" dirty="0" err="1"/>
              <a:t>interesująca</a:t>
            </a:r>
            <a:r>
              <a:rPr sz="3200" dirty="0"/>
              <a:t> - </a:t>
            </a:r>
            <a:r>
              <a:rPr sz="3200" dirty="0" err="1"/>
              <a:t>zbieraj</a:t>
            </a:r>
            <a:r>
              <a:rPr sz="3200" dirty="0"/>
              <a:t> </a:t>
            </a:r>
            <a:r>
              <a:rPr sz="3200" dirty="0" err="1"/>
              <a:t>opinie</a:t>
            </a:r>
            <a:r>
              <a:rPr sz="3200" dirty="0"/>
              <a:t> od </a:t>
            </a:r>
            <a:r>
              <a:rPr sz="3200" dirty="0" err="1"/>
              <a:t>użytkowników</a:t>
            </a:r>
            <a:r>
              <a:rPr sz="3200" dirty="0"/>
              <a:t>.</a:t>
            </a:r>
          </a:p>
          <a:p>
            <a:r>
              <a:rPr sz="3200" dirty="0" err="1"/>
              <a:t>Upewnij</a:t>
            </a:r>
            <a:r>
              <a:rPr sz="3200" dirty="0"/>
              <a:t> </a:t>
            </a:r>
            <a:r>
              <a:rPr sz="3200" dirty="0" err="1"/>
              <a:t>się</a:t>
            </a:r>
            <a:r>
              <a:rPr sz="3200" dirty="0"/>
              <a:t>, </a:t>
            </a:r>
            <a:r>
              <a:rPr sz="3200" dirty="0" err="1"/>
              <a:t>że</a:t>
            </a:r>
            <a:r>
              <a:rPr sz="3200" dirty="0"/>
              <a:t> </a:t>
            </a:r>
            <a:r>
              <a:rPr sz="3200" dirty="0" err="1"/>
              <a:t>gra</a:t>
            </a:r>
            <a:r>
              <a:rPr sz="3200" dirty="0"/>
              <a:t> </a:t>
            </a:r>
            <a:r>
              <a:rPr sz="3200" dirty="0" err="1"/>
              <a:t>działa</a:t>
            </a:r>
            <a:r>
              <a:rPr sz="3200" dirty="0"/>
              <a:t> </a:t>
            </a:r>
            <a:r>
              <a:rPr sz="3200" dirty="0" err="1"/>
              <a:t>na</a:t>
            </a:r>
            <a:r>
              <a:rPr sz="3200" dirty="0"/>
              <a:t> </a:t>
            </a:r>
            <a:r>
              <a:rPr sz="3200" dirty="0" err="1"/>
              <a:t>wszystkich</a:t>
            </a:r>
            <a:r>
              <a:rPr sz="3200" dirty="0"/>
              <a:t> </a:t>
            </a:r>
            <a:r>
              <a:rPr sz="3200" dirty="0" err="1"/>
              <a:t>urządzeniach</a:t>
            </a:r>
            <a:r>
              <a:rPr sz="3200" dirty="0"/>
              <a:t>.</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67102"/>
          </a:xfrm>
        </p:spPr>
        <p:txBody>
          <a:bodyPr/>
          <a:lstStyle/>
          <a:p>
            <a:r>
              <a:rPr lang="pl-PL" dirty="0"/>
              <a:t>Czy wybór gry akcji był właściwy -  g</a:t>
            </a:r>
            <a:r>
              <a:rPr dirty="0" err="1"/>
              <a:t>ry</a:t>
            </a:r>
            <a:r>
              <a:rPr dirty="0"/>
              <a:t> </a:t>
            </a:r>
            <a:r>
              <a:rPr dirty="0" err="1"/>
              <a:t>przygodowe</a:t>
            </a:r>
            <a:endParaRPr dirty="0"/>
          </a:p>
        </p:txBody>
      </p:sp>
      <p:sp>
        <p:nvSpPr>
          <p:cNvPr id="3" name="Content Placeholder 2"/>
          <p:cNvSpPr>
            <a:spLocks noGrp="1"/>
          </p:cNvSpPr>
          <p:nvPr>
            <p:ph idx="1"/>
          </p:nvPr>
        </p:nvSpPr>
        <p:spPr>
          <a:xfrm>
            <a:off x="394138" y="1135117"/>
            <a:ext cx="10959662" cy="5041846"/>
          </a:xfrm>
        </p:spPr>
        <p:txBody>
          <a:bodyPr>
            <a:normAutofit/>
          </a:bodyPr>
          <a:lstStyle/>
          <a:p>
            <a:r>
              <a:rPr sz="3200" dirty="0" err="1"/>
              <a:t>Łączą</a:t>
            </a:r>
            <a:r>
              <a:rPr sz="3200" dirty="0"/>
              <a:t> </a:t>
            </a:r>
            <a:r>
              <a:rPr sz="3200" dirty="0" err="1"/>
              <a:t>elementy</a:t>
            </a:r>
            <a:r>
              <a:rPr sz="3200" dirty="0"/>
              <a:t> </a:t>
            </a:r>
            <a:r>
              <a:rPr sz="3200" dirty="0" err="1"/>
              <a:t>akcji</a:t>
            </a:r>
            <a:r>
              <a:rPr sz="3200" dirty="0"/>
              <a:t>, </a:t>
            </a:r>
            <a:r>
              <a:rPr sz="3200" dirty="0" err="1"/>
              <a:t>symulacji</a:t>
            </a:r>
            <a:r>
              <a:rPr sz="3200" dirty="0"/>
              <a:t> i </a:t>
            </a:r>
            <a:r>
              <a:rPr sz="3200" dirty="0" err="1"/>
              <a:t>interaktywnej</a:t>
            </a:r>
            <a:r>
              <a:rPr sz="3200" dirty="0"/>
              <a:t> </a:t>
            </a:r>
            <a:r>
              <a:rPr sz="3200" dirty="0" err="1"/>
              <a:t>fabuły</a:t>
            </a:r>
            <a:r>
              <a:rPr sz="3200" dirty="0"/>
              <a:t>.</a:t>
            </a:r>
          </a:p>
          <a:p>
            <a:r>
              <a:rPr sz="3200" dirty="0" err="1"/>
              <a:t>Zapewnij</a:t>
            </a:r>
            <a:r>
              <a:rPr sz="3200" dirty="0"/>
              <a:t> </a:t>
            </a:r>
            <a:r>
              <a:rPr sz="3200" dirty="0" err="1"/>
              <a:t>odpowiednią</a:t>
            </a:r>
            <a:r>
              <a:rPr sz="3200" dirty="0"/>
              <a:t> </a:t>
            </a:r>
            <a:r>
              <a:rPr sz="3200" dirty="0" err="1"/>
              <a:t>pomoc</a:t>
            </a:r>
            <a:r>
              <a:rPr sz="3200" dirty="0"/>
              <a:t> (FAQ, </a:t>
            </a:r>
            <a:r>
              <a:rPr sz="3200" dirty="0" err="1"/>
              <a:t>strony</a:t>
            </a:r>
            <a:r>
              <a:rPr sz="3200" dirty="0"/>
              <a:t> </a:t>
            </a:r>
            <a:r>
              <a:rPr sz="3200" dirty="0" err="1"/>
              <a:t>pomocy</a:t>
            </a:r>
            <a:r>
              <a:rPr sz="3200" dirty="0"/>
              <a:t>, filmy </a:t>
            </a:r>
            <a:r>
              <a:rPr sz="3200" dirty="0" err="1"/>
              <a:t>instruktażowe</a:t>
            </a:r>
            <a:r>
              <a:rPr sz="3200" dirty="0"/>
              <a:t>).</a:t>
            </a:r>
          </a:p>
          <a:p>
            <a:r>
              <a:rPr sz="3200" dirty="0" err="1"/>
              <a:t>Analizuj</a:t>
            </a:r>
            <a:r>
              <a:rPr sz="3200" dirty="0"/>
              <a:t> </a:t>
            </a:r>
            <a:r>
              <a:rPr sz="3200" dirty="0" err="1"/>
              <a:t>szeroki</a:t>
            </a:r>
            <a:r>
              <a:rPr sz="3200" dirty="0"/>
              <a:t> </a:t>
            </a:r>
            <a:r>
              <a:rPr sz="3200" dirty="0" err="1"/>
              <a:t>zakres</a:t>
            </a:r>
            <a:r>
              <a:rPr sz="3200" dirty="0"/>
              <a:t> </a:t>
            </a:r>
            <a:r>
              <a:rPr sz="3200" dirty="0" err="1"/>
              <a:t>metryk</a:t>
            </a:r>
            <a:r>
              <a:rPr sz="3200" dirty="0"/>
              <a:t>, aby </a:t>
            </a:r>
            <a:r>
              <a:rPr sz="3200" dirty="0" err="1"/>
              <a:t>zrozumieć</a:t>
            </a:r>
            <a:r>
              <a:rPr sz="3200" dirty="0"/>
              <a:t> </a:t>
            </a:r>
            <a:r>
              <a:rPr sz="3200" dirty="0" err="1"/>
              <a:t>zaangażowanie</a:t>
            </a:r>
            <a:r>
              <a:rPr sz="3200" dirty="0"/>
              <a:t>.</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Czy wybór gry akcji był właściwy - g</a:t>
            </a:r>
            <a:r>
              <a:rPr dirty="0" err="1"/>
              <a:t>ry</a:t>
            </a:r>
            <a:r>
              <a:rPr dirty="0"/>
              <a:t> </a:t>
            </a:r>
            <a:r>
              <a:rPr dirty="0" err="1"/>
              <a:t>logiczne</a:t>
            </a:r>
            <a:endParaRPr dirty="0"/>
          </a:p>
        </p:txBody>
      </p:sp>
      <p:sp>
        <p:nvSpPr>
          <p:cNvPr id="3" name="Content Placeholder 2"/>
          <p:cNvSpPr>
            <a:spLocks noGrp="1"/>
          </p:cNvSpPr>
          <p:nvPr>
            <p:ph idx="1"/>
          </p:nvPr>
        </p:nvSpPr>
        <p:spPr/>
        <p:txBody>
          <a:bodyPr/>
          <a:lstStyle/>
          <a:p>
            <a:r>
              <a:rPr dirty="0" err="1"/>
              <a:t>Kluczowy</a:t>
            </a:r>
            <a:r>
              <a:rPr dirty="0"/>
              <a:t> jest </a:t>
            </a:r>
            <a:r>
              <a:rPr dirty="0" err="1"/>
              <a:t>odpowiedni</a:t>
            </a:r>
            <a:r>
              <a:rPr dirty="0"/>
              <a:t> </a:t>
            </a:r>
            <a:r>
              <a:rPr dirty="0" err="1"/>
              <a:t>poziom</a:t>
            </a:r>
            <a:r>
              <a:rPr dirty="0"/>
              <a:t> </a:t>
            </a:r>
            <a:r>
              <a:rPr dirty="0" err="1"/>
              <a:t>trudności</a:t>
            </a:r>
            <a:r>
              <a:rPr dirty="0"/>
              <a:t> - </a:t>
            </a:r>
            <a:r>
              <a:rPr dirty="0" err="1"/>
              <a:t>nie</a:t>
            </a:r>
            <a:r>
              <a:rPr dirty="0"/>
              <a:t> za </a:t>
            </a:r>
            <a:r>
              <a:rPr dirty="0" err="1"/>
              <a:t>łatwy</a:t>
            </a:r>
            <a:r>
              <a:rPr dirty="0"/>
              <a:t> ani </a:t>
            </a:r>
            <a:r>
              <a:rPr dirty="0" err="1"/>
              <a:t>nie</a:t>
            </a:r>
            <a:r>
              <a:rPr dirty="0"/>
              <a:t> za </a:t>
            </a:r>
            <a:r>
              <a:rPr dirty="0" err="1"/>
              <a:t>trudny</a:t>
            </a:r>
            <a:r>
              <a:rPr dirty="0"/>
              <a:t>.</a:t>
            </a:r>
          </a:p>
          <a:p>
            <a:r>
              <a:rPr dirty="0" err="1"/>
              <a:t>Zapewnij</a:t>
            </a:r>
            <a:r>
              <a:rPr dirty="0"/>
              <a:t> </a:t>
            </a:r>
            <a:r>
              <a:rPr dirty="0" err="1"/>
              <a:t>wystarczającą</a:t>
            </a:r>
            <a:r>
              <a:rPr dirty="0"/>
              <a:t> </a:t>
            </a:r>
            <a:r>
              <a:rPr dirty="0" err="1"/>
              <a:t>liczbę</a:t>
            </a:r>
            <a:r>
              <a:rPr dirty="0"/>
              <a:t> </a:t>
            </a:r>
            <a:r>
              <a:rPr dirty="0" err="1"/>
              <a:t>poziomów</a:t>
            </a:r>
            <a:r>
              <a:rPr dirty="0"/>
              <a:t>, </a:t>
            </a:r>
            <a:r>
              <a:rPr dirty="0" err="1"/>
              <a:t>celów</a:t>
            </a:r>
            <a:r>
              <a:rPr dirty="0"/>
              <a:t> i </a:t>
            </a:r>
            <a:r>
              <a:rPr dirty="0" err="1"/>
              <a:t>nagród</a:t>
            </a:r>
            <a:r>
              <a:rPr dirty="0"/>
              <a:t>.</a:t>
            </a:r>
          </a:p>
          <a:p>
            <a:r>
              <a:rPr dirty="0" err="1"/>
              <a:t>Dostosuj</a:t>
            </a:r>
            <a:r>
              <a:rPr dirty="0"/>
              <a:t> </a:t>
            </a:r>
            <a:r>
              <a:rPr dirty="0" err="1"/>
              <a:t>czas</a:t>
            </a:r>
            <a:r>
              <a:rPr dirty="0"/>
              <a:t> i </a:t>
            </a:r>
            <a:r>
              <a:rPr dirty="0" err="1"/>
              <a:t>liczbę</a:t>
            </a:r>
            <a:r>
              <a:rPr dirty="0"/>
              <a:t> </a:t>
            </a:r>
            <a:r>
              <a:rPr dirty="0" err="1"/>
              <a:t>prób</a:t>
            </a:r>
            <a:r>
              <a:rPr dirty="0"/>
              <a:t> do </a:t>
            </a:r>
            <a:r>
              <a:rPr dirty="0" err="1"/>
              <a:t>rozwiązania</a:t>
            </a:r>
            <a:r>
              <a:rPr dirty="0"/>
              <a:t> </a:t>
            </a:r>
            <a:r>
              <a:rPr dirty="0" err="1"/>
              <a:t>zagadek</a:t>
            </a:r>
            <a:r>
              <a:rPr dirty="0"/>
              <a: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19806"/>
          </a:xfrm>
        </p:spPr>
        <p:txBody>
          <a:bodyPr/>
          <a:lstStyle/>
          <a:p>
            <a:r>
              <a:rPr lang="pl-PL" dirty="0"/>
              <a:t>Czy wybór gry akcji był właściwy -  g</a:t>
            </a:r>
            <a:r>
              <a:rPr dirty="0" err="1"/>
              <a:t>ry</a:t>
            </a:r>
            <a:r>
              <a:rPr dirty="0"/>
              <a:t> </a:t>
            </a:r>
            <a:r>
              <a:rPr dirty="0" err="1"/>
              <a:t>zręcznościowe</a:t>
            </a:r>
            <a:endParaRPr dirty="0"/>
          </a:p>
        </p:txBody>
      </p:sp>
      <p:sp>
        <p:nvSpPr>
          <p:cNvPr id="3" name="Content Placeholder 2"/>
          <p:cNvSpPr>
            <a:spLocks noGrp="1"/>
          </p:cNvSpPr>
          <p:nvPr>
            <p:ph idx="1"/>
          </p:nvPr>
        </p:nvSpPr>
        <p:spPr/>
        <p:txBody>
          <a:bodyPr/>
          <a:lstStyle/>
          <a:p>
            <a:r>
              <a:rPr dirty="0" err="1"/>
              <a:t>Są</a:t>
            </a:r>
            <a:r>
              <a:rPr dirty="0"/>
              <a:t> </a:t>
            </a:r>
            <a:r>
              <a:rPr dirty="0" err="1"/>
              <a:t>bardziej</a:t>
            </a:r>
            <a:r>
              <a:rPr dirty="0"/>
              <a:t> </a:t>
            </a:r>
            <a:r>
              <a:rPr dirty="0" err="1"/>
              <a:t>intuicyjne</a:t>
            </a:r>
            <a:r>
              <a:rPr dirty="0"/>
              <a:t>, ale </a:t>
            </a:r>
            <a:r>
              <a:rPr dirty="0" err="1"/>
              <a:t>wymagają</a:t>
            </a:r>
            <a:r>
              <a:rPr dirty="0"/>
              <a:t> </a:t>
            </a:r>
            <a:r>
              <a:rPr dirty="0" err="1"/>
              <a:t>wsparcia</a:t>
            </a:r>
            <a:r>
              <a:rPr dirty="0"/>
              <a:t> </a:t>
            </a:r>
            <a:r>
              <a:rPr dirty="0" err="1"/>
              <a:t>dokumentacją</a:t>
            </a:r>
            <a:r>
              <a:rPr dirty="0"/>
              <a:t>.</a:t>
            </a:r>
          </a:p>
          <a:p>
            <a:r>
              <a:rPr dirty="0" err="1"/>
              <a:t>Sukces</a:t>
            </a:r>
            <a:r>
              <a:rPr dirty="0"/>
              <a:t> </a:t>
            </a:r>
            <a:r>
              <a:rPr dirty="0" err="1"/>
              <a:t>zależy</a:t>
            </a:r>
            <a:r>
              <a:rPr dirty="0"/>
              <a:t> od </a:t>
            </a:r>
            <a:r>
              <a:rPr dirty="0" err="1"/>
              <a:t>zdolności</a:t>
            </a:r>
            <a:r>
              <a:rPr dirty="0"/>
              <a:t> </a:t>
            </a:r>
            <a:r>
              <a:rPr dirty="0" err="1"/>
              <a:t>graczy</a:t>
            </a:r>
            <a:r>
              <a:rPr dirty="0"/>
              <a:t>: </a:t>
            </a:r>
            <a:r>
              <a:rPr dirty="0" err="1"/>
              <a:t>refleks</a:t>
            </a:r>
            <a:r>
              <a:rPr dirty="0"/>
              <a:t>, </a:t>
            </a:r>
            <a:r>
              <a:rPr dirty="0" err="1"/>
              <a:t>myślenie</a:t>
            </a:r>
            <a:r>
              <a:rPr dirty="0"/>
              <a:t> </a:t>
            </a:r>
            <a:r>
              <a:rPr dirty="0" err="1"/>
              <a:t>strategiczne</a:t>
            </a:r>
            <a:r>
              <a:rPr dirty="0"/>
              <a:t>, </a:t>
            </a:r>
            <a:r>
              <a:rPr dirty="0" err="1"/>
              <a:t>wiedza</a:t>
            </a:r>
            <a:r>
              <a:rPr dirty="0"/>
              <a:t>.</a:t>
            </a:r>
          </a:p>
          <a:p>
            <a:r>
              <a:rPr dirty="0" err="1"/>
              <a:t>Jeśli</a:t>
            </a:r>
            <a:r>
              <a:rPr dirty="0"/>
              <a:t> </a:t>
            </a:r>
            <a:r>
              <a:rPr dirty="0" err="1"/>
              <a:t>zaangażowanie</a:t>
            </a:r>
            <a:r>
              <a:rPr dirty="0"/>
              <a:t> jest </a:t>
            </a:r>
            <a:r>
              <a:rPr dirty="0" err="1"/>
              <a:t>niskie</a:t>
            </a:r>
            <a:r>
              <a:rPr dirty="0"/>
              <a:t>, </a:t>
            </a:r>
            <a:r>
              <a:rPr dirty="0" err="1"/>
              <a:t>zrewiduj</a:t>
            </a:r>
            <a:r>
              <a:rPr dirty="0"/>
              <a:t> element '</a:t>
            </a:r>
            <a:r>
              <a:rPr dirty="0" err="1"/>
              <a:t>zręczności</a:t>
            </a:r>
            <a:r>
              <a:rPr dirty="0"/>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35116"/>
          </a:xfrm>
        </p:spPr>
        <p:txBody>
          <a:bodyPr/>
          <a:lstStyle/>
          <a:p>
            <a:r>
              <a:rPr lang="pl-PL" dirty="0"/>
              <a:t>Czy wybór gry akcji był właściwy -  g</a:t>
            </a:r>
            <a:r>
              <a:rPr dirty="0" err="1"/>
              <a:t>ry</a:t>
            </a:r>
            <a:r>
              <a:rPr dirty="0"/>
              <a:t> </a:t>
            </a:r>
            <a:r>
              <a:rPr dirty="0" err="1"/>
              <a:t>wieloosobowe</a:t>
            </a:r>
            <a:endParaRPr dirty="0"/>
          </a:p>
        </p:txBody>
      </p:sp>
      <p:sp>
        <p:nvSpPr>
          <p:cNvPr id="3" name="Content Placeholder 2"/>
          <p:cNvSpPr>
            <a:spLocks noGrp="1"/>
          </p:cNvSpPr>
          <p:nvPr>
            <p:ph idx="1"/>
          </p:nvPr>
        </p:nvSpPr>
        <p:spPr/>
        <p:txBody>
          <a:bodyPr/>
          <a:lstStyle/>
          <a:p>
            <a:r>
              <a:rPr dirty="0" err="1"/>
              <a:t>Pozwalają</a:t>
            </a:r>
            <a:r>
              <a:rPr dirty="0"/>
              <a:t> </a:t>
            </a:r>
            <a:r>
              <a:rPr dirty="0" err="1"/>
              <a:t>na</a:t>
            </a:r>
            <a:r>
              <a:rPr dirty="0"/>
              <a:t> </a:t>
            </a:r>
            <a:r>
              <a:rPr dirty="0" err="1"/>
              <a:t>rywalizację</a:t>
            </a:r>
            <a:r>
              <a:rPr dirty="0"/>
              <a:t> z </a:t>
            </a:r>
            <a:r>
              <a:rPr dirty="0" err="1"/>
              <a:t>innymi</a:t>
            </a:r>
            <a:r>
              <a:rPr dirty="0"/>
              <a:t> </a:t>
            </a:r>
            <a:r>
              <a:rPr dirty="0" err="1"/>
              <a:t>graczami</a:t>
            </a:r>
            <a:r>
              <a:rPr dirty="0"/>
              <a:t> </a:t>
            </a:r>
            <a:r>
              <a:rPr dirty="0" err="1"/>
              <a:t>lub</a:t>
            </a:r>
            <a:r>
              <a:rPr dirty="0"/>
              <a:t> AI.</a:t>
            </a:r>
          </a:p>
          <a:p>
            <a:r>
              <a:rPr dirty="0" err="1"/>
              <a:t>Upewnij</a:t>
            </a:r>
            <a:r>
              <a:rPr dirty="0"/>
              <a:t> </a:t>
            </a:r>
            <a:r>
              <a:rPr dirty="0" err="1"/>
              <a:t>się</a:t>
            </a:r>
            <a:r>
              <a:rPr dirty="0"/>
              <a:t>, </a:t>
            </a:r>
            <a:r>
              <a:rPr dirty="0" err="1"/>
              <a:t>że</a:t>
            </a:r>
            <a:r>
              <a:rPr dirty="0"/>
              <a:t> </a:t>
            </a:r>
            <a:r>
              <a:rPr dirty="0" err="1"/>
              <a:t>serwer</a:t>
            </a:r>
            <a:r>
              <a:rPr dirty="0"/>
              <a:t> </a:t>
            </a:r>
            <a:r>
              <a:rPr dirty="0" err="1"/>
              <a:t>obsługuje</a:t>
            </a:r>
            <a:r>
              <a:rPr dirty="0"/>
              <a:t> </a:t>
            </a:r>
            <a:r>
              <a:rPr dirty="0" err="1"/>
              <a:t>wystarczającą</a:t>
            </a:r>
            <a:r>
              <a:rPr dirty="0"/>
              <a:t> </a:t>
            </a:r>
            <a:r>
              <a:rPr dirty="0" err="1"/>
              <a:t>liczbę</a:t>
            </a:r>
            <a:r>
              <a:rPr dirty="0"/>
              <a:t> </a:t>
            </a:r>
            <a:r>
              <a:rPr dirty="0" err="1"/>
              <a:t>połączeń</a:t>
            </a:r>
            <a:r>
              <a:rPr dirty="0"/>
              <a:t> i </a:t>
            </a:r>
            <a:r>
              <a:rPr dirty="0" err="1"/>
              <a:t>nie</a:t>
            </a:r>
            <a:r>
              <a:rPr dirty="0"/>
              <a:t> jest </a:t>
            </a:r>
            <a:r>
              <a:rPr dirty="0" err="1"/>
              <a:t>przeciążony</a:t>
            </a:r>
            <a:r>
              <a:rPr dirty="0"/>
              <a:t>.</a:t>
            </a:r>
          </a:p>
          <a:p>
            <a:r>
              <a:rPr dirty="0" err="1"/>
              <a:t>Monitoruj</a:t>
            </a:r>
            <a:r>
              <a:rPr dirty="0"/>
              <a:t> </a:t>
            </a:r>
            <a:r>
              <a:rPr dirty="0" err="1"/>
              <a:t>logi</a:t>
            </a:r>
            <a:r>
              <a:rPr dirty="0"/>
              <a:t> </a:t>
            </a:r>
            <a:r>
              <a:rPr dirty="0" err="1"/>
              <a:t>serwera</a:t>
            </a:r>
            <a:r>
              <a:rPr dirty="0"/>
              <a:t> i </a:t>
            </a:r>
            <a:r>
              <a:rPr dirty="0" err="1"/>
              <a:t>bazy</a:t>
            </a:r>
            <a:r>
              <a:rPr dirty="0"/>
              <a:t> </a:t>
            </a:r>
            <a:r>
              <a:rPr dirty="0" err="1"/>
              <a:t>danych</a:t>
            </a:r>
            <a:r>
              <a:rPr dirty="0"/>
              <a:t> w </a:t>
            </a:r>
            <a:r>
              <a:rPr dirty="0" err="1"/>
              <a:t>trakcie</a:t>
            </a:r>
            <a:r>
              <a:rPr dirty="0"/>
              <a:t> </a:t>
            </a:r>
            <a:r>
              <a:rPr dirty="0" err="1"/>
              <a:t>kampanii</a:t>
            </a:r>
            <a:r>
              <a:rP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409F2-6BDE-0ECE-D046-F1C3DECC8E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B5207-DC42-21D9-0B80-F59B1B254196}"/>
              </a:ext>
            </a:extLst>
          </p:cNvPr>
          <p:cNvSpPr>
            <a:spLocks noGrp="1"/>
          </p:cNvSpPr>
          <p:nvPr>
            <p:ph type="title"/>
          </p:nvPr>
        </p:nvSpPr>
        <p:spPr>
          <a:xfrm>
            <a:off x="838200" y="0"/>
            <a:ext cx="10515600" cy="801523"/>
          </a:xfrm>
        </p:spPr>
        <p:txBody>
          <a:bodyPr/>
          <a:lstStyle/>
          <a:p>
            <a:pPr algn="ctr"/>
            <a:r>
              <a:rPr lang="pl-PL" dirty="0"/>
              <a:t>Nagrody w trakcie gry</a:t>
            </a:r>
          </a:p>
        </p:txBody>
      </p:sp>
      <p:sp>
        <p:nvSpPr>
          <p:cNvPr id="3" name="Content Placeholder 2">
            <a:extLst>
              <a:ext uri="{FF2B5EF4-FFF2-40B4-BE49-F238E27FC236}">
                <a16:creationId xmlns:a16="http://schemas.microsoft.com/office/drawing/2014/main" id="{C59100B5-AC31-C95A-57F2-094D8B28B4F8}"/>
              </a:ext>
            </a:extLst>
          </p:cNvPr>
          <p:cNvSpPr>
            <a:spLocks noGrp="1"/>
          </p:cNvSpPr>
          <p:nvPr>
            <p:ph idx="1"/>
          </p:nvPr>
        </p:nvSpPr>
        <p:spPr>
          <a:xfrm>
            <a:off x="0" y="630621"/>
            <a:ext cx="12191999" cy="6227379"/>
          </a:xfrm>
        </p:spPr>
        <p:txBody>
          <a:bodyPr>
            <a:normAutofit fontScale="92500" lnSpcReduction="10000"/>
          </a:bodyPr>
          <a:lstStyle/>
          <a:p>
            <a:r>
              <a:rPr lang="pl-PL" dirty="0"/>
              <a:t>Poczucie humoru – jeżeli dobrze wkomponowane w grę będzie angażować graczy</a:t>
            </a:r>
          </a:p>
          <a:p>
            <a:r>
              <a:rPr lang="pl-PL" dirty="0"/>
              <a:t>Konkurowanie – możesz łatwo dołożyć element konkurowania przez dodanie np. tabeli wyników, albo plakietek</a:t>
            </a:r>
          </a:p>
          <a:p>
            <a:r>
              <a:rPr lang="pl-PL" dirty="0"/>
              <a:t>Wyłączność – kto by nie chciał dostać się do elitarnego klubu? Dostępność traktowania jako VIP powoduje, że wiele osób się zainteresuje Twoją marką, robi tak np. </a:t>
            </a:r>
            <a:r>
              <a:rPr lang="pl-PL" dirty="0" err="1"/>
              <a:t>Starbucks</a:t>
            </a:r>
            <a:endParaRPr lang="pl-PL" dirty="0"/>
          </a:p>
          <a:p>
            <a:r>
              <a:rPr lang="pl-PL" dirty="0"/>
              <a:t>Wyjątkowe doświadczenie (</a:t>
            </a:r>
            <a:r>
              <a:rPr lang="pl-PL" dirty="0" err="1"/>
              <a:t>rewarding</a:t>
            </a:r>
            <a:r>
              <a:rPr lang="pl-PL" dirty="0"/>
              <a:t> </a:t>
            </a:r>
            <a:r>
              <a:rPr lang="pl-PL" dirty="0" err="1"/>
              <a:t>experience</a:t>
            </a:r>
            <a:r>
              <a:rPr lang="pl-PL" dirty="0"/>
              <a:t>) – zachęcenie graczy do zdobywania nagród i wymiany punktów rzeczywiste produkty może być powodem dla którego będą wracali do gry, wiele firm czyni zdobywanie punktów trudnym, co może zniechęcić graczy, ale można temu zapobiec robiąc bardzo łatwą wymianę punktów na rzeczywiste produkty</a:t>
            </a:r>
          </a:p>
          <a:p>
            <a:r>
              <a:rPr lang="pl-PL" dirty="0"/>
              <a:t>Wartość dodana – trudność w zdobywaniu punktów i długi czas aby te punkty uzyskać zniechęca do gry więc wtedy trzeba nagradzać dosłownie wszystko w grze – trzeba wyważyć koszty szybkiego zdobywania punktów a koszty utraty graczy, gamifikacja powinna mieć różnego rodzaju nagrody aby każdy mógł wygrywać</a:t>
            </a:r>
          </a:p>
          <a:p>
            <a:r>
              <a:rPr lang="pl-PL" dirty="0"/>
              <a:t>Rozdawanie losowych nagród – poprzez dodatnie losowych nagród lepiej się utrzymuje zainteresowanie grą – a o to chodzi w kampanii marketingowej</a:t>
            </a:r>
          </a:p>
          <a:p>
            <a:endParaRPr lang="pl-PL" dirty="0"/>
          </a:p>
        </p:txBody>
      </p:sp>
    </p:spTree>
    <p:extLst>
      <p:ext uri="{BB962C8B-B14F-4D97-AF65-F5344CB8AC3E}">
        <p14:creationId xmlns:p14="http://schemas.microsoft.com/office/powerpoint/2010/main" val="234987241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56289"/>
          </a:xfrm>
        </p:spPr>
        <p:txBody>
          <a:bodyPr/>
          <a:lstStyle/>
          <a:p>
            <a:pPr algn="ctr"/>
            <a:r>
              <a:rPr lang="pl-PL" dirty="0"/>
              <a:t>Czy wybór gry akcji był właściwy - g</a:t>
            </a:r>
            <a:r>
              <a:rPr dirty="0" err="1"/>
              <a:t>ry</a:t>
            </a:r>
            <a:r>
              <a:rPr dirty="0"/>
              <a:t> </a:t>
            </a:r>
            <a:r>
              <a:rPr dirty="0" err="1"/>
              <a:t>edukacyjne</a:t>
            </a:r>
            <a:endParaRPr dirty="0"/>
          </a:p>
        </p:txBody>
      </p:sp>
      <p:sp>
        <p:nvSpPr>
          <p:cNvPr id="3" name="Content Placeholder 2"/>
          <p:cNvSpPr>
            <a:spLocks noGrp="1"/>
          </p:cNvSpPr>
          <p:nvPr>
            <p:ph idx="1"/>
          </p:nvPr>
        </p:nvSpPr>
        <p:spPr>
          <a:xfrm>
            <a:off x="488731" y="1513490"/>
            <a:ext cx="11067393" cy="4729655"/>
          </a:xfrm>
        </p:spPr>
        <p:txBody>
          <a:bodyPr>
            <a:normAutofit/>
          </a:bodyPr>
          <a:lstStyle/>
          <a:p>
            <a:r>
              <a:rPr sz="3200" dirty="0" err="1"/>
              <a:t>Zwiększają</a:t>
            </a:r>
            <a:r>
              <a:rPr sz="3200" dirty="0"/>
              <a:t> </a:t>
            </a:r>
            <a:r>
              <a:rPr sz="3200" dirty="0" err="1"/>
              <a:t>świadomość</a:t>
            </a:r>
            <a:r>
              <a:rPr sz="3200" dirty="0"/>
              <a:t> </a:t>
            </a:r>
            <a:r>
              <a:rPr sz="3200" dirty="0" err="1"/>
              <a:t>produktu</a:t>
            </a:r>
            <a:r>
              <a:rPr sz="3200" dirty="0"/>
              <a:t> </a:t>
            </a:r>
            <a:r>
              <a:rPr sz="3200" dirty="0" err="1"/>
              <a:t>lub</a:t>
            </a:r>
            <a:r>
              <a:rPr sz="3200" dirty="0"/>
              <a:t> </a:t>
            </a:r>
            <a:r>
              <a:rPr sz="3200" dirty="0" err="1"/>
              <a:t>usługi</a:t>
            </a:r>
            <a:r>
              <a:rPr sz="3200" dirty="0"/>
              <a:t> w </a:t>
            </a:r>
            <a:r>
              <a:rPr sz="3200" dirty="0" err="1"/>
              <a:t>angażujący</a:t>
            </a:r>
            <a:r>
              <a:rPr sz="3200" dirty="0"/>
              <a:t> </a:t>
            </a:r>
            <a:r>
              <a:rPr sz="3200" dirty="0" err="1"/>
              <a:t>sposób</a:t>
            </a:r>
            <a:r>
              <a:rPr sz="3200" dirty="0"/>
              <a:t>.</a:t>
            </a:r>
          </a:p>
          <a:p>
            <a:r>
              <a:rPr sz="3200" dirty="0" err="1"/>
              <a:t>Gra</a:t>
            </a:r>
            <a:r>
              <a:rPr sz="3200" dirty="0"/>
              <a:t> </a:t>
            </a:r>
            <a:r>
              <a:rPr sz="3200" dirty="0" err="1"/>
              <a:t>powinna</a:t>
            </a:r>
            <a:r>
              <a:rPr sz="3200" dirty="0"/>
              <a:t> </a:t>
            </a:r>
            <a:r>
              <a:rPr sz="3200" dirty="0" err="1"/>
              <a:t>edukować</a:t>
            </a:r>
            <a:r>
              <a:rPr sz="3200" dirty="0"/>
              <a:t> </a:t>
            </a:r>
            <a:r>
              <a:rPr sz="3200" dirty="0" err="1"/>
              <a:t>użytkowników</a:t>
            </a:r>
            <a:r>
              <a:rPr sz="3200" dirty="0"/>
              <a:t> </a:t>
            </a:r>
            <a:r>
              <a:rPr sz="3200" dirty="0" err="1"/>
              <a:t>podczas</a:t>
            </a:r>
            <a:r>
              <a:rPr sz="3200" dirty="0"/>
              <a:t> </a:t>
            </a:r>
            <a:r>
              <a:rPr sz="3200" dirty="0" err="1"/>
              <a:t>rozgrywki</a:t>
            </a:r>
            <a:r>
              <a:rPr sz="3200" dirty="0"/>
              <a:t>.</a:t>
            </a:r>
          </a:p>
          <a:p>
            <a:r>
              <a:rPr sz="3200" dirty="0"/>
              <a:t>Na </a:t>
            </a:r>
            <a:r>
              <a:rPr sz="3200" dirty="0" err="1"/>
              <a:t>końcu</a:t>
            </a:r>
            <a:r>
              <a:rPr sz="3200" dirty="0"/>
              <a:t> </a:t>
            </a:r>
            <a:r>
              <a:rPr sz="3200" dirty="0" err="1"/>
              <a:t>kampanii</a:t>
            </a:r>
            <a:r>
              <a:rPr sz="3200" dirty="0"/>
              <a:t> </a:t>
            </a:r>
            <a:r>
              <a:rPr sz="3200" dirty="0" err="1"/>
              <a:t>użytkownicy</a:t>
            </a:r>
            <a:r>
              <a:rPr sz="3200" dirty="0"/>
              <a:t> </a:t>
            </a:r>
            <a:r>
              <a:rPr sz="3200" dirty="0" err="1"/>
              <a:t>powinni</a:t>
            </a:r>
            <a:r>
              <a:rPr sz="3200" dirty="0"/>
              <a:t> </a:t>
            </a:r>
            <a:r>
              <a:rPr sz="3200" dirty="0" err="1"/>
              <a:t>lepiej</a:t>
            </a:r>
            <a:r>
              <a:rPr sz="3200" dirty="0"/>
              <a:t> </a:t>
            </a:r>
            <a:r>
              <a:rPr sz="3200" dirty="0" err="1"/>
              <a:t>rozumieć</a:t>
            </a:r>
            <a:r>
              <a:rPr sz="3200" dirty="0"/>
              <a:t> </a:t>
            </a:r>
            <a:r>
              <a:rPr sz="3200" dirty="0" err="1"/>
              <a:t>Twój</a:t>
            </a:r>
            <a:r>
              <a:rPr sz="3200" dirty="0"/>
              <a:t> </a:t>
            </a:r>
            <a:r>
              <a:rPr sz="3200" dirty="0" err="1"/>
              <a:t>biznes</a:t>
            </a:r>
            <a:r>
              <a:rPr sz="3200" dirty="0"/>
              <a: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98633"/>
          </a:xfrm>
        </p:spPr>
        <p:txBody>
          <a:bodyPr/>
          <a:lstStyle/>
          <a:p>
            <a:r>
              <a:rPr lang="pl-PL" dirty="0"/>
              <a:t>Czy wybór gry akcji był właściwy - g</a:t>
            </a:r>
            <a:r>
              <a:rPr dirty="0" err="1"/>
              <a:t>ry</a:t>
            </a:r>
            <a:r>
              <a:rPr dirty="0"/>
              <a:t> </a:t>
            </a:r>
            <a:r>
              <a:rPr dirty="0" err="1"/>
              <a:t>fabularne</a:t>
            </a:r>
            <a:r>
              <a:rPr dirty="0"/>
              <a:t> (RPG)</a:t>
            </a:r>
          </a:p>
        </p:txBody>
      </p:sp>
      <p:sp>
        <p:nvSpPr>
          <p:cNvPr id="3" name="Content Placeholder 2"/>
          <p:cNvSpPr>
            <a:spLocks noGrp="1"/>
          </p:cNvSpPr>
          <p:nvPr>
            <p:ph idx="1"/>
          </p:nvPr>
        </p:nvSpPr>
        <p:spPr/>
        <p:txBody>
          <a:bodyPr>
            <a:normAutofit/>
          </a:bodyPr>
          <a:lstStyle/>
          <a:p>
            <a:r>
              <a:rPr sz="3200" dirty="0" err="1"/>
              <a:t>Pozostawiają</a:t>
            </a:r>
            <a:r>
              <a:rPr sz="3200" dirty="0"/>
              <a:t> </a:t>
            </a:r>
            <a:r>
              <a:rPr sz="3200" dirty="0" err="1"/>
              <a:t>trwałe</a:t>
            </a:r>
            <a:r>
              <a:rPr sz="3200" dirty="0"/>
              <a:t> </a:t>
            </a:r>
            <a:r>
              <a:rPr sz="3200" dirty="0" err="1"/>
              <a:t>wrażenie</a:t>
            </a:r>
            <a:r>
              <a:rPr sz="3200" dirty="0"/>
              <a:t> </a:t>
            </a:r>
            <a:r>
              <a:rPr sz="3200" dirty="0" err="1"/>
              <a:t>na</a:t>
            </a:r>
            <a:r>
              <a:rPr sz="3200" dirty="0"/>
              <a:t> </a:t>
            </a:r>
            <a:r>
              <a:rPr sz="3200" dirty="0" err="1"/>
              <a:t>użytkownikach</a:t>
            </a:r>
            <a:r>
              <a:rPr sz="3200" dirty="0"/>
              <a:t>.</a:t>
            </a:r>
          </a:p>
          <a:p>
            <a:r>
              <a:rPr sz="3200" dirty="0" err="1"/>
              <a:t>Gracze</a:t>
            </a:r>
            <a:r>
              <a:rPr sz="3200" dirty="0"/>
              <a:t> </a:t>
            </a:r>
            <a:r>
              <a:rPr sz="3200" dirty="0" err="1"/>
              <a:t>powinni</a:t>
            </a:r>
            <a:r>
              <a:rPr sz="3200" dirty="0"/>
              <a:t> </a:t>
            </a:r>
            <a:r>
              <a:rPr sz="3200" dirty="0" err="1"/>
              <a:t>dobrze</a:t>
            </a:r>
            <a:r>
              <a:rPr sz="3200" dirty="0"/>
              <a:t> </a:t>
            </a:r>
            <a:r>
              <a:rPr sz="3200" dirty="0" err="1"/>
              <a:t>rozumieć</a:t>
            </a:r>
            <a:r>
              <a:rPr sz="3200" dirty="0"/>
              <a:t> </a:t>
            </a:r>
            <a:r>
              <a:rPr sz="3200" dirty="0" err="1"/>
              <a:t>cele</a:t>
            </a:r>
            <a:r>
              <a:rPr sz="3200" dirty="0"/>
              <a:t> </a:t>
            </a:r>
            <a:r>
              <a:rPr sz="3200" dirty="0" err="1"/>
              <a:t>kampanii</a:t>
            </a:r>
            <a:r>
              <a:rPr sz="3200" dirty="0"/>
              <a:t>.</a:t>
            </a:r>
          </a:p>
          <a:p>
            <a:r>
              <a:rPr sz="3200" dirty="0" err="1"/>
              <a:t>Zrównoważ</a:t>
            </a:r>
            <a:r>
              <a:rPr sz="3200" dirty="0"/>
              <a:t> </a:t>
            </a:r>
            <a:r>
              <a:rPr sz="3200" dirty="0" err="1"/>
              <a:t>elementy</a:t>
            </a:r>
            <a:r>
              <a:rPr sz="3200" dirty="0"/>
              <a:t> </a:t>
            </a:r>
            <a:r>
              <a:rPr sz="3200" dirty="0" err="1"/>
              <a:t>grywalizacji</a:t>
            </a:r>
            <a:r>
              <a:rPr sz="3200" dirty="0"/>
              <a:t> z </a:t>
            </a:r>
            <a:r>
              <a:rPr sz="3200" dirty="0" err="1"/>
              <a:t>informacjami</a:t>
            </a:r>
            <a:r>
              <a:rPr sz="3200" dirty="0"/>
              <a:t> o </a:t>
            </a:r>
            <a:r>
              <a:rPr sz="3200" dirty="0" err="1"/>
              <a:t>biznesie</a:t>
            </a:r>
            <a:r>
              <a:rPr sz="3200" dirty="0"/>
              <a:t>.</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FADE-E0FD-7EC9-CA78-AC06C0E7E9CC}"/>
              </a:ext>
            </a:extLst>
          </p:cNvPr>
          <p:cNvSpPr>
            <a:spLocks noGrp="1"/>
          </p:cNvSpPr>
          <p:nvPr>
            <p:ph type="title"/>
          </p:nvPr>
        </p:nvSpPr>
        <p:spPr>
          <a:xfrm>
            <a:off x="838200" y="68700"/>
            <a:ext cx="10515600" cy="612337"/>
          </a:xfrm>
        </p:spPr>
        <p:txBody>
          <a:bodyPr>
            <a:normAutofit fontScale="90000"/>
          </a:bodyPr>
          <a:lstStyle/>
          <a:p>
            <a:pPr algn="ctr"/>
            <a:r>
              <a:rPr lang="pl-PL" dirty="0"/>
              <a:t>Powszechne błędy</a:t>
            </a:r>
          </a:p>
        </p:txBody>
      </p:sp>
      <p:sp>
        <p:nvSpPr>
          <p:cNvPr id="3" name="Content Placeholder 2">
            <a:extLst>
              <a:ext uri="{FF2B5EF4-FFF2-40B4-BE49-F238E27FC236}">
                <a16:creationId xmlns:a16="http://schemas.microsoft.com/office/drawing/2014/main" id="{9033AADD-E99D-3B3A-5D23-21C58AE590C7}"/>
              </a:ext>
            </a:extLst>
          </p:cNvPr>
          <p:cNvSpPr>
            <a:spLocks noGrp="1"/>
          </p:cNvSpPr>
          <p:nvPr>
            <p:ph idx="1"/>
          </p:nvPr>
        </p:nvSpPr>
        <p:spPr>
          <a:xfrm>
            <a:off x="0" y="914400"/>
            <a:ext cx="12192000" cy="5943600"/>
          </a:xfrm>
        </p:spPr>
        <p:txBody>
          <a:bodyPr/>
          <a:lstStyle/>
          <a:p>
            <a:r>
              <a:rPr lang="pl-PL" dirty="0"/>
              <a:t>Nudna gra</a:t>
            </a:r>
          </a:p>
          <a:p>
            <a:r>
              <a:rPr lang="pl-PL" dirty="0"/>
              <a:t>Brak feedbacku czy gracz idzie w dobrym kierunku czy nie</a:t>
            </a:r>
          </a:p>
          <a:p>
            <a:r>
              <a:rPr lang="pl-PL" dirty="0"/>
              <a:t>Zła struktura gry lub niezrozumiały interfejs</a:t>
            </a:r>
          </a:p>
          <a:p>
            <a:r>
              <a:rPr lang="pl-PL" dirty="0"/>
              <a:t>Długie ładowanie gry czy strony</a:t>
            </a:r>
          </a:p>
          <a:p>
            <a:r>
              <a:rPr lang="pl-PL" dirty="0"/>
              <a:t>Nadmiar nagród praktycznie za nic</a:t>
            </a:r>
          </a:p>
          <a:p>
            <a:r>
              <a:rPr lang="pl-PL" dirty="0"/>
              <a:t>Brak jasnych celów zbierania danych</a:t>
            </a:r>
          </a:p>
          <a:p>
            <a:r>
              <a:rPr lang="pl-PL" dirty="0"/>
              <a:t>Brak uwagi na telefony komórkowe</a:t>
            </a:r>
          </a:p>
          <a:p>
            <a:r>
              <a:rPr lang="pl-PL" dirty="0"/>
              <a:t>Niesprawdzanie graczy, którzy przestają grać</a:t>
            </a:r>
          </a:p>
          <a:p>
            <a:r>
              <a:rPr lang="pl-PL" dirty="0"/>
              <a:t>Brak interakcji społecznej</a:t>
            </a:r>
          </a:p>
          <a:p>
            <a:r>
              <a:rPr lang="pl-PL" dirty="0"/>
              <a:t>Uruchomienie kampanii bez marketingu</a:t>
            </a:r>
          </a:p>
          <a:p>
            <a:endParaRPr lang="pl-PL" dirty="0"/>
          </a:p>
        </p:txBody>
      </p:sp>
    </p:spTree>
    <p:extLst>
      <p:ext uri="{BB962C8B-B14F-4D97-AF65-F5344CB8AC3E}">
        <p14:creationId xmlns:p14="http://schemas.microsoft.com/office/powerpoint/2010/main" val="383325129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50029-27A3-D5F5-A08D-28B2FAB1193B}"/>
              </a:ext>
            </a:extLst>
          </p:cNvPr>
          <p:cNvSpPr>
            <a:spLocks noGrp="1"/>
          </p:cNvSpPr>
          <p:nvPr>
            <p:ph type="title"/>
          </p:nvPr>
        </p:nvSpPr>
        <p:spPr>
          <a:xfrm>
            <a:off x="838200" y="365125"/>
            <a:ext cx="10515600" cy="675399"/>
          </a:xfrm>
        </p:spPr>
        <p:txBody>
          <a:bodyPr>
            <a:normAutofit fontScale="90000"/>
          </a:bodyPr>
          <a:lstStyle/>
          <a:p>
            <a:pPr algn="ctr"/>
            <a:r>
              <a:rPr lang="pl-PL" dirty="0"/>
              <a:t>Jak budowana jest świadomość marki</a:t>
            </a:r>
          </a:p>
        </p:txBody>
      </p:sp>
      <p:sp>
        <p:nvSpPr>
          <p:cNvPr id="3" name="Content Placeholder 2">
            <a:extLst>
              <a:ext uri="{FF2B5EF4-FFF2-40B4-BE49-F238E27FC236}">
                <a16:creationId xmlns:a16="http://schemas.microsoft.com/office/drawing/2014/main" id="{38F47E66-27FC-E309-B3B0-941504FF2DE5}"/>
              </a:ext>
            </a:extLst>
          </p:cNvPr>
          <p:cNvSpPr>
            <a:spLocks noGrp="1"/>
          </p:cNvSpPr>
          <p:nvPr>
            <p:ph idx="1"/>
          </p:nvPr>
        </p:nvSpPr>
        <p:spPr>
          <a:xfrm>
            <a:off x="457199" y="1229710"/>
            <a:ext cx="11272345" cy="5263165"/>
          </a:xfrm>
        </p:spPr>
        <p:txBody>
          <a:bodyPr/>
          <a:lstStyle/>
          <a:p>
            <a:r>
              <a:rPr lang="pl-PL" dirty="0"/>
              <a:t>Elementy marki są częścią gry – np. w postaci nagród</a:t>
            </a:r>
          </a:p>
          <a:p>
            <a:r>
              <a:rPr lang="pl-PL" dirty="0"/>
              <a:t>Edukacyjne gry i quizy</a:t>
            </a:r>
          </a:p>
          <a:p>
            <a:r>
              <a:rPr lang="pl-PL" dirty="0"/>
              <a:t>Pozytywne skojarzenie marki z miłymi doświadczeniami</a:t>
            </a:r>
          </a:p>
          <a:p>
            <a:r>
              <a:rPr lang="pl-PL" dirty="0"/>
              <a:t>Budowanie społeczności osób grających w grę</a:t>
            </a:r>
          </a:p>
          <a:p>
            <a:r>
              <a:rPr lang="pl-PL" dirty="0"/>
              <a:t>Udostępnianie w mediach społecznościowych co ściąga kolejne osoby</a:t>
            </a:r>
          </a:p>
          <a:p>
            <a:endParaRPr lang="pl-PL" dirty="0"/>
          </a:p>
        </p:txBody>
      </p:sp>
    </p:spTree>
    <p:extLst>
      <p:ext uri="{BB962C8B-B14F-4D97-AF65-F5344CB8AC3E}">
        <p14:creationId xmlns:p14="http://schemas.microsoft.com/office/powerpoint/2010/main" val="241190959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Tworzenie skojarzeń</a:t>
            </a:r>
          </a:p>
        </p:txBody>
      </p:sp>
      <p:sp>
        <p:nvSpPr>
          <p:cNvPr id="3" name="Content Placeholder 2"/>
          <p:cNvSpPr>
            <a:spLocks noGrp="1"/>
          </p:cNvSpPr>
          <p:nvPr>
            <p:ph idx="1"/>
          </p:nvPr>
        </p:nvSpPr>
        <p:spPr/>
        <p:txBody>
          <a:bodyPr/>
          <a:lstStyle/>
          <a:p>
            <a:r>
              <a:rPr dirty="0" err="1"/>
              <a:t>Wykorzystanie</a:t>
            </a:r>
            <a:r>
              <a:rPr dirty="0"/>
              <a:t> </a:t>
            </a:r>
            <a:r>
              <a:rPr dirty="0" err="1"/>
              <a:t>obrazów</a:t>
            </a:r>
            <a:r>
              <a:rPr dirty="0"/>
              <a:t>, </a:t>
            </a:r>
            <a:r>
              <a:rPr dirty="0" err="1"/>
              <a:t>dźwięków</a:t>
            </a:r>
            <a:r>
              <a:rPr dirty="0"/>
              <a:t>, </a:t>
            </a:r>
            <a:r>
              <a:rPr dirty="0" err="1"/>
              <a:t>kolorów</a:t>
            </a:r>
            <a:r>
              <a:rPr dirty="0"/>
              <a:t> i </a:t>
            </a:r>
            <a:r>
              <a:rPr dirty="0" err="1"/>
              <a:t>symboli</a:t>
            </a:r>
            <a:r>
              <a:rPr dirty="0"/>
              <a:t>.</a:t>
            </a:r>
          </a:p>
          <a:p>
            <a:r>
              <a:rPr dirty="0" err="1"/>
              <a:t>Wywoływanie</a:t>
            </a:r>
            <a:r>
              <a:rPr dirty="0"/>
              <a:t> </a:t>
            </a:r>
            <a:r>
              <a:rPr dirty="0" err="1"/>
              <a:t>pozytywnych</a:t>
            </a:r>
            <a:r>
              <a:rPr dirty="0"/>
              <a:t> </a:t>
            </a:r>
            <a:r>
              <a:rPr dirty="0" err="1"/>
              <a:t>emocji</a:t>
            </a:r>
            <a:r>
              <a:rPr dirty="0"/>
              <a:t> </a:t>
            </a:r>
            <a:r>
              <a:rPr dirty="0" err="1"/>
              <a:t>związanych</a:t>
            </a:r>
            <a:r>
              <a:rPr dirty="0"/>
              <a:t> z </a:t>
            </a:r>
            <a:r>
              <a:rPr dirty="0" err="1"/>
              <a:t>marką</a:t>
            </a:r>
            <a:r>
              <a:rPr dirty="0"/>
              <a:t>.</a:t>
            </a:r>
          </a:p>
          <a:p>
            <a:r>
              <a:rPr dirty="0" err="1"/>
              <a:t>Przykład</a:t>
            </a:r>
            <a:r>
              <a:rPr dirty="0"/>
              <a:t>: </a:t>
            </a:r>
            <a:r>
              <a:rPr dirty="0" err="1"/>
              <a:t>Czerwień</a:t>
            </a:r>
            <a:r>
              <a:rPr dirty="0"/>
              <a:t> i </a:t>
            </a:r>
            <a:r>
              <a:rPr dirty="0" err="1"/>
              <a:t>złoto</a:t>
            </a:r>
            <a:r>
              <a:rPr dirty="0"/>
              <a:t> Coca-Coli </a:t>
            </a:r>
            <a:r>
              <a:rPr dirty="0" err="1"/>
              <a:t>kojarzone</a:t>
            </a:r>
            <a:r>
              <a:rPr dirty="0"/>
              <a:t> z </a:t>
            </a:r>
            <a:r>
              <a:rPr dirty="0" err="1"/>
              <a:t>radością</a:t>
            </a:r>
            <a:r>
              <a:rPr dirty="0"/>
              <a:t>.</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Efekt powtarzalności (mere exposure effect)</a:t>
            </a:r>
          </a:p>
        </p:txBody>
      </p:sp>
      <p:sp>
        <p:nvSpPr>
          <p:cNvPr id="3" name="Content Placeholder 2"/>
          <p:cNvSpPr>
            <a:spLocks noGrp="1"/>
          </p:cNvSpPr>
          <p:nvPr>
            <p:ph idx="1"/>
          </p:nvPr>
        </p:nvSpPr>
        <p:spPr/>
        <p:txBody>
          <a:bodyPr/>
          <a:lstStyle/>
          <a:p>
            <a:r>
              <a:rPr dirty="0" err="1"/>
              <a:t>Częsta</a:t>
            </a:r>
            <a:r>
              <a:rPr dirty="0"/>
              <a:t> </a:t>
            </a:r>
            <a:r>
              <a:rPr dirty="0" err="1"/>
              <a:t>ekspozycja</a:t>
            </a:r>
            <a:r>
              <a:rPr dirty="0"/>
              <a:t> </a:t>
            </a:r>
            <a:r>
              <a:rPr dirty="0" err="1"/>
              <a:t>buduje</a:t>
            </a:r>
            <a:r>
              <a:rPr dirty="0"/>
              <a:t> </a:t>
            </a:r>
            <a:r>
              <a:rPr dirty="0" err="1"/>
              <a:t>zaufanie</a:t>
            </a:r>
            <a:r>
              <a:rPr dirty="0"/>
              <a:t> i </a:t>
            </a:r>
            <a:r>
              <a:rPr dirty="0" err="1"/>
              <a:t>sympatię</a:t>
            </a:r>
            <a:r>
              <a:rPr dirty="0"/>
              <a:t>.</a:t>
            </a:r>
          </a:p>
          <a:p>
            <a:r>
              <a:rPr dirty="0"/>
              <a:t>Logo </a:t>
            </a:r>
            <a:r>
              <a:rPr dirty="0" err="1"/>
              <a:t>widoczne</a:t>
            </a:r>
            <a:r>
              <a:rPr dirty="0"/>
              <a:t> w </a:t>
            </a:r>
            <a:r>
              <a:rPr dirty="0" err="1"/>
              <a:t>różnych</a:t>
            </a:r>
            <a:r>
              <a:rPr dirty="0"/>
              <a:t> </a:t>
            </a:r>
            <a:r>
              <a:rPr dirty="0" err="1"/>
              <a:t>kontekstach</a:t>
            </a:r>
            <a:r>
              <a:rPr dirty="0"/>
              <a:t> </a:t>
            </a:r>
            <a:r>
              <a:rPr dirty="0" err="1"/>
              <a:t>zwiększa</a:t>
            </a:r>
            <a:r>
              <a:rPr dirty="0"/>
              <a:t> </a:t>
            </a:r>
            <a:r>
              <a:rPr dirty="0" err="1"/>
              <a:t>rozpoznawalność</a:t>
            </a:r>
            <a:r>
              <a:rPr dirty="0"/>
              <a: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Wpływ emocji</a:t>
            </a:r>
          </a:p>
        </p:txBody>
      </p:sp>
      <p:sp>
        <p:nvSpPr>
          <p:cNvPr id="3" name="Content Placeholder 2"/>
          <p:cNvSpPr>
            <a:spLocks noGrp="1"/>
          </p:cNvSpPr>
          <p:nvPr>
            <p:ph idx="1"/>
          </p:nvPr>
        </p:nvSpPr>
        <p:spPr/>
        <p:txBody>
          <a:bodyPr/>
          <a:lstStyle/>
          <a:p>
            <a:r>
              <a:rPr dirty="0" err="1"/>
              <a:t>Reklamy</a:t>
            </a:r>
            <a:r>
              <a:rPr dirty="0"/>
              <a:t> </a:t>
            </a:r>
            <a:r>
              <a:rPr dirty="0" err="1"/>
              <a:t>wywołują</a:t>
            </a:r>
            <a:r>
              <a:rPr dirty="0"/>
              <a:t> </a:t>
            </a:r>
            <a:r>
              <a:rPr dirty="0" err="1"/>
              <a:t>radość</a:t>
            </a:r>
            <a:r>
              <a:rPr dirty="0"/>
              <a:t>, </a:t>
            </a:r>
            <a:r>
              <a:rPr dirty="0" err="1"/>
              <a:t>smutek</a:t>
            </a:r>
            <a:r>
              <a:rPr dirty="0"/>
              <a:t>, </a:t>
            </a:r>
            <a:r>
              <a:rPr dirty="0" err="1"/>
              <a:t>nostalgię</a:t>
            </a:r>
            <a:r>
              <a:rPr dirty="0"/>
              <a:t>, </a:t>
            </a:r>
            <a:r>
              <a:rPr dirty="0" err="1"/>
              <a:t>ekscytację</a:t>
            </a:r>
            <a:r>
              <a:rPr dirty="0"/>
              <a:t>.</a:t>
            </a:r>
          </a:p>
          <a:p>
            <a:r>
              <a:rPr dirty="0" err="1"/>
              <a:t>Tworzenie</a:t>
            </a:r>
            <a:r>
              <a:rPr dirty="0"/>
              <a:t> </a:t>
            </a:r>
            <a:r>
              <a:rPr dirty="0" err="1"/>
              <a:t>emocjonalnego</a:t>
            </a:r>
            <a:r>
              <a:rPr dirty="0"/>
              <a:t> </a:t>
            </a:r>
            <a:r>
              <a:rPr dirty="0" err="1"/>
              <a:t>połączenia</a:t>
            </a:r>
            <a:r>
              <a:rPr dirty="0"/>
              <a:t> z </a:t>
            </a:r>
            <a:r>
              <a:rPr dirty="0" err="1"/>
              <a:t>produktem</a:t>
            </a:r>
            <a:r>
              <a:rPr dirty="0"/>
              <a:t>.</a:t>
            </a:r>
          </a:p>
          <a:p>
            <a:r>
              <a:rPr dirty="0" err="1"/>
              <a:t>Przykład</a:t>
            </a:r>
            <a:r>
              <a:rPr dirty="0"/>
              <a:t>: </a:t>
            </a:r>
            <a:r>
              <a:rPr dirty="0" err="1"/>
              <a:t>Reklamy</a:t>
            </a:r>
            <a:r>
              <a:rPr dirty="0"/>
              <a:t> </a:t>
            </a:r>
            <a:r>
              <a:rPr dirty="0" err="1"/>
              <a:t>świąteczne</a:t>
            </a:r>
            <a:r>
              <a:rPr dirty="0"/>
              <a:t> </a:t>
            </a:r>
            <a:r>
              <a:rPr dirty="0" err="1"/>
              <a:t>wzbudzające</a:t>
            </a:r>
            <a:r>
              <a:rPr dirty="0"/>
              <a:t> </a:t>
            </a:r>
            <a:r>
              <a:rPr dirty="0" err="1"/>
              <a:t>uczucie</a:t>
            </a:r>
            <a:r>
              <a:rPr dirty="0"/>
              <a:t> </a:t>
            </a:r>
            <a:r>
              <a:rPr dirty="0" err="1"/>
              <a:t>bliskości</a:t>
            </a:r>
            <a:r>
              <a:rPr dirty="0"/>
              <a:t>.</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Storytelling</a:t>
            </a:r>
          </a:p>
        </p:txBody>
      </p:sp>
      <p:sp>
        <p:nvSpPr>
          <p:cNvPr id="3" name="Content Placeholder 2"/>
          <p:cNvSpPr>
            <a:spLocks noGrp="1"/>
          </p:cNvSpPr>
          <p:nvPr>
            <p:ph idx="1"/>
          </p:nvPr>
        </p:nvSpPr>
        <p:spPr/>
        <p:txBody>
          <a:bodyPr/>
          <a:lstStyle/>
          <a:p>
            <a:r>
              <a:rPr dirty="0" err="1"/>
              <a:t>Historie</a:t>
            </a:r>
            <a:r>
              <a:rPr dirty="0"/>
              <a:t> </a:t>
            </a:r>
            <a:r>
              <a:rPr dirty="0" err="1"/>
              <a:t>angażują</a:t>
            </a:r>
            <a:r>
              <a:rPr dirty="0"/>
              <a:t> </a:t>
            </a:r>
            <a:r>
              <a:rPr dirty="0" err="1"/>
              <a:t>widzów</a:t>
            </a:r>
            <a:r>
              <a:rPr dirty="0"/>
              <a:t> i </a:t>
            </a:r>
            <a:r>
              <a:rPr dirty="0" err="1"/>
              <a:t>pozwalają</a:t>
            </a:r>
            <a:r>
              <a:rPr dirty="0"/>
              <a:t> </a:t>
            </a:r>
            <a:r>
              <a:rPr dirty="0" err="1"/>
              <a:t>się</a:t>
            </a:r>
            <a:r>
              <a:rPr dirty="0"/>
              <a:t> z </a:t>
            </a:r>
            <a:r>
              <a:rPr dirty="0" err="1"/>
              <a:t>nimi</a:t>
            </a:r>
            <a:r>
              <a:rPr dirty="0"/>
              <a:t> </a:t>
            </a:r>
            <a:r>
              <a:rPr dirty="0" err="1"/>
              <a:t>utożsamić</a:t>
            </a:r>
            <a:r>
              <a:rPr dirty="0"/>
              <a:t>.</a:t>
            </a:r>
          </a:p>
          <a:p>
            <a:r>
              <a:rPr dirty="0" err="1"/>
              <a:t>Przykład</a:t>
            </a:r>
            <a:r>
              <a:rPr dirty="0"/>
              <a:t>: </a:t>
            </a:r>
            <a:r>
              <a:rPr dirty="0" err="1"/>
              <a:t>Osoba</a:t>
            </a:r>
            <a:r>
              <a:rPr dirty="0"/>
              <a:t> </a:t>
            </a:r>
            <a:r>
              <a:rPr dirty="0" err="1"/>
              <a:t>zmieniająca</a:t>
            </a:r>
            <a:r>
              <a:rPr dirty="0"/>
              <a:t> </a:t>
            </a:r>
            <a:r>
              <a:rPr dirty="0" err="1"/>
              <a:t>życie</a:t>
            </a:r>
            <a:r>
              <a:rPr dirty="0"/>
              <a:t> </a:t>
            </a:r>
            <a:r>
              <a:rPr dirty="0" err="1"/>
              <a:t>dzięki</a:t>
            </a:r>
            <a:r>
              <a:rPr dirty="0"/>
              <a:t> </a:t>
            </a:r>
            <a:r>
              <a:rPr dirty="0" err="1"/>
              <a:t>produktowi</a:t>
            </a:r>
            <a:r>
              <a:rPr dirty="0"/>
              <a:t>.</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Percepcja podprogowa (zakazana w UE)</a:t>
            </a:r>
            <a:endParaRPr dirty="0"/>
          </a:p>
        </p:txBody>
      </p:sp>
      <p:sp>
        <p:nvSpPr>
          <p:cNvPr id="3" name="Content Placeholder 2"/>
          <p:cNvSpPr>
            <a:spLocks noGrp="1"/>
          </p:cNvSpPr>
          <p:nvPr>
            <p:ph idx="1"/>
          </p:nvPr>
        </p:nvSpPr>
        <p:spPr/>
        <p:txBody>
          <a:bodyPr/>
          <a:lstStyle/>
          <a:p>
            <a:r>
              <a:rPr dirty="0" err="1"/>
              <a:t>Subtelne</a:t>
            </a:r>
            <a:r>
              <a:rPr dirty="0"/>
              <a:t> </a:t>
            </a:r>
            <a:r>
              <a:rPr dirty="0" err="1"/>
              <a:t>bodźce</a:t>
            </a:r>
            <a:r>
              <a:rPr dirty="0"/>
              <a:t> </a:t>
            </a:r>
            <a:r>
              <a:rPr dirty="0" err="1"/>
              <a:t>odbierane</a:t>
            </a:r>
            <a:r>
              <a:rPr dirty="0"/>
              <a:t> </a:t>
            </a:r>
            <a:r>
              <a:rPr dirty="0" err="1"/>
              <a:t>przez</a:t>
            </a:r>
            <a:r>
              <a:rPr dirty="0"/>
              <a:t> </a:t>
            </a:r>
            <a:r>
              <a:rPr dirty="0" err="1"/>
              <a:t>podświadomość</a:t>
            </a:r>
            <a:r>
              <a:rPr dirty="0"/>
              <a:t>.</a:t>
            </a:r>
          </a:p>
          <a:p>
            <a:r>
              <a:rPr dirty="0" err="1"/>
              <a:t>Ukryte</a:t>
            </a:r>
            <a:r>
              <a:rPr dirty="0"/>
              <a:t> </a:t>
            </a:r>
            <a:r>
              <a:rPr dirty="0" err="1"/>
              <a:t>obrazy</a:t>
            </a:r>
            <a:r>
              <a:rPr dirty="0"/>
              <a:t> </a:t>
            </a:r>
            <a:r>
              <a:rPr dirty="0" err="1"/>
              <a:t>lub</a:t>
            </a:r>
            <a:r>
              <a:rPr dirty="0"/>
              <a:t> </a:t>
            </a:r>
            <a:r>
              <a:rPr dirty="0" err="1"/>
              <a:t>słowa</a:t>
            </a:r>
            <a:r>
              <a:rPr dirty="0"/>
              <a:t> </a:t>
            </a:r>
            <a:r>
              <a:rPr dirty="0" err="1"/>
              <a:t>pozytywnie</a:t>
            </a:r>
            <a:r>
              <a:rPr dirty="0"/>
              <a:t> </a:t>
            </a:r>
            <a:r>
              <a:rPr dirty="0" err="1"/>
              <a:t>wpływają</a:t>
            </a:r>
            <a:r>
              <a:rPr dirty="0"/>
              <a:t> </a:t>
            </a:r>
            <a:r>
              <a:rPr dirty="0" err="1"/>
              <a:t>na</a:t>
            </a:r>
            <a:r>
              <a:rPr dirty="0"/>
              <a:t> </a:t>
            </a:r>
            <a:r>
              <a:rPr dirty="0" err="1"/>
              <a:t>odbiór</a:t>
            </a:r>
            <a:r>
              <a:rPr dirty="0"/>
              <a:t> </a:t>
            </a:r>
            <a:r>
              <a:rPr dirty="0" err="1"/>
              <a:t>produktu</a:t>
            </a:r>
            <a:r>
              <a:rPr dirty="0"/>
              <a:t>.</a:t>
            </a:r>
            <a:endParaRPr lang="pl-PL" dirty="0"/>
          </a:p>
          <a:p>
            <a:r>
              <a:rPr lang="pl-PL" dirty="0"/>
              <a:t>Przykłady zostaną podane dalej</a:t>
            </a:r>
            <a:endParaRP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Wzmacnianie norm społecznych</a:t>
            </a:r>
          </a:p>
        </p:txBody>
      </p:sp>
      <p:sp>
        <p:nvSpPr>
          <p:cNvPr id="3" name="Content Placeholder 2"/>
          <p:cNvSpPr>
            <a:spLocks noGrp="1"/>
          </p:cNvSpPr>
          <p:nvPr>
            <p:ph idx="1"/>
          </p:nvPr>
        </p:nvSpPr>
        <p:spPr/>
        <p:txBody>
          <a:bodyPr/>
          <a:lstStyle/>
          <a:p>
            <a:r>
              <a:rPr dirty="0" err="1"/>
              <a:t>Sugerowanie</a:t>
            </a:r>
            <a:r>
              <a:rPr dirty="0"/>
              <a:t>, </a:t>
            </a:r>
            <a:r>
              <a:rPr dirty="0" err="1"/>
              <a:t>że</a:t>
            </a:r>
            <a:r>
              <a:rPr dirty="0"/>
              <a:t> </a:t>
            </a:r>
            <a:r>
              <a:rPr dirty="0" err="1"/>
              <a:t>produkt</a:t>
            </a:r>
            <a:r>
              <a:rPr dirty="0"/>
              <a:t> jest </a:t>
            </a:r>
            <a:r>
              <a:rPr dirty="0" err="1"/>
              <a:t>niezbędny</a:t>
            </a:r>
            <a:r>
              <a:rPr dirty="0"/>
              <a:t> do </a:t>
            </a:r>
            <a:r>
              <a:rPr dirty="0" err="1"/>
              <a:t>sukcesu</a:t>
            </a:r>
            <a:r>
              <a:rPr dirty="0"/>
              <a:t> </a:t>
            </a:r>
            <a:r>
              <a:rPr dirty="0" err="1"/>
              <a:t>lub</a:t>
            </a:r>
            <a:r>
              <a:rPr dirty="0"/>
              <a:t> </a:t>
            </a:r>
            <a:r>
              <a:rPr dirty="0" err="1"/>
              <a:t>akceptacji</a:t>
            </a:r>
            <a:r>
              <a:rPr dirty="0"/>
              <a:t>.</a:t>
            </a:r>
          </a:p>
          <a:p>
            <a:r>
              <a:rPr dirty="0" err="1"/>
              <a:t>Przykład</a:t>
            </a:r>
            <a:r>
              <a:rPr dirty="0"/>
              <a:t>: </a:t>
            </a:r>
            <a:r>
              <a:rPr dirty="0" err="1"/>
              <a:t>Samochód</a:t>
            </a:r>
            <a:r>
              <a:rPr dirty="0"/>
              <a:t> </a:t>
            </a:r>
            <a:r>
              <a:rPr dirty="0" err="1"/>
              <a:t>jako</a:t>
            </a:r>
            <a:r>
              <a:rPr dirty="0"/>
              <a:t> symbol </a:t>
            </a:r>
            <a:r>
              <a:rPr dirty="0" err="1"/>
              <a:t>statusu</a:t>
            </a:r>
            <a:r>
              <a:rP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309B9-6AA9-293A-E1DF-308CBA076D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4B9F75-FEEB-ADF7-E996-E61862A8C155}"/>
              </a:ext>
            </a:extLst>
          </p:cNvPr>
          <p:cNvSpPr>
            <a:spLocks noGrp="1"/>
          </p:cNvSpPr>
          <p:nvPr>
            <p:ph type="title"/>
          </p:nvPr>
        </p:nvSpPr>
        <p:spPr>
          <a:xfrm>
            <a:off x="838200" y="0"/>
            <a:ext cx="10515600" cy="706930"/>
          </a:xfrm>
        </p:spPr>
        <p:txBody>
          <a:bodyPr/>
          <a:lstStyle/>
          <a:p>
            <a:pPr algn="ctr"/>
            <a:r>
              <a:rPr lang="pl-PL" dirty="0"/>
              <a:t>Wybór właściwych komponentów gry</a:t>
            </a:r>
          </a:p>
        </p:txBody>
      </p:sp>
      <p:sp>
        <p:nvSpPr>
          <p:cNvPr id="3" name="Content Placeholder 2">
            <a:extLst>
              <a:ext uri="{FF2B5EF4-FFF2-40B4-BE49-F238E27FC236}">
                <a16:creationId xmlns:a16="http://schemas.microsoft.com/office/drawing/2014/main" id="{A43987D9-2823-7FCD-ED15-3507BC374B23}"/>
              </a:ext>
            </a:extLst>
          </p:cNvPr>
          <p:cNvSpPr>
            <a:spLocks noGrp="1"/>
          </p:cNvSpPr>
          <p:nvPr>
            <p:ph idx="1"/>
          </p:nvPr>
        </p:nvSpPr>
        <p:spPr>
          <a:xfrm>
            <a:off x="0" y="706930"/>
            <a:ext cx="12192000" cy="5930353"/>
          </a:xfrm>
        </p:spPr>
        <p:txBody>
          <a:bodyPr/>
          <a:lstStyle/>
          <a:p>
            <a:r>
              <a:rPr lang="pl-PL" dirty="0"/>
              <a:t>Stadia budowy gry:</a:t>
            </a:r>
          </a:p>
          <a:p>
            <a:r>
              <a:rPr lang="pl-PL" dirty="0"/>
              <a:t>1. koncepcja</a:t>
            </a:r>
          </a:p>
          <a:p>
            <a:r>
              <a:rPr lang="pl-PL" dirty="0"/>
              <a:t>2. budowa zespołu</a:t>
            </a:r>
          </a:p>
          <a:p>
            <a:r>
              <a:rPr lang="pl-PL" dirty="0"/>
              <a:t>3. planowanie techniczne</a:t>
            </a:r>
          </a:p>
          <a:p>
            <a:r>
              <a:rPr lang="pl-PL" dirty="0"/>
              <a:t>4. produkcja</a:t>
            </a:r>
          </a:p>
          <a:p>
            <a:r>
              <a:rPr lang="pl-PL" dirty="0"/>
              <a:t>5. testy</a:t>
            </a:r>
          </a:p>
          <a:p>
            <a:r>
              <a:rPr lang="pl-PL" dirty="0"/>
              <a:t>6. uruchomienie</a:t>
            </a:r>
          </a:p>
        </p:txBody>
      </p:sp>
    </p:spTree>
    <p:extLst>
      <p:ext uri="{BB962C8B-B14F-4D97-AF65-F5344CB8AC3E}">
        <p14:creationId xmlns:p14="http://schemas.microsoft.com/office/powerpoint/2010/main" val="79290658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Celebryci i autorytety</a:t>
            </a:r>
          </a:p>
        </p:txBody>
      </p:sp>
      <p:sp>
        <p:nvSpPr>
          <p:cNvPr id="3" name="Content Placeholder 2"/>
          <p:cNvSpPr>
            <a:spLocks noGrp="1"/>
          </p:cNvSpPr>
          <p:nvPr>
            <p:ph idx="1"/>
          </p:nvPr>
        </p:nvSpPr>
        <p:spPr/>
        <p:txBody>
          <a:bodyPr/>
          <a:lstStyle/>
          <a:p>
            <a:r>
              <a:rPr dirty="0" err="1"/>
              <a:t>Znane</a:t>
            </a:r>
            <a:r>
              <a:rPr dirty="0"/>
              <a:t> </a:t>
            </a:r>
            <a:r>
              <a:rPr dirty="0" err="1"/>
              <a:t>osoby</a:t>
            </a:r>
            <a:r>
              <a:rPr dirty="0"/>
              <a:t> </a:t>
            </a:r>
            <a:r>
              <a:rPr dirty="0" err="1"/>
              <a:t>budują</a:t>
            </a:r>
            <a:r>
              <a:rPr dirty="0"/>
              <a:t> </a:t>
            </a:r>
            <a:r>
              <a:rPr dirty="0" err="1"/>
              <a:t>zaufanie</a:t>
            </a:r>
            <a:r>
              <a:rPr dirty="0"/>
              <a:t> do </a:t>
            </a:r>
            <a:r>
              <a:rPr dirty="0" err="1"/>
              <a:t>marki</a:t>
            </a:r>
            <a:r>
              <a:rPr dirty="0"/>
              <a:t>.</a:t>
            </a:r>
          </a:p>
          <a:p>
            <a:r>
              <a:rPr dirty="0" err="1"/>
              <a:t>Przykład</a:t>
            </a:r>
            <a:r>
              <a:rPr dirty="0"/>
              <a:t>: </a:t>
            </a:r>
            <a:r>
              <a:rPr dirty="0" err="1"/>
              <a:t>Sportowiec</a:t>
            </a:r>
            <a:r>
              <a:rPr dirty="0"/>
              <a:t> </a:t>
            </a:r>
            <a:r>
              <a:rPr dirty="0" err="1"/>
              <a:t>promujący</a:t>
            </a:r>
            <a:r>
              <a:rPr dirty="0"/>
              <a:t> </a:t>
            </a:r>
            <a:r>
              <a:rPr dirty="0" err="1"/>
              <a:t>sprzęt</a:t>
            </a:r>
            <a:r>
              <a:rPr dirty="0"/>
              <a:t> </a:t>
            </a:r>
            <a:r>
              <a:rPr dirty="0" err="1"/>
              <a:t>sportowy</a:t>
            </a:r>
            <a:r>
              <a:rPr dirty="0"/>
              <a:t>.</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Manipulowanie percepcją</a:t>
            </a:r>
          </a:p>
        </p:txBody>
      </p:sp>
      <p:sp>
        <p:nvSpPr>
          <p:cNvPr id="3" name="Content Placeholder 2"/>
          <p:cNvSpPr>
            <a:spLocks noGrp="1"/>
          </p:cNvSpPr>
          <p:nvPr>
            <p:ph idx="1"/>
          </p:nvPr>
        </p:nvSpPr>
        <p:spPr/>
        <p:txBody>
          <a:bodyPr/>
          <a:lstStyle/>
          <a:p>
            <a:r>
              <a:rPr dirty="0" err="1"/>
              <a:t>Obietnice</a:t>
            </a:r>
            <a:r>
              <a:rPr dirty="0"/>
              <a:t> </a:t>
            </a:r>
            <a:r>
              <a:rPr dirty="0" err="1"/>
              <a:t>natychmiastowych</a:t>
            </a:r>
            <a:r>
              <a:rPr dirty="0"/>
              <a:t> </a:t>
            </a:r>
            <a:r>
              <a:rPr dirty="0" err="1"/>
              <a:t>korzyści</a:t>
            </a:r>
            <a:r>
              <a:rPr dirty="0"/>
              <a:t>.</a:t>
            </a:r>
          </a:p>
          <a:p>
            <a:r>
              <a:rPr dirty="0" err="1"/>
              <a:t>Przykład</a:t>
            </a:r>
            <a:r>
              <a:rPr dirty="0"/>
              <a:t>: </a:t>
            </a:r>
            <a:r>
              <a:rPr dirty="0" err="1"/>
              <a:t>Kosmetyki</a:t>
            </a:r>
            <a:r>
              <a:rPr dirty="0"/>
              <a:t> </a:t>
            </a:r>
            <a:r>
              <a:rPr dirty="0" err="1"/>
              <a:t>obiecujące</a:t>
            </a:r>
            <a:r>
              <a:rPr dirty="0"/>
              <a:t> </a:t>
            </a:r>
            <a:r>
              <a:rPr dirty="0" err="1"/>
              <a:t>poprawę</a:t>
            </a:r>
            <a:r>
              <a:rPr dirty="0"/>
              <a:t> </a:t>
            </a:r>
            <a:r>
              <a:rPr dirty="0" err="1"/>
              <a:t>wyglądu</a:t>
            </a:r>
            <a:r>
              <a:rPr dirty="0"/>
              <a: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Czy można się uodpornić na reklamę?</a:t>
            </a:r>
          </a:p>
        </p:txBody>
      </p:sp>
      <p:sp>
        <p:nvSpPr>
          <p:cNvPr id="3" name="Content Placeholder 2"/>
          <p:cNvSpPr>
            <a:spLocks noGrp="1"/>
          </p:cNvSpPr>
          <p:nvPr>
            <p:ph idx="1"/>
          </p:nvPr>
        </p:nvSpPr>
        <p:spPr/>
        <p:txBody>
          <a:bodyPr/>
          <a:lstStyle/>
          <a:p>
            <a:r>
              <a:rPr dirty="0"/>
              <a:t>Analiza </a:t>
            </a:r>
            <a:r>
              <a:rPr dirty="0" err="1"/>
              <a:t>treści</a:t>
            </a:r>
            <a:r>
              <a:rPr dirty="0"/>
              <a:t> </a:t>
            </a:r>
            <a:r>
              <a:rPr dirty="0" err="1"/>
              <a:t>reklam</a:t>
            </a:r>
            <a:r>
              <a:rPr dirty="0"/>
              <a:t>.</a:t>
            </a:r>
          </a:p>
          <a:p>
            <a:r>
              <a:rPr dirty="0" err="1"/>
              <a:t>Krytyczne</a:t>
            </a:r>
            <a:r>
              <a:rPr dirty="0"/>
              <a:t> </a:t>
            </a:r>
            <a:r>
              <a:rPr dirty="0" err="1"/>
              <a:t>myślenie</a:t>
            </a:r>
            <a:r>
              <a:rPr dirty="0"/>
              <a:t> o </a:t>
            </a:r>
            <a:r>
              <a:rPr dirty="0" err="1"/>
              <a:t>przekazie</a:t>
            </a:r>
            <a:r>
              <a:rPr dirty="0"/>
              <a:t> </a:t>
            </a:r>
            <a:r>
              <a:rPr dirty="0" err="1"/>
              <a:t>reklamowym</a:t>
            </a:r>
            <a:r>
              <a:rPr dirty="0"/>
              <a:t>.</a:t>
            </a:r>
          </a:p>
          <a:p>
            <a:r>
              <a:rPr dirty="0" err="1"/>
              <a:t>Ograniczanie</a:t>
            </a:r>
            <a:r>
              <a:rPr dirty="0"/>
              <a:t> </a:t>
            </a:r>
            <a:r>
              <a:rPr dirty="0" err="1"/>
              <a:t>ekspozycji</a:t>
            </a:r>
            <a:r>
              <a:rPr dirty="0"/>
              <a:t>, np. </a:t>
            </a:r>
            <a:r>
              <a:rPr dirty="0" err="1"/>
              <a:t>korzystanie</a:t>
            </a:r>
            <a:r>
              <a:rPr dirty="0"/>
              <a:t> z </a:t>
            </a:r>
            <a:r>
              <a:rPr dirty="0" err="1"/>
              <a:t>adblockerów</a:t>
            </a:r>
            <a:r>
              <a:rPr dirty="0"/>
              <a:t>.</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5AA-E883-8E54-C948-1EC62371FDB3}"/>
              </a:ext>
            </a:extLst>
          </p:cNvPr>
          <p:cNvSpPr>
            <a:spLocks noGrp="1"/>
          </p:cNvSpPr>
          <p:nvPr>
            <p:ph type="title"/>
          </p:nvPr>
        </p:nvSpPr>
        <p:spPr/>
        <p:txBody>
          <a:bodyPr/>
          <a:lstStyle/>
          <a:p>
            <a:r>
              <a:rPr lang="pl-PL" dirty="0"/>
              <a:t>Przekaz podprogowy	</a:t>
            </a:r>
          </a:p>
        </p:txBody>
      </p:sp>
      <p:sp>
        <p:nvSpPr>
          <p:cNvPr id="3" name="Text Placeholder 2">
            <a:extLst>
              <a:ext uri="{FF2B5EF4-FFF2-40B4-BE49-F238E27FC236}">
                <a16:creationId xmlns:a16="http://schemas.microsoft.com/office/drawing/2014/main" id="{9038627D-CAF7-1AB2-29A5-F52F77409F01}"/>
              </a:ext>
            </a:extLst>
          </p:cNvPr>
          <p:cNvSpPr>
            <a:spLocks noGrp="1"/>
          </p:cNvSpPr>
          <p:nvPr>
            <p:ph type="body" idx="1"/>
          </p:nvPr>
        </p:nvSpPr>
        <p:spPr/>
        <p:txBody>
          <a:bodyPr/>
          <a:lstStyle/>
          <a:p>
            <a:r>
              <a:rPr lang="pl-PL" dirty="0"/>
              <a:t>Zakazany w UE od 1989 r., dopuszczalny w USA</a:t>
            </a:r>
          </a:p>
        </p:txBody>
      </p:sp>
    </p:spTree>
    <p:extLst>
      <p:ext uri="{BB962C8B-B14F-4D97-AF65-F5344CB8AC3E}">
        <p14:creationId xmlns:p14="http://schemas.microsoft.com/office/powerpoint/2010/main" val="22537709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Ukryte obrazy w reklamach</a:t>
            </a:r>
          </a:p>
        </p:txBody>
      </p:sp>
      <p:sp>
        <p:nvSpPr>
          <p:cNvPr id="3" name="Content Placeholder 2"/>
          <p:cNvSpPr>
            <a:spLocks noGrp="1"/>
          </p:cNvSpPr>
          <p:nvPr>
            <p:ph idx="1"/>
          </p:nvPr>
        </p:nvSpPr>
        <p:spPr/>
        <p:txBody>
          <a:bodyPr/>
          <a:lstStyle/>
          <a:p>
            <a:r>
              <a:rPr dirty="0"/>
              <a:t>Logo </a:t>
            </a:r>
            <a:r>
              <a:rPr dirty="0" err="1"/>
              <a:t>lub</a:t>
            </a:r>
            <a:r>
              <a:rPr dirty="0"/>
              <a:t> </a:t>
            </a:r>
            <a:r>
              <a:rPr dirty="0" err="1"/>
              <a:t>produkt</a:t>
            </a:r>
            <a:r>
              <a:rPr dirty="0"/>
              <a:t> w </a:t>
            </a:r>
            <a:r>
              <a:rPr dirty="0" err="1"/>
              <a:t>tle</a:t>
            </a:r>
            <a:r>
              <a:rPr dirty="0"/>
              <a:t>: </a:t>
            </a:r>
            <a:r>
              <a:rPr dirty="0" err="1"/>
              <a:t>Subtelne</a:t>
            </a:r>
            <a:r>
              <a:rPr dirty="0"/>
              <a:t> </a:t>
            </a:r>
            <a:r>
              <a:rPr dirty="0" err="1"/>
              <a:t>umieszczanie</a:t>
            </a:r>
            <a:r>
              <a:rPr dirty="0"/>
              <a:t> </a:t>
            </a:r>
            <a:r>
              <a:rPr dirty="0" err="1"/>
              <a:t>produktów</a:t>
            </a:r>
            <a:r>
              <a:rPr dirty="0"/>
              <a:t> w </a:t>
            </a:r>
            <a:r>
              <a:rPr dirty="0" err="1"/>
              <a:t>scenerii</a:t>
            </a:r>
            <a:r>
              <a:rPr dirty="0"/>
              <a:t> </a:t>
            </a:r>
            <a:r>
              <a:rPr dirty="0" err="1"/>
              <a:t>reklamy</a:t>
            </a:r>
            <a:r>
              <a:rPr dirty="0"/>
              <a:t>, np. </a:t>
            </a:r>
            <a:r>
              <a:rPr dirty="0" err="1"/>
              <a:t>butelka</a:t>
            </a:r>
            <a:r>
              <a:rPr dirty="0"/>
              <a:t> </a:t>
            </a:r>
            <a:r>
              <a:rPr dirty="0" err="1"/>
              <a:t>napoju</a:t>
            </a:r>
            <a:r>
              <a:rPr dirty="0"/>
              <a:t> </a:t>
            </a:r>
            <a:r>
              <a:rPr dirty="0" err="1"/>
              <a:t>na</a:t>
            </a:r>
            <a:r>
              <a:rPr dirty="0"/>
              <a:t> </a:t>
            </a:r>
            <a:r>
              <a:rPr dirty="0" err="1"/>
              <a:t>plaży</a:t>
            </a:r>
            <a:r>
              <a:rPr dirty="0"/>
              <a:t>.</a:t>
            </a:r>
          </a:p>
          <a:p>
            <a:r>
              <a:rPr dirty="0" err="1"/>
              <a:t>Symboliczne</a:t>
            </a:r>
            <a:r>
              <a:rPr dirty="0"/>
              <a:t> </a:t>
            </a:r>
            <a:r>
              <a:rPr dirty="0" err="1"/>
              <a:t>obrazy</a:t>
            </a:r>
            <a:r>
              <a:rPr dirty="0"/>
              <a:t>: </a:t>
            </a:r>
            <a:r>
              <a:rPr dirty="0" err="1"/>
              <a:t>Elementy</a:t>
            </a:r>
            <a:r>
              <a:rPr dirty="0"/>
              <a:t> </a:t>
            </a:r>
            <a:r>
              <a:rPr dirty="0" err="1"/>
              <a:t>wizualne</a:t>
            </a:r>
            <a:r>
              <a:rPr dirty="0"/>
              <a:t> </a:t>
            </a:r>
            <a:r>
              <a:rPr dirty="0" err="1"/>
              <a:t>wzmacniające</a:t>
            </a:r>
            <a:r>
              <a:rPr dirty="0"/>
              <a:t> </a:t>
            </a:r>
            <a:r>
              <a:rPr dirty="0" err="1"/>
              <a:t>pozytywny</a:t>
            </a:r>
            <a:r>
              <a:rPr dirty="0"/>
              <a:t> </a:t>
            </a:r>
            <a:r>
              <a:rPr dirty="0" err="1"/>
              <a:t>odbiór</a:t>
            </a:r>
            <a:r>
              <a:rPr dirty="0"/>
              <a:t>, np. </a:t>
            </a:r>
            <a:r>
              <a:rPr dirty="0" err="1"/>
              <a:t>kształty</a:t>
            </a:r>
            <a:r>
              <a:rPr dirty="0"/>
              <a:t> </a:t>
            </a:r>
            <a:r>
              <a:rPr dirty="0" err="1"/>
              <a:t>przypominające</a:t>
            </a:r>
            <a:r>
              <a:rPr dirty="0"/>
              <a:t> </a:t>
            </a:r>
            <a:r>
              <a:rPr dirty="0" err="1"/>
              <a:t>uśmiech</a:t>
            </a:r>
            <a:r>
              <a:rPr dirty="0"/>
              <a:t>.</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Szybkie klatki w filmach i reklamach</a:t>
            </a:r>
          </a:p>
        </p:txBody>
      </p:sp>
      <p:sp>
        <p:nvSpPr>
          <p:cNvPr id="3" name="Content Placeholder 2"/>
          <p:cNvSpPr>
            <a:spLocks noGrp="1"/>
          </p:cNvSpPr>
          <p:nvPr>
            <p:ph idx="1"/>
          </p:nvPr>
        </p:nvSpPr>
        <p:spPr>
          <a:xfrm>
            <a:off x="0" y="1418896"/>
            <a:ext cx="12192000" cy="5439103"/>
          </a:xfrm>
        </p:spPr>
        <p:txBody>
          <a:bodyPr>
            <a:normAutofit/>
          </a:bodyPr>
          <a:lstStyle/>
          <a:p>
            <a:r>
              <a:rPr dirty="0" err="1"/>
              <a:t>Klatki</a:t>
            </a:r>
            <a:r>
              <a:rPr dirty="0"/>
              <a:t> </a:t>
            </a:r>
            <a:r>
              <a:rPr dirty="0" err="1"/>
              <a:t>wyświetlane</a:t>
            </a:r>
            <a:r>
              <a:rPr dirty="0"/>
              <a:t> </a:t>
            </a:r>
            <a:r>
              <a:rPr dirty="0" err="1"/>
              <a:t>przez</a:t>
            </a:r>
            <a:r>
              <a:rPr dirty="0"/>
              <a:t> </a:t>
            </a:r>
            <a:r>
              <a:rPr dirty="0" err="1"/>
              <a:t>ułamek</a:t>
            </a:r>
            <a:r>
              <a:rPr dirty="0"/>
              <a:t> </a:t>
            </a:r>
            <a:r>
              <a:rPr dirty="0" err="1"/>
              <a:t>sekundy</a:t>
            </a:r>
            <a:r>
              <a:rPr dirty="0"/>
              <a:t>: </a:t>
            </a:r>
            <a:r>
              <a:rPr dirty="0" err="1"/>
              <a:t>Informacje</a:t>
            </a:r>
            <a:r>
              <a:rPr dirty="0"/>
              <a:t> </a:t>
            </a:r>
            <a:r>
              <a:rPr dirty="0" err="1"/>
              <a:t>rejestrowane</a:t>
            </a:r>
            <a:r>
              <a:rPr dirty="0"/>
              <a:t> </a:t>
            </a:r>
            <a:r>
              <a:rPr dirty="0" err="1"/>
              <a:t>przez</a:t>
            </a:r>
            <a:r>
              <a:rPr dirty="0"/>
              <a:t> </a:t>
            </a:r>
            <a:r>
              <a:rPr dirty="0" err="1"/>
              <a:t>podświadomość</a:t>
            </a:r>
            <a:r>
              <a:rPr dirty="0"/>
              <a:t>, ale </a:t>
            </a:r>
            <a:r>
              <a:rPr dirty="0" err="1"/>
              <a:t>nie</a:t>
            </a:r>
            <a:r>
              <a:rPr dirty="0"/>
              <a:t> </a:t>
            </a:r>
            <a:r>
              <a:rPr dirty="0" err="1"/>
              <a:t>przez</a:t>
            </a:r>
            <a:r>
              <a:rPr dirty="0"/>
              <a:t> </a:t>
            </a:r>
            <a:r>
              <a:rPr dirty="0" err="1"/>
              <a:t>świadomą</a:t>
            </a:r>
            <a:r>
              <a:rPr dirty="0"/>
              <a:t> </a:t>
            </a:r>
            <a:r>
              <a:rPr dirty="0" err="1"/>
              <a:t>percepcję</a:t>
            </a:r>
            <a:r>
              <a:rPr dirty="0"/>
              <a:t>.</a:t>
            </a:r>
          </a:p>
          <a:p>
            <a:r>
              <a:rPr dirty="0" err="1"/>
              <a:t>Przykład</a:t>
            </a:r>
            <a:r>
              <a:rPr dirty="0"/>
              <a:t>: </a:t>
            </a:r>
            <a:r>
              <a:rPr dirty="0" err="1"/>
              <a:t>Eksperyment</a:t>
            </a:r>
            <a:r>
              <a:rPr dirty="0"/>
              <a:t> </a:t>
            </a:r>
            <a:r>
              <a:rPr dirty="0" err="1"/>
              <a:t>Jamesa</a:t>
            </a:r>
            <a:r>
              <a:rPr dirty="0"/>
              <a:t> </a:t>
            </a:r>
            <a:r>
              <a:rPr dirty="0" err="1"/>
              <a:t>Vicary’ego</a:t>
            </a:r>
            <a:r>
              <a:rPr dirty="0"/>
              <a:t> z </a:t>
            </a:r>
            <a:r>
              <a:rPr dirty="0" err="1"/>
              <a:t>frazami</a:t>
            </a:r>
            <a:r>
              <a:rPr dirty="0"/>
              <a:t> „Drink Coca-Cola” i „Eat Popcorn” w </a:t>
            </a:r>
            <a:r>
              <a:rPr dirty="0" err="1"/>
              <a:t>kinach</a:t>
            </a:r>
            <a:r>
              <a:rPr dirty="0"/>
              <a:t>.</a:t>
            </a:r>
            <a:endParaRPr lang="pl-PL" dirty="0"/>
          </a:p>
          <a:p>
            <a:r>
              <a:rPr lang="pl-PL" dirty="0" err="1"/>
              <a:t>Vicary</a:t>
            </a:r>
            <a:r>
              <a:rPr lang="pl-PL" dirty="0"/>
              <a:t> twierdził, że podczas projekcji filmu w kinie w Fort Lee w stanie New Jersey umieścił wideo klatki z frazami "Drink Coca-Cola" i "</a:t>
            </a:r>
            <a:r>
              <a:rPr lang="pl-PL" dirty="0" err="1"/>
              <a:t>Eat</a:t>
            </a:r>
            <a:r>
              <a:rPr lang="pl-PL" dirty="0"/>
              <a:t> Popcorn", które były wyświetlane przez 1/3000 sekundy – zbyt krótko, by widzowie mogli je świadomie zauważyć.</a:t>
            </a:r>
          </a:p>
          <a:p>
            <a:r>
              <a:rPr lang="pl-PL" dirty="0"/>
              <a:t> </a:t>
            </a:r>
            <a:r>
              <a:rPr lang="pl-PL" dirty="0" err="1"/>
              <a:t>Vicary</a:t>
            </a:r>
            <a:r>
              <a:rPr lang="pl-PL" dirty="0"/>
              <a:t> twierdził, że sprzedaż popcornu wzrosła o 57,8%, a Coca-Coli o 18,1%, co miało dowodzić skuteczności przekazów podprogowych. Ale powtórzenie eksperymentu tych efektów nie potwierdziło.</a:t>
            </a:r>
            <a:endParaRP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Ukryte słowa w grafice</a:t>
            </a:r>
          </a:p>
        </p:txBody>
      </p:sp>
      <p:sp>
        <p:nvSpPr>
          <p:cNvPr id="3" name="Content Placeholder 2"/>
          <p:cNvSpPr>
            <a:spLocks noGrp="1"/>
          </p:cNvSpPr>
          <p:nvPr>
            <p:ph idx="1"/>
          </p:nvPr>
        </p:nvSpPr>
        <p:spPr>
          <a:xfrm>
            <a:off x="0" y="1825624"/>
            <a:ext cx="12192000" cy="4527879"/>
          </a:xfrm>
        </p:spPr>
        <p:txBody>
          <a:bodyPr/>
          <a:lstStyle/>
          <a:p>
            <a:r>
              <a:rPr dirty="0" err="1"/>
              <a:t>Ukryte</a:t>
            </a:r>
            <a:r>
              <a:rPr dirty="0"/>
              <a:t> </a:t>
            </a:r>
            <a:r>
              <a:rPr dirty="0" err="1"/>
              <a:t>komunikaty</a:t>
            </a:r>
            <a:r>
              <a:rPr dirty="0"/>
              <a:t> w </a:t>
            </a:r>
            <a:r>
              <a:rPr dirty="0" err="1"/>
              <a:t>logotypach</a:t>
            </a:r>
            <a:r>
              <a:rPr dirty="0"/>
              <a:t>: </a:t>
            </a:r>
            <a:r>
              <a:rPr dirty="0" err="1"/>
              <a:t>Słowa</a:t>
            </a:r>
            <a:r>
              <a:rPr dirty="0"/>
              <a:t> </a:t>
            </a:r>
            <a:r>
              <a:rPr dirty="0" err="1"/>
              <a:t>lub</a:t>
            </a:r>
            <a:r>
              <a:rPr dirty="0"/>
              <a:t> </a:t>
            </a:r>
            <a:r>
              <a:rPr dirty="0" err="1"/>
              <a:t>symbole</a:t>
            </a:r>
            <a:r>
              <a:rPr dirty="0"/>
              <a:t> </a:t>
            </a:r>
            <a:r>
              <a:rPr dirty="0" err="1"/>
              <a:t>widoczne</a:t>
            </a:r>
            <a:r>
              <a:rPr dirty="0"/>
              <a:t> po </a:t>
            </a:r>
            <a:r>
              <a:rPr dirty="0" err="1"/>
              <a:t>dokładnym</a:t>
            </a:r>
            <a:r>
              <a:rPr dirty="0"/>
              <a:t> </a:t>
            </a:r>
            <a:r>
              <a:rPr dirty="0" err="1"/>
              <a:t>przyjrzeniu</a:t>
            </a:r>
            <a:r>
              <a:rPr dirty="0"/>
              <a:t> </a:t>
            </a:r>
            <a:r>
              <a:rPr dirty="0" err="1"/>
              <a:t>się</a:t>
            </a:r>
            <a:r>
              <a:rPr dirty="0"/>
              <a:t>.</a:t>
            </a:r>
          </a:p>
          <a:p>
            <a:r>
              <a:rPr dirty="0" err="1"/>
              <a:t>Przykład</a:t>
            </a:r>
            <a:r>
              <a:rPr dirty="0"/>
              <a:t>: </a:t>
            </a:r>
            <a:r>
              <a:rPr dirty="0" err="1"/>
              <a:t>Strzałka</a:t>
            </a:r>
            <a:r>
              <a:rPr dirty="0"/>
              <a:t> w logo FedEx </a:t>
            </a:r>
            <a:r>
              <a:rPr dirty="0" err="1"/>
              <a:t>symbolizująca</a:t>
            </a:r>
            <a:r>
              <a:rPr dirty="0"/>
              <a:t> </a:t>
            </a:r>
            <a:r>
              <a:rPr dirty="0" err="1"/>
              <a:t>szybkość</a:t>
            </a:r>
            <a:r>
              <a:rPr dirty="0"/>
              <a:t> i </a:t>
            </a:r>
            <a:r>
              <a:rPr dirty="0" err="1"/>
              <a:t>efektywność</a:t>
            </a:r>
            <a:r>
              <a:rPr dirty="0"/>
              <a:t>.</a:t>
            </a:r>
          </a:p>
          <a:p>
            <a:r>
              <a:rPr dirty="0" err="1"/>
              <a:t>Przykład</a:t>
            </a:r>
            <a:r>
              <a:rPr dirty="0"/>
              <a:t>: Logo Tostitos </a:t>
            </a:r>
            <a:r>
              <a:rPr dirty="0" err="1"/>
              <a:t>przedstawiające</a:t>
            </a:r>
            <a:r>
              <a:rPr dirty="0"/>
              <a:t> </a:t>
            </a:r>
            <a:r>
              <a:rPr dirty="0" err="1"/>
              <a:t>postacie</a:t>
            </a:r>
            <a:r>
              <a:rPr dirty="0"/>
              <a:t> </a:t>
            </a:r>
            <a:r>
              <a:rPr dirty="0" err="1"/>
              <a:t>dzielące</a:t>
            </a:r>
            <a:r>
              <a:rPr dirty="0"/>
              <a:t> </a:t>
            </a:r>
            <a:r>
              <a:rPr dirty="0" err="1"/>
              <a:t>się</a:t>
            </a:r>
            <a:r>
              <a:rPr dirty="0"/>
              <a:t> </a:t>
            </a:r>
            <a:r>
              <a:rPr dirty="0" err="1"/>
              <a:t>chipsami</a:t>
            </a:r>
            <a:r>
              <a:rPr dirty="0"/>
              <a:t>.</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Muzyka i dźwięki</a:t>
            </a:r>
          </a:p>
        </p:txBody>
      </p:sp>
      <p:sp>
        <p:nvSpPr>
          <p:cNvPr id="3" name="Content Placeholder 2"/>
          <p:cNvSpPr>
            <a:spLocks noGrp="1"/>
          </p:cNvSpPr>
          <p:nvPr>
            <p:ph idx="1"/>
          </p:nvPr>
        </p:nvSpPr>
        <p:spPr>
          <a:xfrm>
            <a:off x="0" y="1825624"/>
            <a:ext cx="12192000" cy="4370224"/>
          </a:xfrm>
        </p:spPr>
        <p:txBody>
          <a:bodyPr/>
          <a:lstStyle/>
          <a:p>
            <a:r>
              <a:rPr dirty="0" err="1"/>
              <a:t>Podprogowe</a:t>
            </a:r>
            <a:r>
              <a:rPr dirty="0"/>
              <a:t> </a:t>
            </a:r>
            <a:r>
              <a:rPr dirty="0" err="1"/>
              <a:t>komunikaty</a:t>
            </a:r>
            <a:r>
              <a:rPr dirty="0"/>
              <a:t>: </a:t>
            </a:r>
            <a:r>
              <a:rPr dirty="0" err="1"/>
              <a:t>Słowa</a:t>
            </a:r>
            <a:r>
              <a:rPr dirty="0"/>
              <a:t> o </a:t>
            </a:r>
            <a:r>
              <a:rPr dirty="0" err="1"/>
              <a:t>niskiej</a:t>
            </a:r>
            <a:r>
              <a:rPr dirty="0"/>
              <a:t> </a:t>
            </a:r>
            <a:r>
              <a:rPr dirty="0" err="1"/>
              <a:t>głośności</a:t>
            </a:r>
            <a:r>
              <a:rPr dirty="0"/>
              <a:t> </a:t>
            </a:r>
            <a:r>
              <a:rPr dirty="0" err="1"/>
              <a:t>wpływające</a:t>
            </a:r>
            <a:r>
              <a:rPr dirty="0"/>
              <a:t> </a:t>
            </a:r>
            <a:r>
              <a:rPr dirty="0" err="1"/>
              <a:t>na</a:t>
            </a:r>
            <a:r>
              <a:rPr dirty="0"/>
              <a:t> </a:t>
            </a:r>
            <a:r>
              <a:rPr dirty="0" err="1"/>
              <a:t>podświadomość</a:t>
            </a:r>
            <a:r>
              <a:rPr dirty="0"/>
              <a:t>.</a:t>
            </a:r>
          </a:p>
          <a:p>
            <a:r>
              <a:rPr dirty="0" err="1"/>
              <a:t>Przykład</a:t>
            </a:r>
            <a:r>
              <a:rPr dirty="0"/>
              <a:t>: </a:t>
            </a:r>
            <a:r>
              <a:rPr dirty="0" err="1"/>
              <a:t>Subtelne</a:t>
            </a:r>
            <a:r>
              <a:rPr dirty="0"/>
              <a:t> </a:t>
            </a:r>
            <a:r>
              <a:rPr dirty="0" err="1"/>
              <a:t>frazy</a:t>
            </a:r>
            <a:r>
              <a:rPr dirty="0"/>
              <a:t> w </a:t>
            </a:r>
            <a:r>
              <a:rPr dirty="0" err="1"/>
              <a:t>muzyce</a:t>
            </a:r>
            <a:r>
              <a:rPr dirty="0"/>
              <a:t> </a:t>
            </a:r>
            <a:r>
              <a:rPr dirty="0" err="1"/>
              <a:t>tła</a:t>
            </a:r>
            <a:r>
              <a:rPr dirty="0"/>
              <a:t> w </a:t>
            </a:r>
            <a:r>
              <a:rPr dirty="0" err="1"/>
              <a:t>sklepach</a:t>
            </a:r>
            <a:r>
              <a:rPr dirty="0"/>
              <a:t>, np. „</a:t>
            </a:r>
            <a:r>
              <a:rPr dirty="0" err="1"/>
              <a:t>Kup</a:t>
            </a:r>
            <a:r>
              <a:rPr dirty="0"/>
              <a:t> </a:t>
            </a:r>
            <a:r>
              <a:rPr dirty="0" err="1"/>
              <a:t>teraz</a:t>
            </a:r>
            <a:r>
              <a:rPr dirty="0"/>
              <a:t>”.</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Kolory i ich wpływ</a:t>
            </a:r>
          </a:p>
        </p:txBody>
      </p:sp>
      <p:sp>
        <p:nvSpPr>
          <p:cNvPr id="3" name="Content Placeholder 2"/>
          <p:cNvSpPr>
            <a:spLocks noGrp="1"/>
          </p:cNvSpPr>
          <p:nvPr>
            <p:ph idx="1"/>
          </p:nvPr>
        </p:nvSpPr>
        <p:spPr>
          <a:xfrm>
            <a:off x="0" y="1825625"/>
            <a:ext cx="12192000" cy="4291396"/>
          </a:xfrm>
        </p:spPr>
        <p:txBody>
          <a:bodyPr/>
          <a:lstStyle/>
          <a:p>
            <a:r>
              <a:rPr dirty="0" err="1"/>
              <a:t>Wybór</a:t>
            </a:r>
            <a:r>
              <a:rPr dirty="0"/>
              <a:t> </a:t>
            </a:r>
            <a:r>
              <a:rPr dirty="0" err="1"/>
              <a:t>kolorów</a:t>
            </a:r>
            <a:r>
              <a:rPr dirty="0"/>
              <a:t> </a:t>
            </a:r>
            <a:r>
              <a:rPr dirty="0" err="1"/>
              <a:t>wywołujących</a:t>
            </a:r>
            <a:r>
              <a:rPr dirty="0"/>
              <a:t> </a:t>
            </a:r>
            <a:r>
              <a:rPr dirty="0" err="1"/>
              <a:t>emocje</a:t>
            </a:r>
            <a:r>
              <a:rPr dirty="0"/>
              <a:t>:</a:t>
            </a:r>
          </a:p>
          <a:p>
            <a:r>
              <a:rPr dirty="0"/>
              <a:t>  </a:t>
            </a:r>
            <a:r>
              <a:rPr dirty="0" err="1"/>
              <a:t>Czerwień</a:t>
            </a:r>
            <a:r>
              <a:rPr dirty="0"/>
              <a:t>: </a:t>
            </a:r>
            <a:r>
              <a:rPr dirty="0" err="1"/>
              <a:t>pilność</a:t>
            </a:r>
            <a:r>
              <a:rPr dirty="0"/>
              <a:t> i </a:t>
            </a:r>
            <a:r>
              <a:rPr dirty="0" err="1"/>
              <a:t>promocje</a:t>
            </a:r>
            <a:r>
              <a:rPr dirty="0"/>
              <a:t>.</a:t>
            </a:r>
          </a:p>
          <a:p>
            <a:r>
              <a:rPr dirty="0"/>
              <a:t>  </a:t>
            </a:r>
            <a:r>
              <a:rPr dirty="0" err="1"/>
              <a:t>Zieleń</a:t>
            </a:r>
            <a:r>
              <a:rPr dirty="0"/>
              <a:t>: natura i </a:t>
            </a:r>
            <a:r>
              <a:rPr dirty="0" err="1"/>
              <a:t>zdrowie</a:t>
            </a:r>
            <a:r>
              <a:rPr dirty="0"/>
              <a:t>.</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Pozycjonowanie produktów</a:t>
            </a:r>
          </a:p>
        </p:txBody>
      </p:sp>
      <p:sp>
        <p:nvSpPr>
          <p:cNvPr id="3" name="Content Placeholder 2"/>
          <p:cNvSpPr>
            <a:spLocks noGrp="1"/>
          </p:cNvSpPr>
          <p:nvPr>
            <p:ph idx="1"/>
          </p:nvPr>
        </p:nvSpPr>
        <p:spPr>
          <a:xfrm>
            <a:off x="0" y="1825625"/>
            <a:ext cx="12192000" cy="4228334"/>
          </a:xfrm>
        </p:spPr>
        <p:txBody>
          <a:bodyPr/>
          <a:lstStyle/>
          <a:p>
            <a:r>
              <a:rPr dirty="0" err="1"/>
              <a:t>Subtelne</a:t>
            </a:r>
            <a:r>
              <a:rPr dirty="0"/>
              <a:t> </a:t>
            </a:r>
            <a:r>
              <a:rPr dirty="0" err="1"/>
              <a:t>umieszczanie</a:t>
            </a:r>
            <a:r>
              <a:rPr dirty="0"/>
              <a:t> </a:t>
            </a:r>
            <a:r>
              <a:rPr dirty="0" err="1"/>
              <a:t>produktów</a:t>
            </a:r>
            <a:r>
              <a:rPr dirty="0"/>
              <a:t> w </a:t>
            </a:r>
            <a:r>
              <a:rPr dirty="0" err="1"/>
              <a:t>mediach</a:t>
            </a:r>
            <a:r>
              <a:rPr dirty="0"/>
              <a:t>:</a:t>
            </a:r>
          </a:p>
          <a:p>
            <a:r>
              <a:rPr dirty="0"/>
              <a:t>  </a:t>
            </a:r>
            <a:r>
              <a:rPr dirty="0" err="1"/>
              <a:t>Bohater</a:t>
            </a:r>
            <a:r>
              <a:rPr dirty="0"/>
              <a:t> </a:t>
            </a:r>
            <a:r>
              <a:rPr dirty="0" err="1"/>
              <a:t>filmu</a:t>
            </a:r>
            <a:r>
              <a:rPr dirty="0"/>
              <a:t> </a:t>
            </a:r>
            <a:r>
              <a:rPr dirty="0" err="1"/>
              <a:t>używający</a:t>
            </a:r>
            <a:r>
              <a:rPr dirty="0"/>
              <a:t> </a:t>
            </a:r>
            <a:r>
              <a:rPr dirty="0" err="1"/>
              <a:t>telefonu</a:t>
            </a:r>
            <a:r>
              <a:rPr dirty="0"/>
              <a:t> </a:t>
            </a:r>
            <a:r>
              <a:rPr dirty="0" err="1"/>
              <a:t>konkretnej</a:t>
            </a:r>
            <a:r>
              <a:rPr dirty="0"/>
              <a:t> </a:t>
            </a:r>
            <a:r>
              <a:rPr dirty="0" err="1"/>
              <a:t>marki</a:t>
            </a:r>
            <a:r>
              <a:rPr dirty="0"/>
              <a:t>.</a:t>
            </a:r>
          </a:p>
          <a:p>
            <a:r>
              <a:rPr dirty="0"/>
              <a:t>  </a:t>
            </a:r>
            <a:r>
              <a:rPr dirty="0" err="1"/>
              <a:t>Napój</a:t>
            </a:r>
            <a:r>
              <a:rPr dirty="0"/>
              <a:t> </a:t>
            </a:r>
            <a:r>
              <a:rPr dirty="0" err="1"/>
              <a:t>na</a:t>
            </a:r>
            <a:r>
              <a:rPr dirty="0"/>
              <a:t> stole </a:t>
            </a:r>
            <a:r>
              <a:rPr dirty="0" err="1"/>
              <a:t>podczas</a:t>
            </a:r>
            <a:r>
              <a:rPr dirty="0"/>
              <a:t> </a:t>
            </a:r>
            <a:r>
              <a:rPr dirty="0" err="1"/>
              <a:t>sceny</a:t>
            </a:r>
            <a:r>
              <a:rPr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1677</TotalTime>
  <Words>7061</Words>
  <Application>Microsoft Office PowerPoint</Application>
  <PresentationFormat>Widescreen</PresentationFormat>
  <Paragraphs>632</Paragraphs>
  <Slides>110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110</vt:i4>
      </vt:variant>
    </vt:vector>
  </HeadingPairs>
  <TitlesOfParts>
    <vt:vector size="114" baseType="lpstr">
      <vt:lpstr>Aptos</vt:lpstr>
      <vt:lpstr>Aptos Display</vt:lpstr>
      <vt:lpstr>Arial</vt:lpstr>
      <vt:lpstr>Office Theme</vt:lpstr>
      <vt:lpstr>Gamifikacja w marketingu 2</vt:lpstr>
      <vt:lpstr>Wybór modelu gamifikacji 1/2</vt:lpstr>
      <vt:lpstr>Wybór modelu gamifikacji 2/2</vt:lpstr>
      <vt:lpstr>Czas trwania różnych gier</vt:lpstr>
      <vt:lpstr>Dla kogo jaki rodzaj gry</vt:lpstr>
      <vt:lpstr>Cele różnych gier</vt:lpstr>
      <vt:lpstr>Nagrody za lojalność</vt:lpstr>
      <vt:lpstr>Nagrody w trakcie gry</vt:lpstr>
      <vt:lpstr>Wybór właściwych komponentów gry</vt:lpstr>
      <vt:lpstr>Wybór właściwych komponentów gry: koncepcja</vt:lpstr>
      <vt:lpstr>Wybór właściwych komponentów gry: budowa drużyny</vt:lpstr>
      <vt:lpstr>Wybór właściwych komponentów gry: budowa drużyny</vt:lpstr>
      <vt:lpstr>Wybór właściwych komponentów gry: planowanie techniczne</vt:lpstr>
      <vt:lpstr>Wybór właściwych komponentów gry: produkcja</vt:lpstr>
      <vt:lpstr>Model V</vt:lpstr>
      <vt:lpstr>Wybór właściwych komponentów gry: testy</vt:lpstr>
      <vt:lpstr>Wybór właściwych komponentów gry: wdrożenie</vt:lpstr>
      <vt:lpstr>Kto jest potrzebny w kampanii </vt:lpstr>
      <vt:lpstr>Uruchamianie i promowanie gry</vt:lpstr>
      <vt:lpstr>Budowanie wczesnego zainteresowania</vt:lpstr>
      <vt:lpstr>Na tydzień przed startem kampanii</vt:lpstr>
      <vt:lpstr>Reklamowanie gry w mediach społecznościowych</vt:lpstr>
      <vt:lpstr>Jak pisać emaile w dniu uruchomienia gry</vt:lpstr>
      <vt:lpstr>Jak komunikować się z prasą</vt:lpstr>
      <vt:lpstr>Wykorzystanie blogerów i influencerów</vt:lpstr>
      <vt:lpstr>Wykorzystywanie blogerów</vt:lpstr>
      <vt:lpstr>Podstawowe media do reklamy gry</vt:lpstr>
      <vt:lpstr>Monitorowanie kampanii kiedy ruszyła</vt:lpstr>
      <vt:lpstr>Jakie dane się zbiera o grze</vt:lpstr>
      <vt:lpstr>Oczekiwane zachowania 1/2</vt:lpstr>
      <vt:lpstr>Oczekiwane zachowania 2/2</vt:lpstr>
      <vt:lpstr>Czego użytkownicy sami nie powiedzą</vt:lpstr>
      <vt:lpstr>Feedback</vt:lpstr>
      <vt:lpstr>Analizowanie i stosowanie danych 1/2</vt:lpstr>
      <vt:lpstr>Analizowanie i stosowanie danych 2/2</vt:lpstr>
      <vt:lpstr>Analiza webowa</vt:lpstr>
      <vt:lpstr>Analiza mediów społecznościowych - Facebook</vt:lpstr>
      <vt:lpstr>Analiza mediów społecznościowych – Twitter (X)</vt:lpstr>
      <vt:lpstr>Analiza mediów społecznościowych - Instagram</vt:lpstr>
      <vt:lpstr>Analiza mediów społecznościowych - Pinterest</vt:lpstr>
      <vt:lpstr>Analiza mediów społecznościowych - LinkedIn</vt:lpstr>
      <vt:lpstr>Feedback od użytkowników</vt:lpstr>
      <vt:lpstr>Gdzie trzymać dane o użytkownikach</vt:lpstr>
      <vt:lpstr>Jak zabezpieczyć dane o użytkownikach 1/2</vt:lpstr>
      <vt:lpstr>Jak zabezpieczyć dane o użytkownikach 2/2</vt:lpstr>
      <vt:lpstr>Tworzenie honeypota</vt:lpstr>
      <vt:lpstr>Skutki przeciążenia strony</vt:lpstr>
      <vt:lpstr>Jak przygotować się na zwiększony ruch?</vt:lpstr>
      <vt:lpstr>Sieci CDN 1/2</vt:lpstr>
      <vt:lpstr>Sieci CDN 2/2</vt:lpstr>
      <vt:lpstr>Czym jest CDN?</vt:lpstr>
      <vt:lpstr>Rodzaje sieci CDN</vt:lpstr>
      <vt:lpstr>Rekomendowani dostawcy CDN</vt:lpstr>
      <vt:lpstr>Jak wdrożyć CDN?</vt:lpstr>
      <vt:lpstr>Kontrola serwera przed startem kampanii</vt:lpstr>
      <vt:lpstr>Aktualizacja oprogramowania</vt:lpstr>
      <vt:lpstr>Outsourcing mediów</vt:lpstr>
      <vt:lpstr>Przyczyny awarii serwera</vt:lpstr>
      <vt:lpstr>Rozwiązywanie problemów</vt:lpstr>
      <vt:lpstr>Zapobieganie przyszłym problemom</vt:lpstr>
      <vt:lpstr>Failover i kopie zapasowe</vt:lpstr>
      <vt:lpstr>Przechowywanie kopii zapasowych</vt:lpstr>
      <vt:lpstr>Typy kopii zapasowych</vt:lpstr>
      <vt:lpstr>Testowanie kopii zapasowych</vt:lpstr>
      <vt:lpstr>Harmonogram testów</vt:lpstr>
      <vt:lpstr>Uczenie się na błędach</vt:lpstr>
      <vt:lpstr>Przykładowe istotne informacje</vt:lpstr>
      <vt:lpstr>Czas spędzony na poszczególnych stronach</vt:lpstr>
      <vt:lpstr>Mylenie wizyt z wyświetleniami</vt:lpstr>
      <vt:lpstr>Podzielenie ruchu internetowego na części</vt:lpstr>
      <vt:lpstr>Zaufanie do marki 1/2</vt:lpstr>
      <vt:lpstr>Zaufanie do marki 2/2</vt:lpstr>
      <vt:lpstr>Czy wybór gry akcji był właściwy - gry akcji</vt:lpstr>
      <vt:lpstr>Czy wybór gry akcji był właściwy - symulacje</vt:lpstr>
      <vt:lpstr>Czy wybór gry akcji był właściwy -  interaktywne opowiadania</vt:lpstr>
      <vt:lpstr>Czy wybór gry akcji był właściwy -  gry przygodowe</vt:lpstr>
      <vt:lpstr>Czy wybór gry akcji był właściwy - gry logiczne</vt:lpstr>
      <vt:lpstr>Czy wybór gry akcji był właściwy -  gry zręcznościowe</vt:lpstr>
      <vt:lpstr>Czy wybór gry akcji był właściwy -  gry wieloosobowe</vt:lpstr>
      <vt:lpstr>Czy wybór gry akcji był właściwy - gry edukacyjne</vt:lpstr>
      <vt:lpstr>Czy wybór gry akcji był właściwy - gry fabularne (RPG)</vt:lpstr>
      <vt:lpstr>Powszechne błędy</vt:lpstr>
      <vt:lpstr>Jak budowana jest świadomość marki</vt:lpstr>
      <vt:lpstr>Tworzenie skojarzeń</vt:lpstr>
      <vt:lpstr>Efekt powtarzalności (mere exposure effect)</vt:lpstr>
      <vt:lpstr>Wpływ emocji</vt:lpstr>
      <vt:lpstr>Storytelling</vt:lpstr>
      <vt:lpstr>Percepcja podprogowa (zakazana w UE)</vt:lpstr>
      <vt:lpstr>Wzmacnianie norm społecznych</vt:lpstr>
      <vt:lpstr>Celebryci i autorytety</vt:lpstr>
      <vt:lpstr>Manipulowanie percepcją</vt:lpstr>
      <vt:lpstr>Czy można się uodpornić na reklamę?</vt:lpstr>
      <vt:lpstr>Przekaz podprogowy </vt:lpstr>
      <vt:lpstr>Ukryte obrazy w reklamach</vt:lpstr>
      <vt:lpstr>Szybkie klatki w filmach i reklamach</vt:lpstr>
      <vt:lpstr>Ukryte słowa w grafice</vt:lpstr>
      <vt:lpstr>Muzyka i dźwięki</vt:lpstr>
      <vt:lpstr>Kolory i ich wpływ</vt:lpstr>
      <vt:lpstr>Pozycjonowanie produktów</vt:lpstr>
      <vt:lpstr>Gesty i mimika w reklamach</vt:lpstr>
      <vt:lpstr>Czy subliminalny przekaz działa?</vt:lpstr>
      <vt:lpstr>Podsumowanie – co robi gamifikacja czego tradycyjny marketing nie robi</vt:lpstr>
      <vt:lpstr>Aktywne zaangażowanie użytkownika</vt:lpstr>
      <vt:lpstr>Element zabawy i rywalizacji</vt:lpstr>
      <vt:lpstr>Budowanie długotrwałej lojalności</vt:lpstr>
      <vt:lpstr>Personalizacja doświadczeń</vt:lpstr>
      <vt:lpstr>Tworzenie społeczności</vt:lpstr>
      <vt:lpstr>Edukowanie w angażujący sposób</vt:lpstr>
      <vt:lpstr>Mierzenie zaangażowania w czasie rzeczywistym</vt:lpstr>
      <vt:lpstr>Wywoływanie pozytywnych emocji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Joanna Wyrobek</dc:creator>
  <cp:lastModifiedBy>Joanna Wyrobek</cp:lastModifiedBy>
  <cp:revision>109</cp:revision>
  <dcterms:created xsi:type="dcterms:W3CDTF">2024-12-28T22:05:08Z</dcterms:created>
  <dcterms:modified xsi:type="dcterms:W3CDTF">2024-12-30T02:02:20Z</dcterms:modified>
</cp:coreProperties>
</file>